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handoutMasterIdLst>
    <p:handoutMasterId r:id="rId43"/>
  </p:handoutMasterIdLst>
  <p:sldIdLst>
    <p:sldId id="277" r:id="rId5"/>
    <p:sldId id="334" r:id="rId6"/>
    <p:sldId id="332" r:id="rId7"/>
    <p:sldId id="293" r:id="rId8"/>
    <p:sldId id="335" r:id="rId9"/>
    <p:sldId id="269" r:id="rId10"/>
    <p:sldId id="275" r:id="rId11"/>
    <p:sldId id="257" r:id="rId12"/>
    <p:sldId id="303" r:id="rId13"/>
    <p:sldId id="279" r:id="rId14"/>
    <p:sldId id="280" r:id="rId15"/>
    <p:sldId id="302" r:id="rId16"/>
    <p:sldId id="304" r:id="rId17"/>
    <p:sldId id="310" r:id="rId18"/>
    <p:sldId id="311" r:id="rId19"/>
    <p:sldId id="305" r:id="rId20"/>
    <p:sldId id="318" r:id="rId21"/>
    <p:sldId id="319" r:id="rId22"/>
    <p:sldId id="291" r:id="rId23"/>
    <p:sldId id="313" r:id="rId24"/>
    <p:sldId id="315" r:id="rId25"/>
    <p:sldId id="316" r:id="rId26"/>
    <p:sldId id="317" r:id="rId27"/>
    <p:sldId id="320" r:id="rId28"/>
    <p:sldId id="321" r:id="rId29"/>
    <p:sldId id="322" r:id="rId30"/>
    <p:sldId id="324" r:id="rId31"/>
    <p:sldId id="323" r:id="rId32"/>
    <p:sldId id="325" r:id="rId33"/>
    <p:sldId id="326" r:id="rId34"/>
    <p:sldId id="327" r:id="rId35"/>
    <p:sldId id="328" r:id="rId36"/>
    <p:sldId id="331" r:id="rId37"/>
    <p:sldId id="329" r:id="rId38"/>
    <p:sldId id="262" r:id="rId39"/>
    <p:sldId id="333" r:id="rId40"/>
    <p:sldId id="27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6D4"/>
    <a:srgbClr val="67B02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854B3-4796-4DAD-98C8-3146FB2C709C}" v="2" dt="2025-02-05T13:38:16.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44" autoAdjust="0"/>
    <p:restoredTop sz="76645" autoAdjust="0"/>
  </p:normalViewPr>
  <p:slideViewPr>
    <p:cSldViewPr snapToObjects="1">
      <p:cViewPr varScale="1">
        <p:scale>
          <a:sx n="83" d="100"/>
          <a:sy n="83" d="100"/>
        </p:scale>
        <p:origin x="869" y="77"/>
      </p:cViewPr>
      <p:guideLst>
        <p:guide orient="horz" pos="2160"/>
        <p:guide pos="2880"/>
      </p:guideLst>
    </p:cSldViewPr>
  </p:slideViewPr>
  <p:outlineViewPr>
    <p:cViewPr>
      <p:scale>
        <a:sx n="33" d="100"/>
        <a:sy n="33" d="100"/>
      </p:scale>
      <p:origin x="0" y="-8309"/>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3" d="100"/>
          <a:sy n="73" d="100"/>
        </p:scale>
        <p:origin x="2981"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BB6CD1-E20A-47DF-0552-903D77B533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6F9770-D2B3-2970-7D66-1F78426F5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D7B333-41CE-4885-9108-2E03037949D0}" type="datetimeFigureOut">
              <a:rPr lang="en-GB" smtClean="0"/>
              <a:t>05/02/2025</a:t>
            </a:fld>
            <a:endParaRPr lang="en-GB"/>
          </a:p>
        </p:txBody>
      </p:sp>
      <p:sp>
        <p:nvSpPr>
          <p:cNvPr id="4" name="Footer Placeholder 3">
            <a:extLst>
              <a:ext uri="{FF2B5EF4-FFF2-40B4-BE49-F238E27FC236}">
                <a16:creationId xmlns:a16="http://schemas.microsoft.com/office/drawing/2014/main" id="{1206F98D-E505-2D97-BA4A-36879C9475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B106BD-DB49-57E3-F424-7C8188107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064B02-93C2-4F7A-BAC2-E669995BC40A}" type="slidenum">
              <a:rPr lang="en-GB" smtClean="0"/>
              <a:t>‹#›</a:t>
            </a:fld>
            <a:endParaRPr lang="en-GB"/>
          </a:p>
        </p:txBody>
      </p:sp>
    </p:spTree>
    <p:extLst>
      <p:ext uri="{BB962C8B-B14F-4D97-AF65-F5344CB8AC3E}">
        <p14:creationId xmlns:p14="http://schemas.microsoft.com/office/powerpoint/2010/main" val="12404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6E693-C547-48A9-86E9-1B7B6F6E27BC}" type="datetimeFigureOut">
              <a:rPr lang="en-GB" smtClean="0"/>
              <a:t>05/02/2025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10631-A7F9-4C07-BBF1-F853B97B79A9}" type="slidenum">
              <a:rPr lang="en-GB" smtClean="0"/>
              <a:t>‹#›</a:t>
            </a:fld>
            <a:endParaRPr lang="en-GB"/>
          </a:p>
        </p:txBody>
      </p:sp>
    </p:spTree>
    <p:extLst>
      <p:ext uri="{BB962C8B-B14F-4D97-AF65-F5344CB8AC3E}">
        <p14:creationId xmlns:p14="http://schemas.microsoft.com/office/powerpoint/2010/main" val="58596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10631-A7F9-4C07-BBF1-F853B97B79A9}" type="slidenum">
              <a:rPr lang="en-GB" smtClean="0"/>
              <a:t>1</a:t>
            </a:fld>
            <a:endParaRPr lang="en-GB"/>
          </a:p>
        </p:txBody>
      </p:sp>
    </p:spTree>
    <p:extLst>
      <p:ext uri="{BB962C8B-B14F-4D97-AF65-F5344CB8AC3E}">
        <p14:creationId xmlns:p14="http://schemas.microsoft.com/office/powerpoint/2010/main" val="199611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12D13-2402-4250-48B3-E55C27051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6EF57-A80B-CB65-D050-DC98719D9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C2DE3-1CBF-75DC-A0F2-63E670EE8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328A21-DE45-69D7-C91C-5CC3CAECFF66}"/>
              </a:ext>
            </a:extLst>
          </p:cNvPr>
          <p:cNvSpPr>
            <a:spLocks noGrp="1"/>
          </p:cNvSpPr>
          <p:nvPr>
            <p:ph type="sldNum" sz="quarter" idx="5"/>
          </p:nvPr>
        </p:nvSpPr>
        <p:spPr/>
        <p:txBody>
          <a:bodyPr/>
          <a:lstStyle/>
          <a:p>
            <a:fld id="{8CD10631-A7F9-4C07-BBF1-F853B97B79A9}" type="slidenum">
              <a:rPr lang="en-GB" smtClean="0"/>
              <a:t>24</a:t>
            </a:fld>
            <a:endParaRPr lang="en-GB"/>
          </a:p>
        </p:txBody>
      </p:sp>
    </p:spTree>
    <p:extLst>
      <p:ext uri="{BB962C8B-B14F-4D97-AF65-F5344CB8AC3E}">
        <p14:creationId xmlns:p14="http://schemas.microsoft.com/office/powerpoint/2010/main" val="422299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EBB3-CF3E-46CC-C5A9-009629559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1072D-CA12-7950-08B8-E8B7D9D0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0EC06-0774-8B4E-9DA2-63E22984EA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851D87-C52F-8C18-F06A-7C6CDDD8F9B1}"/>
              </a:ext>
            </a:extLst>
          </p:cNvPr>
          <p:cNvSpPr>
            <a:spLocks noGrp="1"/>
          </p:cNvSpPr>
          <p:nvPr>
            <p:ph type="sldNum" sz="quarter" idx="5"/>
          </p:nvPr>
        </p:nvSpPr>
        <p:spPr/>
        <p:txBody>
          <a:bodyPr/>
          <a:lstStyle/>
          <a:p>
            <a:fld id="{8CD10631-A7F9-4C07-BBF1-F853B97B79A9}" type="slidenum">
              <a:rPr lang="en-GB" smtClean="0"/>
              <a:t>25</a:t>
            </a:fld>
            <a:endParaRPr lang="en-GB"/>
          </a:p>
        </p:txBody>
      </p:sp>
    </p:spTree>
    <p:extLst>
      <p:ext uri="{BB962C8B-B14F-4D97-AF65-F5344CB8AC3E}">
        <p14:creationId xmlns:p14="http://schemas.microsoft.com/office/powerpoint/2010/main" val="155238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45BE1-CA65-3083-9576-E1916B810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6310-AA2A-7C63-B1F4-769D28164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5ACFF-8CAE-968F-5446-98DF9E2EFF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4BAB28-338B-FDFD-0841-34ADC4125838}"/>
              </a:ext>
            </a:extLst>
          </p:cNvPr>
          <p:cNvSpPr>
            <a:spLocks noGrp="1"/>
          </p:cNvSpPr>
          <p:nvPr>
            <p:ph type="sldNum" sz="quarter" idx="5"/>
          </p:nvPr>
        </p:nvSpPr>
        <p:spPr/>
        <p:txBody>
          <a:bodyPr/>
          <a:lstStyle/>
          <a:p>
            <a:fld id="{8CD10631-A7F9-4C07-BBF1-F853B97B79A9}" type="slidenum">
              <a:rPr lang="en-GB" smtClean="0"/>
              <a:t>32</a:t>
            </a:fld>
            <a:endParaRPr lang="en-GB"/>
          </a:p>
        </p:txBody>
      </p:sp>
    </p:spTree>
    <p:extLst>
      <p:ext uri="{BB962C8B-B14F-4D97-AF65-F5344CB8AC3E}">
        <p14:creationId xmlns:p14="http://schemas.microsoft.com/office/powerpoint/2010/main" val="129892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20E7-BE2D-88BA-E9DF-7741A69D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F2C31-DA15-5ACB-833C-FC52DDA36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A460F-BBB0-23D8-1479-BAD0596AE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A01177-0C4D-376F-3C18-696B29AC6B3B}"/>
              </a:ext>
            </a:extLst>
          </p:cNvPr>
          <p:cNvSpPr>
            <a:spLocks noGrp="1"/>
          </p:cNvSpPr>
          <p:nvPr>
            <p:ph type="sldNum" sz="quarter" idx="5"/>
          </p:nvPr>
        </p:nvSpPr>
        <p:spPr/>
        <p:txBody>
          <a:bodyPr/>
          <a:lstStyle/>
          <a:p>
            <a:fld id="{8CD10631-A7F9-4C07-BBF1-F853B97B79A9}" type="slidenum">
              <a:rPr lang="en-GB" smtClean="0"/>
              <a:t>33</a:t>
            </a:fld>
            <a:endParaRPr lang="en-GB"/>
          </a:p>
        </p:txBody>
      </p:sp>
    </p:spTree>
    <p:extLst>
      <p:ext uri="{BB962C8B-B14F-4D97-AF65-F5344CB8AC3E}">
        <p14:creationId xmlns:p14="http://schemas.microsoft.com/office/powerpoint/2010/main" val="133471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A011-9957-7ECE-65F5-C14C80C37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C8B58-89BC-1BEC-3BC6-97E9456F0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4C5E5-6ED5-FCD6-A9FB-AF3CE084AC2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38FC51-2C0E-6374-E9DC-75D03C9EC01C}"/>
              </a:ext>
            </a:extLst>
          </p:cNvPr>
          <p:cNvSpPr>
            <a:spLocks noGrp="1"/>
          </p:cNvSpPr>
          <p:nvPr>
            <p:ph type="sldNum" sz="quarter" idx="5"/>
          </p:nvPr>
        </p:nvSpPr>
        <p:spPr/>
        <p:txBody>
          <a:bodyPr/>
          <a:lstStyle/>
          <a:p>
            <a:fld id="{8CD10631-A7F9-4C07-BBF1-F853B97B79A9}" type="slidenum">
              <a:rPr lang="en-GB" smtClean="0"/>
              <a:t>34</a:t>
            </a:fld>
            <a:endParaRPr lang="en-GB"/>
          </a:p>
        </p:txBody>
      </p:sp>
    </p:spTree>
    <p:extLst>
      <p:ext uri="{BB962C8B-B14F-4D97-AF65-F5344CB8AC3E}">
        <p14:creationId xmlns:p14="http://schemas.microsoft.com/office/powerpoint/2010/main" val="230608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328CE-D5C8-A2AE-CB42-88C273CEA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DC441-3A42-A716-9597-AEB658CF0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0969F-0387-365A-B1D5-24FA924458AC}"/>
              </a:ext>
            </a:extLst>
          </p:cNvPr>
          <p:cNvSpPr>
            <a:spLocks noGrp="1"/>
          </p:cNvSpPr>
          <p:nvPr>
            <p:ph type="body" idx="1"/>
          </p:nvPr>
        </p:nvSpPr>
        <p:spPr/>
        <p:txBody>
          <a:bodyPr/>
          <a:lstStyle/>
          <a:p>
            <a:r>
              <a:rPr lang="en-GB" b="1" dirty="0"/>
              <a:t>“Domestic Magic (Or Things My Wife and I Found Hidden in Our House” by Kirsty Logan</a:t>
            </a:r>
          </a:p>
          <a:p>
            <a:r>
              <a:rPr lang="en-GB" b="0" dirty="0"/>
              <a:t>Originally published in the collection </a:t>
            </a:r>
            <a:r>
              <a:rPr lang="en-GB" b="0" i="1" dirty="0"/>
              <a:t>Things We Say In the Dark</a:t>
            </a:r>
            <a:r>
              <a:rPr lang="en-GB" b="0" i="0" dirty="0"/>
              <a:t>, also available through Dark Magazine online.</a:t>
            </a:r>
            <a:br>
              <a:rPr lang="en-GB" b="0" i="0" dirty="0"/>
            </a:br>
            <a:endParaRPr lang="en-GB" b="0" i="0" dirty="0"/>
          </a:p>
          <a:p>
            <a:r>
              <a:rPr lang="en-GB" b="0" i="0" dirty="0"/>
              <a:t>This horror story is structured around objects that the narrator and her wife, Alice, find in a house they have inherited from Alice’s grandmother. As the story progress, the objects become more and more unusual. The items also reveal more about the grandmother who left the house to the couple. At the climax of the story, the main character and her wife to discover that Alice’s grandmother, who left them the house, was a kelpie.</a:t>
            </a:r>
            <a:br>
              <a:rPr lang="en-GB" b="0" i="0" dirty="0"/>
            </a:br>
            <a:br>
              <a:rPr lang="en-GB" b="0" i="0" dirty="0"/>
            </a:br>
            <a:r>
              <a:rPr lang="en-GB" b="0" i="0" dirty="0"/>
              <a:t>This story is a great way to examine how a story can be structured around a list. Each heading is one of the items that the narrator and her wife find in the house (e.g. ‘1. A Ring’, ‘2. Paper’). This allows each item to provide a jumping off point for the next section of the story.</a:t>
            </a:r>
          </a:p>
          <a:p>
            <a:br>
              <a:rPr lang="en-GB" b="0" i="0" dirty="0"/>
            </a:br>
            <a:endParaRPr lang="en-GB" b="0" i="0" dirty="0"/>
          </a:p>
          <a:p>
            <a:r>
              <a:rPr lang="en-GB" b="1" i="0" dirty="0"/>
              <a:t>“The Story of Your Life” by Ted Chiang</a:t>
            </a:r>
            <a:br>
              <a:rPr lang="en-GB" b="1" i="0" dirty="0"/>
            </a:br>
            <a:r>
              <a:rPr lang="en-GB" b="0" i="0" dirty="0"/>
              <a:t>Originally published in the collection </a:t>
            </a:r>
            <a:r>
              <a:rPr lang="en-GB" b="0" i="1" dirty="0"/>
              <a:t>Stories of Your Life and Others</a:t>
            </a:r>
            <a:r>
              <a:rPr lang="en-GB" b="0" i="0" dirty="0"/>
              <a:t>, also adapted into the film “Arrival” (2016).</a:t>
            </a:r>
            <a:br>
              <a:rPr lang="en-GB" b="0" i="0" dirty="0"/>
            </a:br>
            <a:r>
              <a:rPr lang="en-GB" b="0" i="0" dirty="0"/>
              <a:t>This sci-fi short story is narrated by Louise, a linguist and addressed to her daughter (‘you’). The plot moves between her memories of her time working with aliens to understand their language and memories of her daughter. The story uses unusual tenses, for example: ‘I remember a conversation we’ll have when you’re in your junior year of high school.’ </a:t>
            </a:r>
            <a:br>
              <a:rPr lang="en-GB" b="0" i="0" dirty="0"/>
            </a:br>
            <a:br>
              <a:rPr lang="en-GB" b="0" i="0" dirty="0"/>
            </a:br>
            <a:r>
              <a:rPr lang="en-GB" b="0" i="0" dirty="0"/>
              <a:t>As Louise learns more of the alien language, she realises the aliens do not experience time as we do, but instead experience everything all at once. By learning the language, Louise is able to do the same. The memories of her daughter have not happened yet but are, instead, her able to see into her own future.</a:t>
            </a:r>
            <a:br>
              <a:rPr lang="en-GB" b="0" i="0" dirty="0"/>
            </a:br>
            <a:br>
              <a:rPr lang="en-GB" b="0" i="0" dirty="0"/>
            </a:br>
            <a:r>
              <a:rPr lang="en-GB" b="0" i="0" dirty="0"/>
              <a:t>Though this short story is on the longer side (roughly 60 pages), its an excellent example of how a story can be structured using different times, tenses and parallel plotlines. You could also use the film (rated 12) to examine how this structuring is captured by the films use of flashbacks.</a:t>
            </a:r>
            <a:br>
              <a:rPr lang="en-GB" b="0" i="0" dirty="0"/>
            </a:br>
            <a:br>
              <a:rPr lang="en-GB" b="0" i="0" dirty="0"/>
            </a:br>
            <a:br>
              <a:rPr lang="en-GB" b="1" i="0" dirty="0"/>
            </a:br>
            <a:r>
              <a:rPr lang="en-GB" b="1" i="0" dirty="0"/>
              <a:t>“The Red Door” by Iain Crichton Smith</a:t>
            </a:r>
            <a:br>
              <a:rPr lang="en-GB" b="1" i="0" dirty="0"/>
            </a:br>
            <a:r>
              <a:rPr lang="en-GB" b="0" i="0" dirty="0"/>
              <a:t>Published in </a:t>
            </a:r>
            <a:r>
              <a:rPr lang="en-GB" b="0" i="1" dirty="0"/>
              <a:t>The Black and the Red</a:t>
            </a:r>
            <a:r>
              <a:rPr lang="en-GB" b="0" i="0" dirty="0"/>
              <a:t> and </a:t>
            </a:r>
            <a:r>
              <a:rPr lang="en-GB" b="0" i="1" dirty="0"/>
              <a:t>The Red Door: Complete English Stories, 1949-76</a:t>
            </a:r>
            <a:br>
              <a:rPr lang="en-GB" b="0" i="0" dirty="0"/>
            </a:br>
            <a:r>
              <a:rPr lang="en-GB" b="0" i="0" dirty="0"/>
              <a:t>This short story is set in a small rural village in Scotland, and takes place the morning after Hallowe’en, when the protagonist Murdo notices that his door has been painted red during the night. This realisation causes him to reflect on his life in the conservative community and how his desire to fit in has caused him to lose his own identity. The village can be seen as a microcosm of society and how a society with strict rules can cause people to lose themselves of self.</a:t>
            </a:r>
            <a:br>
              <a:rPr lang="en-GB" b="0" i="0" dirty="0"/>
            </a:br>
            <a:br>
              <a:rPr lang="en-GB" b="0" i="0" dirty="0"/>
            </a:br>
            <a:r>
              <a:rPr lang="en-GB" b="0" i="0" dirty="0"/>
              <a:t>This is a very short story, roughly 6 pages, but you can use it to look at the order of events. The story opens with Murdo seeing the door but his focus zooms out – the door comes to represent his village, society and the purpose of life more generally. By the end of the story, he has focused back on the door again. You could ask you pupils to note how each paragraph shifts focus and how the story progresses.</a:t>
            </a:r>
            <a:endParaRPr lang="en-GB" b="1" dirty="0"/>
          </a:p>
        </p:txBody>
      </p:sp>
      <p:sp>
        <p:nvSpPr>
          <p:cNvPr id="4" name="Slide Number Placeholder 3">
            <a:extLst>
              <a:ext uri="{FF2B5EF4-FFF2-40B4-BE49-F238E27FC236}">
                <a16:creationId xmlns:a16="http://schemas.microsoft.com/office/drawing/2014/main" id="{48B07B69-D88B-D6B8-91E1-D8D842E054EE}"/>
              </a:ext>
            </a:extLst>
          </p:cNvPr>
          <p:cNvSpPr>
            <a:spLocks noGrp="1"/>
          </p:cNvSpPr>
          <p:nvPr>
            <p:ph type="sldNum" sz="quarter" idx="5"/>
          </p:nvPr>
        </p:nvSpPr>
        <p:spPr/>
        <p:txBody>
          <a:bodyPr/>
          <a:lstStyle/>
          <a:p>
            <a:fld id="{8CD10631-A7F9-4C07-BBF1-F853B97B79A9}" type="slidenum">
              <a:rPr lang="en-GB" smtClean="0"/>
              <a:t>2</a:t>
            </a:fld>
            <a:endParaRPr lang="en-GB"/>
          </a:p>
        </p:txBody>
      </p:sp>
    </p:spTree>
    <p:extLst>
      <p:ext uri="{BB962C8B-B14F-4D97-AF65-F5344CB8AC3E}">
        <p14:creationId xmlns:p14="http://schemas.microsoft.com/office/powerpoint/2010/main" val="223986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74E9D-69D1-7BD1-C7ED-D0D52EC6D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8CA8C-A2DE-A5CC-03CC-4EA9719B0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5F895-2056-9042-C76D-10CE8B8D4D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89FB2E-7C0F-520E-E499-1E27A84851D5}"/>
              </a:ext>
            </a:extLst>
          </p:cNvPr>
          <p:cNvSpPr>
            <a:spLocks noGrp="1"/>
          </p:cNvSpPr>
          <p:nvPr>
            <p:ph type="sldNum" sz="quarter" idx="5"/>
          </p:nvPr>
        </p:nvSpPr>
        <p:spPr/>
        <p:txBody>
          <a:bodyPr/>
          <a:lstStyle/>
          <a:p>
            <a:fld id="{8CD10631-A7F9-4C07-BBF1-F853B97B79A9}" type="slidenum">
              <a:rPr lang="en-GB" smtClean="0"/>
              <a:t>3</a:t>
            </a:fld>
            <a:endParaRPr lang="en-GB"/>
          </a:p>
        </p:txBody>
      </p:sp>
    </p:spTree>
    <p:extLst>
      <p:ext uri="{BB962C8B-B14F-4D97-AF65-F5344CB8AC3E}">
        <p14:creationId xmlns:p14="http://schemas.microsoft.com/office/powerpoint/2010/main" val="38027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2B4D-D4C3-611B-F920-9DA750766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1F7CE-ACEF-BA88-E58A-93396AD12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77F4E-C6C1-A943-211D-3C56113866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3C523F-64E7-38F1-5CE5-2E4A62DA9045}"/>
              </a:ext>
            </a:extLst>
          </p:cNvPr>
          <p:cNvSpPr>
            <a:spLocks noGrp="1"/>
          </p:cNvSpPr>
          <p:nvPr>
            <p:ph type="sldNum" sz="quarter" idx="5"/>
          </p:nvPr>
        </p:nvSpPr>
        <p:spPr/>
        <p:txBody>
          <a:bodyPr/>
          <a:lstStyle/>
          <a:p>
            <a:fld id="{8CD10631-A7F9-4C07-BBF1-F853B97B79A9}" type="slidenum">
              <a:rPr lang="en-GB" smtClean="0"/>
              <a:t>4</a:t>
            </a:fld>
            <a:endParaRPr lang="en-GB"/>
          </a:p>
        </p:txBody>
      </p:sp>
    </p:spTree>
    <p:extLst>
      <p:ext uri="{BB962C8B-B14F-4D97-AF65-F5344CB8AC3E}">
        <p14:creationId xmlns:p14="http://schemas.microsoft.com/office/powerpoint/2010/main" val="134544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DDC5B-56E9-2A2D-3FF0-2C312DBE4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5DFDA-AD98-81F1-F8C9-118198697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205FC-97F0-1992-532D-296ED61F49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FDFBB6-E7B1-6F9F-6BFE-91458713AF56}"/>
              </a:ext>
            </a:extLst>
          </p:cNvPr>
          <p:cNvSpPr>
            <a:spLocks noGrp="1"/>
          </p:cNvSpPr>
          <p:nvPr>
            <p:ph type="sldNum" sz="quarter" idx="5"/>
          </p:nvPr>
        </p:nvSpPr>
        <p:spPr/>
        <p:txBody>
          <a:bodyPr/>
          <a:lstStyle/>
          <a:p>
            <a:fld id="{8CD10631-A7F9-4C07-BBF1-F853B97B79A9}" type="slidenum">
              <a:rPr lang="en-GB" smtClean="0"/>
              <a:t>5</a:t>
            </a:fld>
            <a:endParaRPr lang="en-GB"/>
          </a:p>
        </p:txBody>
      </p:sp>
    </p:spTree>
    <p:extLst>
      <p:ext uri="{BB962C8B-B14F-4D97-AF65-F5344CB8AC3E}">
        <p14:creationId xmlns:p14="http://schemas.microsoft.com/office/powerpoint/2010/main" val="391814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10631-A7F9-4C07-BBF1-F853B97B79A9}" type="slidenum">
              <a:rPr lang="en-GB" smtClean="0"/>
              <a:t>10</a:t>
            </a:fld>
            <a:endParaRPr lang="en-GB"/>
          </a:p>
        </p:txBody>
      </p:sp>
    </p:spTree>
    <p:extLst>
      <p:ext uri="{BB962C8B-B14F-4D97-AF65-F5344CB8AC3E}">
        <p14:creationId xmlns:p14="http://schemas.microsoft.com/office/powerpoint/2010/main" val="131117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5AD5F-30B8-D944-9059-DD28E9A08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3D9AD-6FE2-1445-518E-0779B9D7C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4AC04-94CA-F170-4B48-F9BF9EB4870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49ECE9-8101-9FF0-E4F2-C734FF7ACFAD}"/>
              </a:ext>
            </a:extLst>
          </p:cNvPr>
          <p:cNvSpPr>
            <a:spLocks noGrp="1"/>
          </p:cNvSpPr>
          <p:nvPr>
            <p:ph type="sldNum" sz="quarter" idx="5"/>
          </p:nvPr>
        </p:nvSpPr>
        <p:spPr/>
        <p:txBody>
          <a:bodyPr/>
          <a:lstStyle/>
          <a:p>
            <a:fld id="{8CD10631-A7F9-4C07-BBF1-F853B97B79A9}" type="slidenum">
              <a:rPr lang="en-GB" smtClean="0"/>
              <a:t>12</a:t>
            </a:fld>
            <a:endParaRPr lang="en-GB"/>
          </a:p>
        </p:txBody>
      </p:sp>
    </p:spTree>
    <p:extLst>
      <p:ext uri="{BB962C8B-B14F-4D97-AF65-F5344CB8AC3E}">
        <p14:creationId xmlns:p14="http://schemas.microsoft.com/office/powerpoint/2010/main" val="258762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64D4-3BF9-5936-DEFD-D129D30E9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B2D4D-FE06-6D17-C1B4-C2BE3AC0F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07AF3-9484-2E3A-B1ED-8D7D08B88D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9FCEB-8434-658F-6B33-637D0027B635}"/>
              </a:ext>
            </a:extLst>
          </p:cNvPr>
          <p:cNvSpPr>
            <a:spLocks noGrp="1"/>
          </p:cNvSpPr>
          <p:nvPr>
            <p:ph type="sldNum" sz="quarter" idx="5"/>
          </p:nvPr>
        </p:nvSpPr>
        <p:spPr/>
        <p:txBody>
          <a:bodyPr/>
          <a:lstStyle/>
          <a:p>
            <a:fld id="{8CD10631-A7F9-4C07-BBF1-F853B97B79A9}" type="slidenum">
              <a:rPr lang="en-GB" smtClean="0"/>
              <a:t>20</a:t>
            </a:fld>
            <a:endParaRPr lang="en-GB"/>
          </a:p>
        </p:txBody>
      </p:sp>
    </p:spTree>
    <p:extLst>
      <p:ext uri="{BB962C8B-B14F-4D97-AF65-F5344CB8AC3E}">
        <p14:creationId xmlns:p14="http://schemas.microsoft.com/office/powerpoint/2010/main" val="167671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7B95-A060-61A0-ECB5-300315D89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78624-146C-6F45-A5E6-B9C77D614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8132E-47F6-B67F-3147-149DFC648A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6D91D5-AF00-6699-D2D5-BF575D5DDF6D}"/>
              </a:ext>
            </a:extLst>
          </p:cNvPr>
          <p:cNvSpPr>
            <a:spLocks noGrp="1"/>
          </p:cNvSpPr>
          <p:nvPr>
            <p:ph type="sldNum" sz="quarter" idx="5"/>
          </p:nvPr>
        </p:nvSpPr>
        <p:spPr/>
        <p:txBody>
          <a:bodyPr/>
          <a:lstStyle/>
          <a:p>
            <a:fld id="{8CD10631-A7F9-4C07-BBF1-F853B97B79A9}" type="slidenum">
              <a:rPr lang="en-GB" smtClean="0"/>
              <a:t>23</a:t>
            </a:fld>
            <a:endParaRPr lang="en-GB"/>
          </a:p>
        </p:txBody>
      </p:sp>
    </p:spTree>
    <p:extLst>
      <p:ext uri="{BB962C8B-B14F-4D97-AF65-F5344CB8AC3E}">
        <p14:creationId xmlns:p14="http://schemas.microsoft.com/office/powerpoint/2010/main" val="86768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gif"/><Relationship Id="rId4" Type="http://schemas.openxmlformats.org/officeDocument/2006/relationships/hyperlink" Target="https://www.scottishbooktrust.com/learning-resources/brian-conaghans-creative-writing-lesso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8.jpe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8.jpe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8.jpe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bbc.co.uk/bitesize/guides/zvvkscw/revision/1" TargetMode="External"/><Relationship Id="rId5" Type="http://schemas.openxmlformats.org/officeDocument/2006/relationships/hyperlink" Target="https://raley.english.ucsb.edu/wp-content/uploads/Reading/Chiang-story.pdf" TargetMode="External"/><Relationship Id="rId4" Type="http://schemas.openxmlformats.org/officeDocument/2006/relationships/hyperlink" Target="https://www.thedarkmagazine.com/domestic-magic-or-things-my-wife-and-i-found-hidden-in-our-hous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gif"/><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13.sv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13.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www.scottishbooktrust.com/writing-and-authors/young-writers" TargetMode="External"/><Relationship Id="rId5" Type="http://schemas.openxmlformats.org/officeDocument/2006/relationships/hyperlink" Target="https://www.scottishbooktrust.com/topics/creative-writing" TargetMode="External"/><Relationship Id="rId4" Type="http://schemas.openxmlformats.org/officeDocument/2006/relationships/hyperlink" Target="https://www.scottishbooktrust.com/authors-live-on-demand/brian-conagha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2.gif"/><Relationship Id="rId4" Type="http://schemas.openxmlformats.org/officeDocument/2006/relationships/hyperlink" Target="https://www.readingschools.sco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readingschools.scot/" TargetMode="External"/><Relationship Id="rId9"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2.gif"/><Relationship Id="rId4" Type="http://schemas.openxmlformats.org/officeDocument/2006/relationships/hyperlink" Target="https://www.bbc.co.uk/bitesize/articles/z48cmfr#zsxfn9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hyperlink" Target="https://www.bbc.co.uk/bitesize/guides/zvvkscw/revision/1" TargetMode="External"/><Relationship Id="rId5" Type="http://schemas.openxmlformats.org/officeDocument/2006/relationships/hyperlink" Target="https://raley.english.ucsb.edu/wp-content/uploads/Reading/Chiang-story.pdf" TargetMode="External"/><Relationship Id="rId4" Type="http://schemas.openxmlformats.org/officeDocument/2006/relationships/hyperlink" Target="https://www.thedarkmagazine.com/domestic-magic-or-things-my-wife-and-i-found-hidden-in-our-ho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116632"/>
            <a:ext cx="8229600" cy="1143000"/>
          </a:xfrm>
        </p:spPr>
        <p:txBody>
          <a:bodyPr anchor="t" anchorCtr="0"/>
          <a:lstStyle/>
          <a:p>
            <a:pPr algn="l"/>
            <a:r>
              <a:rPr lang="en-GB" sz="3200" b="1" dirty="0">
                <a:latin typeface="Arial" panose="020B0604020202020204" pitchFamily="34" charset="0"/>
                <a:cs typeface="Arial" panose="020B0604020202020204" pitchFamily="34" charset="0"/>
              </a:rPr>
              <a:t>How to use this PowerPoint (1)</a:t>
            </a:r>
            <a:endParaRPr lang="en-US" sz="3200" b="1" dirty="0">
              <a:latin typeface="Arial" panose="020B0604020202020204" pitchFamily="34" charset="0"/>
              <a:cs typeface="Arial" panose="020B0604020202020204" pitchFamily="34" charset="0"/>
            </a:endParaRPr>
          </a:p>
        </p:txBody>
      </p:sp>
      <p:sp>
        <p:nvSpPr>
          <p:cNvPr id="9" name="Vertical Text Placeholder 8"/>
          <p:cNvSpPr>
            <a:spLocks noGrp="1"/>
          </p:cNvSpPr>
          <p:nvPr>
            <p:ph type="body" orient="vert" idx="1"/>
          </p:nvPr>
        </p:nvSpPr>
        <p:spPr>
          <a:xfrm>
            <a:off x="457200" y="764704"/>
            <a:ext cx="8229600" cy="5256584"/>
          </a:xfrm>
        </p:spPr>
        <p:txBody>
          <a:bodyPr vert="horz">
            <a:normAutofit lnSpcReduction="10000"/>
          </a:bodyPr>
          <a:lstStyle/>
          <a:p>
            <a:pPr marL="0" indent="0">
              <a:buNone/>
            </a:pPr>
            <a:r>
              <a:rPr lang="en-US" sz="1800" dirty="0">
                <a:latin typeface="Arial" panose="020B0604020202020204" pitchFamily="34" charset="0"/>
                <a:cs typeface="Arial" panose="020B0604020202020204" pitchFamily="34" charset="0"/>
              </a:rPr>
              <a:t>This is the first of four lessons from Brian Conaghan on creative writing for young people. You can find the rest </a:t>
            </a:r>
            <a:r>
              <a:rPr lang="en-US" sz="1800" dirty="0">
                <a:latin typeface="Arial" panose="020B0604020202020204" pitchFamily="34" charset="0"/>
                <a:cs typeface="Arial" panose="020B0604020202020204" pitchFamily="34" charset="0"/>
                <a:hlinkClick r:id="rId4"/>
              </a:rPr>
              <a:t>via the Scottish Book Trust website</a:t>
            </a:r>
            <a:r>
              <a:rPr lang="en-US" sz="1800"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Lesson 1: Developing your writing skills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Lesson 2: Developing your writing style</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Lesson 3: How to write with empathy</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Lesson 4: Developing your editing skills</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Each PowerPoint shares </a:t>
            </a:r>
            <a:r>
              <a:rPr lang="en-US" sz="1800" b="1" dirty="0">
                <a:solidFill>
                  <a:srgbClr val="01A6D4"/>
                </a:solidFill>
                <a:latin typeface="Arial" panose="020B0604020202020204" pitchFamily="34" charset="0"/>
                <a:cs typeface="Arial" panose="020B0604020202020204" pitchFamily="34" charset="0"/>
              </a:rPr>
              <a:t>tips</a:t>
            </a:r>
            <a:r>
              <a:rPr lang="en-US" sz="1800" dirty="0">
                <a:latin typeface="Arial" panose="020B0604020202020204" pitchFamily="34" charset="0"/>
                <a:cs typeface="Arial" panose="020B0604020202020204" pitchFamily="34" charset="0"/>
              </a:rPr>
              <a:t> that can be used throughout a pupil’s writing experience, as well as </a:t>
            </a:r>
            <a:r>
              <a:rPr lang="en-US" sz="1800" b="1" dirty="0">
                <a:solidFill>
                  <a:srgbClr val="67B02C"/>
                </a:solidFill>
                <a:latin typeface="Arial" panose="020B0604020202020204" pitchFamily="34" charset="0"/>
                <a:cs typeface="Arial" panose="020B0604020202020204" pitchFamily="34" charset="0"/>
              </a:rPr>
              <a:t>activities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you can do in your class or library. Where possible, we have highlighted how long an activity takes. Please do adapt this based upon the pupils you work with and/or if you would like to add in some time for reflection.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Feel free to use this entire PowerPoint as one lesson, or to dip in and out and use some of the tips and activities. </a:t>
            </a:r>
            <a:r>
              <a:rPr lang="en-US" sz="1800" b="1" dirty="0">
                <a:latin typeface="Arial" panose="020B0604020202020204" pitchFamily="34" charset="0"/>
                <a:cs typeface="Arial" panose="020B0604020202020204" pitchFamily="34" charset="0"/>
              </a:rPr>
              <a:t>For this specific lesson, we do recommend that pupils have a piece of writing with them that they can use for some of the activities. </a:t>
            </a:r>
            <a:r>
              <a:rPr lang="en-US" sz="1800" dirty="0">
                <a:latin typeface="Arial" panose="020B0604020202020204" pitchFamily="34" charset="0"/>
                <a:cs typeface="Arial" panose="020B0604020202020204" pitchFamily="34" charset="0"/>
              </a:rPr>
              <a:t>You can use </a:t>
            </a:r>
            <a:r>
              <a:rPr lang="en-US" sz="1800" dirty="0">
                <a:latin typeface="Arial" panose="020B0604020202020204" pitchFamily="34" charset="0"/>
                <a:cs typeface="Arial" panose="020B0604020202020204" pitchFamily="34" charset="0"/>
                <a:hlinkClick r:id="rId4"/>
              </a:rPr>
              <a:t>Lessons 1 and 2 </a:t>
            </a:r>
            <a:r>
              <a:rPr lang="en-US" sz="1800" dirty="0">
                <a:latin typeface="Arial" panose="020B0604020202020204" pitchFamily="34" charset="0"/>
                <a:cs typeface="Arial" panose="020B0604020202020204" pitchFamily="34" charset="0"/>
              </a:rPr>
              <a:t>to create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these.</a:t>
            </a:r>
          </a:p>
          <a:p>
            <a:endParaRPr lang="en-US" sz="1800" dirty="0">
              <a:latin typeface="Arial" panose="020B0604020202020204" pitchFamily="34" charset="0"/>
              <a:cs typeface="Arial" panose="020B0604020202020204" pitchFamily="34" charset="0"/>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9582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D7734A26-560C-DAF4-803E-078DD667324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73BC753-EDEF-048E-1DEA-9D1312A1A18C}"/>
              </a:ext>
            </a:extLst>
          </p:cNvPr>
          <p:cNvSpPr>
            <a:spLocks noGrp="1"/>
          </p:cNvSpPr>
          <p:nvPr>
            <p:ph type="title"/>
          </p:nvPr>
        </p:nvSpPr>
        <p:spPr>
          <a:xfrm>
            <a:off x="457200" y="274638"/>
            <a:ext cx="6203032" cy="634081"/>
          </a:xfrm>
        </p:spPr>
        <p:txBody>
          <a:bodyPr anchor="t" anchorCtr="0"/>
          <a:lstStyle/>
          <a:p>
            <a:pPr algn="l"/>
            <a:r>
              <a:rPr lang="en-US" sz="2800" b="1" dirty="0">
                <a:solidFill>
                  <a:srgbClr val="67B02C"/>
                </a:solidFill>
                <a:latin typeface="Arial" panose="020B0604020202020204" pitchFamily="34" charset="0"/>
                <a:cs typeface="Arial" panose="020B0604020202020204" pitchFamily="34" charset="0"/>
              </a:rPr>
              <a:t>Activity 1: Structural edit</a:t>
            </a:r>
          </a:p>
        </p:txBody>
      </p:sp>
      <p:pic>
        <p:nvPicPr>
          <p:cNvPr id="10" name="Graphic 9" descr="Clock with solid fill">
            <a:extLst>
              <a:ext uri="{FF2B5EF4-FFF2-40B4-BE49-F238E27FC236}">
                <a16:creationId xmlns:a16="http://schemas.microsoft.com/office/drawing/2014/main" id="{F0C7048B-E044-2F95-70A3-C7DF9E0FC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9624" y="158006"/>
            <a:ext cx="620688" cy="620688"/>
          </a:xfrm>
          <a:prstGeom prst="rect">
            <a:avLst/>
          </a:prstGeom>
        </p:spPr>
      </p:pic>
      <p:sp>
        <p:nvSpPr>
          <p:cNvPr id="4" name="Title 7">
            <a:extLst>
              <a:ext uri="{FF2B5EF4-FFF2-40B4-BE49-F238E27FC236}">
                <a16:creationId xmlns:a16="http://schemas.microsoft.com/office/drawing/2014/main" id="{6723D95C-E52A-FCF0-853A-5E4BE8CFDA5B}"/>
              </a:ext>
            </a:extLst>
          </p:cNvPr>
          <p:cNvSpPr txBox="1">
            <a:spLocks/>
          </p:cNvSpPr>
          <p:nvPr/>
        </p:nvSpPr>
        <p:spPr>
          <a:xfrm>
            <a:off x="7380312" y="274638"/>
            <a:ext cx="1661356"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30+ minutes</a:t>
            </a:r>
          </a:p>
        </p:txBody>
      </p:sp>
      <p:pic>
        <p:nvPicPr>
          <p:cNvPr id="3" name="Picture 2">
            <a:extLst>
              <a:ext uri="{FF2B5EF4-FFF2-40B4-BE49-F238E27FC236}">
                <a16:creationId xmlns:a16="http://schemas.microsoft.com/office/drawing/2014/main" id="{0327041A-FBB0-61F7-159D-E7C2B3788C0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9552" y="1124744"/>
            <a:ext cx="3312368"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042644AD-F26D-5249-9534-BD2152CFA5A4}"/>
              </a:ext>
            </a:extLst>
          </p:cNvPr>
          <p:cNvSpPr>
            <a:spLocks noGrp="1"/>
          </p:cNvSpPr>
          <p:nvPr>
            <p:ph type="body" orient="vert" idx="1"/>
          </p:nvPr>
        </p:nvSpPr>
        <p:spPr>
          <a:xfrm>
            <a:off x="3995936" y="1124745"/>
            <a:ext cx="4608512" cy="4824536"/>
          </a:xfrm>
        </p:spPr>
        <p:txBody>
          <a:bodyPr vert="horz">
            <a:normAutofit/>
          </a:bodyPr>
          <a:lstStyle/>
          <a:p>
            <a:pPr marL="0" indent="0">
              <a:buNone/>
            </a:pPr>
            <a:r>
              <a:rPr lang="en-US" sz="2400" dirty="0">
                <a:latin typeface="Arial" panose="020B0604020202020204" pitchFamily="34" charset="0"/>
                <a:cs typeface="Arial" panose="020B0604020202020204" pitchFamily="34" charset="0"/>
              </a:rPr>
              <a:t>Use these questions to edit a piece of your writing.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Helvetica Neue"/>
              </a:rPr>
              <a:t>Does the story’s structure make sense? Is this story told in the right order?</a:t>
            </a:r>
          </a:p>
          <a:p>
            <a:r>
              <a:rPr lang="en-US" sz="2400" dirty="0">
                <a:latin typeface="Helvetica Neue"/>
              </a:rPr>
              <a:t>Are there clear beginnings, middles and ends?</a:t>
            </a:r>
          </a:p>
          <a:p>
            <a:r>
              <a:rPr lang="en-US" sz="2400" dirty="0">
                <a:latin typeface="Helvetica Neue"/>
              </a:rPr>
              <a:t>Does the plot progress logically?</a:t>
            </a:r>
          </a:p>
          <a:p>
            <a:r>
              <a:rPr lang="en-US" sz="2400" dirty="0">
                <a:latin typeface="Helvetica Neue"/>
              </a:rPr>
              <a:t>Is there consistency in </a:t>
            </a:r>
            <a:br>
              <a:rPr lang="en-US" sz="2400" dirty="0">
                <a:latin typeface="Helvetica Neue"/>
              </a:rPr>
            </a:br>
            <a:r>
              <a:rPr lang="en-US" sz="2400" dirty="0">
                <a:latin typeface="Helvetica Neue"/>
              </a:rPr>
              <a:t>pacing?</a:t>
            </a:r>
          </a:p>
          <a:p>
            <a:pPr marL="0" indent="0">
              <a:buNone/>
            </a:pPr>
            <a:endParaRPr lang="en-US" sz="2400" dirty="0">
              <a:latin typeface="Helvetica Neue"/>
              <a:cs typeface="Arial" panose="020B0604020202020204" pitchFamily="34" charset="0"/>
            </a:endParaRPr>
          </a:p>
        </p:txBody>
      </p:sp>
      <p:sp>
        <p:nvSpPr>
          <p:cNvPr id="6" name="TextBox 5">
            <a:extLst>
              <a:ext uri="{FF2B5EF4-FFF2-40B4-BE49-F238E27FC236}">
                <a16:creationId xmlns:a16="http://schemas.microsoft.com/office/drawing/2014/main" id="{1C3F7340-6F23-15E1-BBAA-475991376C5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C5A93C33-5857-7213-D799-BD25A4EC72B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1045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A53E2DA-BD8E-162B-B89A-5BAF373FA75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EB00A71-3901-EB2B-78C8-3AB778940976}"/>
              </a:ext>
            </a:extLst>
          </p:cNvPr>
          <p:cNvSpPr>
            <a:spLocks noGrp="1"/>
          </p:cNvSpPr>
          <p:nvPr>
            <p:ph type="title"/>
          </p:nvPr>
        </p:nvSpPr>
        <p:spPr>
          <a:xfrm>
            <a:off x="381000" y="157799"/>
            <a:ext cx="8229600" cy="1143000"/>
          </a:xfrm>
        </p:spPr>
        <p:txBody>
          <a:bodyPr anchor="t" anchorCtr="0">
            <a:normAutofit/>
          </a:bodyPr>
          <a:lstStyle/>
          <a:p>
            <a:pPr algn="l"/>
            <a:r>
              <a:rPr lang="en-US" sz="3600" b="1" dirty="0">
                <a:solidFill>
                  <a:srgbClr val="01A6D4"/>
                </a:solidFill>
                <a:latin typeface="Arial" panose="020B0604020202020204" pitchFamily="34" charset="0"/>
                <a:cs typeface="Arial" panose="020B0604020202020204" pitchFamily="34" charset="0"/>
              </a:rPr>
              <a:t>Tip 2: Read out loud</a:t>
            </a:r>
          </a:p>
        </p:txBody>
      </p:sp>
      <p:pic>
        <p:nvPicPr>
          <p:cNvPr id="4" name="Picture 3">
            <a:extLst>
              <a:ext uri="{FF2B5EF4-FFF2-40B4-BE49-F238E27FC236}">
                <a16:creationId xmlns:a16="http://schemas.microsoft.com/office/drawing/2014/main" id="{CA540200-816B-5F18-C09A-876F8F9E7F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2480" y="957450"/>
            <a:ext cx="3236324" cy="4991830"/>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D1615E56-D4BB-0796-E08C-C451291FA5DF}"/>
              </a:ext>
            </a:extLst>
          </p:cNvPr>
          <p:cNvSpPr>
            <a:spLocks noGrp="1"/>
          </p:cNvSpPr>
          <p:nvPr>
            <p:ph type="body" orient="vert" idx="1"/>
          </p:nvPr>
        </p:nvSpPr>
        <p:spPr>
          <a:xfrm>
            <a:off x="3923928" y="1412776"/>
            <a:ext cx="4762872" cy="4536504"/>
          </a:xfrm>
        </p:spPr>
        <p:txBody>
          <a:bodyPr vert="horz">
            <a:noAutofit/>
          </a:bodyPr>
          <a:lstStyle/>
          <a:p>
            <a:pPr marL="0" indent="0">
              <a:buNone/>
            </a:pPr>
            <a:r>
              <a:rPr lang="en-US" dirty="0">
                <a:latin typeface="Arial" panose="020B0604020202020204" pitchFamily="34" charset="0"/>
                <a:cs typeface="Arial" panose="020B0604020202020204" pitchFamily="34" charset="0"/>
              </a:rPr>
              <a:t>Reading your work out loud can help you catch:</a:t>
            </a:r>
          </a:p>
          <a:p>
            <a:r>
              <a:rPr lang="en-US" dirty="0">
                <a:latin typeface="Helvetica Neue"/>
              </a:rPr>
              <a:t>Awkward phrasing</a:t>
            </a:r>
          </a:p>
          <a:p>
            <a:r>
              <a:rPr lang="en-US" dirty="0">
                <a:latin typeface="Helvetica Neue"/>
              </a:rPr>
              <a:t>Run-on sentences</a:t>
            </a:r>
          </a:p>
          <a:p>
            <a:r>
              <a:rPr lang="en-US" dirty="0">
                <a:latin typeface="Helvetica Neue"/>
              </a:rPr>
              <a:t>Repetition</a:t>
            </a:r>
          </a:p>
          <a:p>
            <a:r>
              <a:rPr lang="en-US" dirty="0">
                <a:latin typeface="Helvetica Neue"/>
              </a:rPr>
              <a:t>Unnatural dialogue</a:t>
            </a:r>
          </a:p>
        </p:txBody>
      </p:sp>
      <p:sp>
        <p:nvSpPr>
          <p:cNvPr id="6" name="TextBox 5">
            <a:extLst>
              <a:ext uri="{FF2B5EF4-FFF2-40B4-BE49-F238E27FC236}">
                <a16:creationId xmlns:a16="http://schemas.microsoft.com/office/drawing/2014/main" id="{2F9B8444-C60B-3899-FF46-7BD9F791380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9E67B880-EBC6-D892-61AF-2265E86F814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4373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6AA0B6AA-C207-85B7-9B85-4C8FEDB7697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DE7CEBB-24A3-A564-09B2-1F8B1DA0F06B}"/>
              </a:ext>
            </a:extLst>
          </p:cNvPr>
          <p:cNvSpPr>
            <a:spLocks noGrp="1"/>
          </p:cNvSpPr>
          <p:nvPr>
            <p:ph type="title"/>
          </p:nvPr>
        </p:nvSpPr>
        <p:spPr>
          <a:xfrm>
            <a:off x="491930" y="323255"/>
            <a:ext cx="6168302" cy="634081"/>
          </a:xfrm>
        </p:spPr>
        <p:txBody>
          <a:bodyPr anchor="t" anchorCtr="0">
            <a:normAutofit/>
          </a:bodyPr>
          <a:lstStyle/>
          <a:p>
            <a:pPr algn="l"/>
            <a:r>
              <a:rPr lang="en-US" sz="2800" b="1" dirty="0">
                <a:solidFill>
                  <a:srgbClr val="67B02C"/>
                </a:solidFill>
                <a:latin typeface="Arial" panose="020B0604020202020204" pitchFamily="34" charset="0"/>
                <a:cs typeface="Arial" panose="020B0604020202020204" pitchFamily="34" charset="0"/>
              </a:rPr>
              <a:t>Activity 2: Read to a partner</a:t>
            </a:r>
          </a:p>
        </p:txBody>
      </p:sp>
      <p:pic>
        <p:nvPicPr>
          <p:cNvPr id="10" name="Graphic 9" descr="Clock with solid fill">
            <a:extLst>
              <a:ext uri="{FF2B5EF4-FFF2-40B4-BE49-F238E27FC236}">
                <a16:creationId xmlns:a16="http://schemas.microsoft.com/office/drawing/2014/main" id="{F6C543BF-92E2-86EE-F7DF-91AB61242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9624" y="216322"/>
            <a:ext cx="620688" cy="620688"/>
          </a:xfrm>
          <a:prstGeom prst="rect">
            <a:avLst/>
          </a:prstGeom>
        </p:spPr>
      </p:pic>
      <p:sp>
        <p:nvSpPr>
          <p:cNvPr id="4" name="Title 7">
            <a:extLst>
              <a:ext uri="{FF2B5EF4-FFF2-40B4-BE49-F238E27FC236}">
                <a16:creationId xmlns:a16="http://schemas.microsoft.com/office/drawing/2014/main" id="{6D91B65C-C6AD-EA12-6215-7F9F49EB8784}"/>
              </a:ext>
            </a:extLst>
          </p:cNvPr>
          <p:cNvSpPr txBox="1">
            <a:spLocks/>
          </p:cNvSpPr>
          <p:nvPr/>
        </p:nvSpPr>
        <p:spPr>
          <a:xfrm>
            <a:off x="7357830" y="332954"/>
            <a:ext cx="1661356"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3" name="Picture 2">
            <a:extLst>
              <a:ext uri="{FF2B5EF4-FFF2-40B4-BE49-F238E27FC236}">
                <a16:creationId xmlns:a16="http://schemas.microsoft.com/office/drawing/2014/main" id="{267016F4-D493-19E3-EEB9-2D875BE05DF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9552" y="1124744"/>
            <a:ext cx="3096344"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1B72ABF0-449C-8C91-04DA-E6DDD8C2875D}"/>
              </a:ext>
            </a:extLst>
          </p:cNvPr>
          <p:cNvSpPr>
            <a:spLocks noGrp="1"/>
          </p:cNvSpPr>
          <p:nvPr>
            <p:ph type="body" orient="vert" idx="1"/>
          </p:nvPr>
        </p:nvSpPr>
        <p:spPr>
          <a:xfrm>
            <a:off x="3995936" y="1556792"/>
            <a:ext cx="4608512" cy="3600401"/>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Read your </a:t>
            </a:r>
            <a:r>
              <a:rPr lang="en-US" sz="2800">
                <a:latin typeface="Arial" panose="020B0604020202020204" pitchFamily="34" charset="0"/>
                <a:cs typeface="Arial" panose="020B0604020202020204" pitchFamily="34" charset="0"/>
              </a:rPr>
              <a:t>work out loud</a:t>
            </a:r>
            <a:r>
              <a:rPr lang="en-US" sz="2800" dirty="0">
                <a:latin typeface="Arial" panose="020B0604020202020204" pitchFamily="34" charset="0"/>
                <a:cs typeface="Arial" panose="020B0604020202020204" pitchFamily="34" charset="0"/>
              </a:rPr>
              <a:t>. Even if you don’t have an audience, it’ll help you catch what’s not flowing!</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Underline anything you think doesn’t sound right and revisit them later.</a:t>
            </a:r>
          </a:p>
        </p:txBody>
      </p:sp>
      <p:sp>
        <p:nvSpPr>
          <p:cNvPr id="6" name="TextBox 5">
            <a:extLst>
              <a:ext uri="{FF2B5EF4-FFF2-40B4-BE49-F238E27FC236}">
                <a16:creationId xmlns:a16="http://schemas.microsoft.com/office/drawing/2014/main" id="{D71AA3AF-1C28-D9D3-03B5-DDDBB527FB6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6C836CAE-E49C-D5D7-0BB7-F0305FF9EEF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9201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CE48A5B-29F4-1B66-4D5E-A7CF8A6A1AB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C992610-8431-F4EB-509E-E821CFFB2CD9}"/>
              </a:ext>
            </a:extLst>
          </p:cNvPr>
          <p:cNvSpPr>
            <a:spLocks noGrp="1"/>
          </p:cNvSpPr>
          <p:nvPr>
            <p:ph type="title"/>
          </p:nvPr>
        </p:nvSpPr>
        <p:spPr>
          <a:xfrm>
            <a:off x="381000" y="157799"/>
            <a:ext cx="8229600" cy="1143000"/>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3: Eliminate any unnecessary words (1)</a:t>
            </a:r>
          </a:p>
        </p:txBody>
      </p:sp>
      <p:pic>
        <p:nvPicPr>
          <p:cNvPr id="4" name="Picture 3">
            <a:extLst>
              <a:ext uri="{FF2B5EF4-FFF2-40B4-BE49-F238E27FC236}">
                <a16:creationId xmlns:a16="http://schemas.microsoft.com/office/drawing/2014/main" id="{2F6DA246-050A-22D6-E6D4-3FA4951815A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36981" y="836712"/>
            <a:ext cx="3236324" cy="4991830"/>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5C63A2D6-EC52-7302-0149-B09CEB9E2F36}"/>
              </a:ext>
            </a:extLst>
          </p:cNvPr>
          <p:cNvSpPr>
            <a:spLocks noGrp="1"/>
          </p:cNvSpPr>
          <p:nvPr>
            <p:ph type="body" orient="vert" idx="1"/>
          </p:nvPr>
        </p:nvSpPr>
        <p:spPr>
          <a:xfrm>
            <a:off x="3923928" y="1176767"/>
            <a:ext cx="4762872" cy="4504465"/>
          </a:xfrm>
        </p:spPr>
        <p:txBody>
          <a:bodyPr vert="horz">
            <a:noAutofit/>
          </a:bodyPr>
          <a:lstStyle/>
          <a:p>
            <a:pPr marL="0" indent="0">
              <a:lnSpc>
                <a:spcPct val="110000"/>
              </a:lnSpc>
              <a:buNone/>
            </a:pPr>
            <a:r>
              <a:rPr lang="en-US" sz="2800" dirty="0">
                <a:latin typeface="Arial" panose="020B0604020202020204" pitchFamily="34" charset="0"/>
                <a:ea typeface="Times New Roman"/>
                <a:cs typeface="Arial" panose="020B0604020202020204" pitchFamily="34" charset="0"/>
              </a:rPr>
              <a:t>The more concise your writing is, the more clear and powerful it is. </a:t>
            </a:r>
            <a:br>
              <a:rPr lang="en-US" sz="2800" dirty="0">
                <a:latin typeface="Arial" panose="020B0604020202020204" pitchFamily="34" charset="0"/>
                <a:ea typeface="Times New Roman"/>
                <a:cs typeface="Arial" panose="020B0604020202020204" pitchFamily="34" charset="0"/>
              </a:rPr>
            </a:br>
            <a:br>
              <a:rPr lang="en-US" sz="2800" dirty="0">
                <a:latin typeface="Arial" panose="020B0604020202020204" pitchFamily="34" charset="0"/>
                <a:ea typeface="Times New Roman"/>
                <a:cs typeface="Arial" panose="020B0604020202020204" pitchFamily="34" charset="0"/>
              </a:rPr>
            </a:br>
            <a:r>
              <a:rPr lang="en-US" sz="2800" dirty="0">
                <a:latin typeface="Arial" panose="020B0604020202020204" pitchFamily="34" charset="0"/>
                <a:ea typeface="Times New Roman"/>
                <a:cs typeface="Arial" panose="020B0604020202020204" pitchFamily="34" charset="0"/>
              </a:rPr>
              <a:t>Extra words often weaken sentences.</a:t>
            </a:r>
          </a:p>
        </p:txBody>
      </p:sp>
      <p:sp>
        <p:nvSpPr>
          <p:cNvPr id="6" name="TextBox 5">
            <a:extLst>
              <a:ext uri="{FF2B5EF4-FFF2-40B4-BE49-F238E27FC236}">
                <a16:creationId xmlns:a16="http://schemas.microsoft.com/office/drawing/2014/main" id="{1A8A2573-AD85-B04E-5E30-562A748DA1F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805F72F8-FAA5-89EE-CDCB-70C645139AF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2218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56D3A790-929A-EF3D-CE0A-DF7F53CE90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D42D04E-8534-185E-14FC-C5598D18E6BA}"/>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3: Eliminate any unnecessary words (2)</a:t>
            </a:r>
          </a:p>
        </p:txBody>
      </p:sp>
      <p:sp>
        <p:nvSpPr>
          <p:cNvPr id="9" name="Vertical Text Placeholder 8">
            <a:extLst>
              <a:ext uri="{FF2B5EF4-FFF2-40B4-BE49-F238E27FC236}">
                <a16:creationId xmlns:a16="http://schemas.microsoft.com/office/drawing/2014/main" id="{14A7C203-CBF3-A0B9-66A9-E7C689F63DDD}"/>
              </a:ext>
            </a:extLst>
          </p:cNvPr>
          <p:cNvSpPr>
            <a:spLocks noGrp="1"/>
          </p:cNvSpPr>
          <p:nvPr>
            <p:ph type="body" orient="vert" idx="1"/>
          </p:nvPr>
        </p:nvSpPr>
        <p:spPr>
          <a:xfrm>
            <a:off x="533400" y="764705"/>
            <a:ext cx="8153400" cy="5472608"/>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Original</a:t>
            </a:r>
          </a:p>
          <a:p>
            <a:pPr marL="0" indent="0">
              <a:lnSpc>
                <a:spcPct val="110000"/>
              </a:lnSpc>
              <a:buNone/>
            </a:pPr>
            <a:r>
              <a:rPr lang="en-US" sz="2100" i="1" dirty="0">
                <a:latin typeface="Arial" panose="020B0604020202020204" pitchFamily="34" charset="0"/>
                <a:ea typeface="Times New Roman"/>
                <a:cs typeface="Arial" panose="020B0604020202020204" pitchFamily="34" charset="0"/>
              </a:rPr>
              <a:t>The dog, which was brown and fluffy, with a tail that wagged quickly whenever someone would throw the ball, ran excitedly to catch the toy.</a:t>
            </a:r>
          </a:p>
          <a:p>
            <a:pPr marL="0" indent="0">
              <a:lnSpc>
                <a:spcPct val="110000"/>
              </a:lnSpc>
              <a:buNone/>
            </a:pPr>
            <a:endParaRPr lang="en-US" sz="2100" dirty="0">
              <a:latin typeface="Arial" panose="020B0604020202020204" pitchFamily="34" charset="0"/>
              <a:ea typeface="Times New Roman"/>
              <a:cs typeface="Arial" panose="020B0604020202020204" pitchFamily="34" charset="0"/>
            </a:endParaRPr>
          </a:p>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US" sz="2100" i="1" dirty="0">
                <a:latin typeface="Arial" panose="020B0604020202020204" pitchFamily="34" charset="0"/>
                <a:ea typeface="Times New Roman"/>
                <a:cs typeface="Arial" panose="020B0604020202020204" pitchFamily="34" charset="0"/>
              </a:rPr>
              <a:t>The dog was brown and fluffy and it ran excitedly to catch the ball.</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b="1" dirty="0">
                <a:solidFill>
                  <a:srgbClr val="01A6D4"/>
                </a:solidFill>
                <a:latin typeface="Arial" panose="020B0604020202020204" pitchFamily="34" charset="0"/>
                <a:ea typeface="Times New Roman"/>
                <a:cs typeface="Arial" panose="020B0604020202020204" pitchFamily="34" charset="0"/>
              </a:rPr>
              <a:t>Edit 2</a:t>
            </a:r>
            <a:br>
              <a:rPr lang="en-US" sz="2100" b="1" dirty="0">
                <a:solidFill>
                  <a:srgbClr val="01A6D4"/>
                </a:solidFill>
                <a:latin typeface="Arial" panose="020B0604020202020204" pitchFamily="34" charset="0"/>
                <a:ea typeface="Times New Roman"/>
                <a:cs typeface="Arial" panose="020B0604020202020204" pitchFamily="34" charset="0"/>
              </a:rPr>
            </a:br>
            <a:r>
              <a:rPr lang="en-US" sz="2100" i="1" dirty="0">
                <a:latin typeface="Arial" panose="020B0604020202020204" pitchFamily="34" charset="0"/>
                <a:ea typeface="Times New Roman"/>
                <a:cs typeface="Arial" panose="020B0604020202020204" pitchFamily="34" charset="0"/>
              </a:rPr>
              <a:t>The brown fluffy dog raced towards the ball, its tail wagging in excitement.</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b="1" dirty="0">
                <a:latin typeface="Arial" panose="020B0604020202020204" pitchFamily="34" charset="0"/>
                <a:ea typeface="Times New Roman"/>
                <a:cs typeface="Arial" panose="020B0604020202020204" pitchFamily="34" charset="0"/>
              </a:rPr>
              <a:t>Which edit do you prefer. Why?</a:t>
            </a:r>
          </a:p>
        </p:txBody>
      </p:sp>
      <p:sp>
        <p:nvSpPr>
          <p:cNvPr id="6" name="TextBox 5">
            <a:extLst>
              <a:ext uri="{FF2B5EF4-FFF2-40B4-BE49-F238E27FC236}">
                <a16:creationId xmlns:a16="http://schemas.microsoft.com/office/drawing/2014/main" id="{58CEC206-CA1F-070E-60FD-48FC9911A60E}"/>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49A964ED-4CDB-59D3-9D6E-E70A841E166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66365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F6D44C3-FD5F-BFBC-32D8-329E5EC29CF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5109F70-40FC-F3DF-78A6-90C25BF65C8A}"/>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3: Eliminate any unnecessary words (3)</a:t>
            </a:r>
          </a:p>
        </p:txBody>
      </p:sp>
      <p:sp>
        <p:nvSpPr>
          <p:cNvPr id="9" name="Vertical Text Placeholder 8">
            <a:extLst>
              <a:ext uri="{FF2B5EF4-FFF2-40B4-BE49-F238E27FC236}">
                <a16:creationId xmlns:a16="http://schemas.microsoft.com/office/drawing/2014/main" id="{0AD6E1DF-865B-1EAD-AA5A-0C62B6BBA461}"/>
              </a:ext>
            </a:extLst>
          </p:cNvPr>
          <p:cNvSpPr>
            <a:spLocks noGrp="1"/>
          </p:cNvSpPr>
          <p:nvPr>
            <p:ph type="body" orient="vert" idx="1"/>
          </p:nvPr>
        </p:nvSpPr>
        <p:spPr>
          <a:xfrm>
            <a:off x="533400" y="908719"/>
            <a:ext cx="3750568" cy="5328593"/>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US" sz="2100" i="1" dirty="0">
                <a:latin typeface="Arial" panose="020B0604020202020204" pitchFamily="34" charset="0"/>
                <a:ea typeface="Times New Roman"/>
                <a:cs typeface="Arial" panose="020B0604020202020204" pitchFamily="34" charset="0"/>
              </a:rPr>
              <a:t>The dog was brown and fluffy and it ran excitedly to catch the ball.</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bad</a:t>
            </a:r>
            <a:r>
              <a:rPr lang="en-US" sz="2100" dirty="0">
                <a:latin typeface="Arial" panose="020B0604020202020204" pitchFamily="34" charset="0"/>
                <a:ea typeface="Times New Roman"/>
                <a:cs typeface="Arial" panose="020B0604020202020204" pitchFamily="34" charset="0"/>
              </a:rPr>
              <a:t> editing. You can see that whilst the sentence is technically correct, it lacks flow and vividness. It simplifies the sentence without enhancing clarity or detail.</a:t>
            </a: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2" name="Vertical Text Placeholder 8">
            <a:extLst>
              <a:ext uri="{FF2B5EF4-FFF2-40B4-BE49-F238E27FC236}">
                <a16:creationId xmlns:a16="http://schemas.microsoft.com/office/drawing/2014/main" id="{658A9E3B-3140-FDCD-99A2-76B856DE131F}"/>
              </a:ext>
              <a:ext uri="{C183D7F6-B498-43B3-948B-1728B52AA6E4}">
                <adec:decorative xmlns:adec="http://schemas.microsoft.com/office/drawing/2017/decorative" val="1"/>
              </a:ext>
            </a:extLst>
          </p:cNvPr>
          <p:cNvSpPr txBox="1">
            <a:spLocks/>
          </p:cNvSpPr>
          <p:nvPr/>
        </p:nvSpPr>
        <p:spPr>
          <a:xfrm>
            <a:off x="4716016" y="826399"/>
            <a:ext cx="3966592" cy="5410913"/>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US" sz="2100" b="1" dirty="0">
                <a:solidFill>
                  <a:srgbClr val="01A6D4"/>
                </a:solidFill>
                <a:latin typeface="Arial" panose="020B0604020202020204" pitchFamily="34" charset="0"/>
                <a:ea typeface="Times New Roman"/>
                <a:cs typeface="Arial" panose="020B0604020202020204" pitchFamily="34" charset="0"/>
              </a:rPr>
              <a:t>Edit 2</a:t>
            </a:r>
          </a:p>
          <a:p>
            <a:pPr marL="0" indent="0">
              <a:lnSpc>
                <a:spcPct val="110000"/>
              </a:lnSpc>
              <a:buFont typeface="Arial"/>
              <a:buNone/>
            </a:pPr>
            <a:r>
              <a:rPr lang="en-US" sz="2100" i="1" dirty="0">
                <a:latin typeface="Arial" panose="020B0604020202020204" pitchFamily="34" charset="0"/>
                <a:ea typeface="Times New Roman"/>
                <a:cs typeface="Arial" panose="020B0604020202020204" pitchFamily="34" charset="0"/>
              </a:rPr>
              <a:t>The brown fluffy dog raced towards the ball, its tail wagging in excitement.</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good</a:t>
            </a:r>
            <a:r>
              <a:rPr lang="en-US" sz="2100" dirty="0">
                <a:latin typeface="Arial" panose="020B0604020202020204" pitchFamily="34" charset="0"/>
                <a:ea typeface="Times New Roman"/>
                <a:cs typeface="Arial" panose="020B0604020202020204" pitchFamily="34" charset="0"/>
              </a:rPr>
              <a:t> editing. It’s concise yet descriptive, it removes unnecessary words, improves flow and keeps the image clear.</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6" name="TextBox 5">
            <a:extLst>
              <a:ext uri="{FF2B5EF4-FFF2-40B4-BE49-F238E27FC236}">
                <a16:creationId xmlns:a16="http://schemas.microsoft.com/office/drawing/2014/main" id="{0773E543-3FD8-2E98-9DC8-2EBC94451E54}"/>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FA99C448-05E3-4600-F0C7-F382350FF9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6633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0E23A5C-4AFB-2114-0ABF-C525EF2A6D0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F383EDB-0B47-9DD1-AA66-B51A2018081E}"/>
              </a:ext>
            </a:extLst>
          </p:cNvPr>
          <p:cNvSpPr>
            <a:spLocks noGrp="1"/>
          </p:cNvSpPr>
          <p:nvPr>
            <p:ph type="title"/>
          </p:nvPr>
        </p:nvSpPr>
        <p:spPr>
          <a:xfrm>
            <a:off x="381000" y="157799"/>
            <a:ext cx="8229600" cy="1143000"/>
          </a:xfrm>
        </p:spPr>
        <p:txBody>
          <a:bodyPr anchor="t" anchorCtr="0"/>
          <a:lstStyle/>
          <a:p>
            <a:pPr algn="l"/>
            <a:r>
              <a:rPr lang="en-US" sz="2800" b="1" dirty="0">
                <a:solidFill>
                  <a:srgbClr val="67B02C"/>
                </a:solidFill>
                <a:latin typeface="Arial" panose="020B0604020202020204" pitchFamily="34" charset="0"/>
                <a:cs typeface="Arial" panose="020B0604020202020204" pitchFamily="34" charset="0"/>
              </a:rPr>
              <a:t>Activity 3: Edit for clarity (1)</a:t>
            </a:r>
          </a:p>
        </p:txBody>
      </p:sp>
      <p:pic>
        <p:nvPicPr>
          <p:cNvPr id="2" name="Graphic 1" descr="Clock with solid fill">
            <a:extLst>
              <a:ext uri="{FF2B5EF4-FFF2-40B4-BE49-F238E27FC236}">
                <a16:creationId xmlns:a16="http://schemas.microsoft.com/office/drawing/2014/main" id="{18A8E3D5-1CDD-526F-B866-7FC805BC0D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5605" y="160073"/>
            <a:ext cx="620688" cy="620688"/>
          </a:xfrm>
          <a:prstGeom prst="rect">
            <a:avLst/>
          </a:prstGeom>
        </p:spPr>
      </p:pic>
      <p:sp>
        <p:nvSpPr>
          <p:cNvPr id="7" name="Title 7">
            <a:extLst>
              <a:ext uri="{FF2B5EF4-FFF2-40B4-BE49-F238E27FC236}">
                <a16:creationId xmlns:a16="http://schemas.microsoft.com/office/drawing/2014/main" id="{C6DD36E0-1ADD-140C-FDAC-392CF4CE43E8}"/>
              </a:ext>
            </a:extLst>
          </p:cNvPr>
          <p:cNvSpPr txBox="1">
            <a:spLocks/>
          </p:cNvSpPr>
          <p:nvPr/>
        </p:nvSpPr>
        <p:spPr>
          <a:xfrm>
            <a:off x="7380312" y="245228"/>
            <a:ext cx="1661356"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4" name="Picture 3">
            <a:extLst>
              <a:ext uri="{FF2B5EF4-FFF2-40B4-BE49-F238E27FC236}">
                <a16:creationId xmlns:a16="http://schemas.microsoft.com/office/drawing/2014/main" id="{626BC38B-3A55-00A4-CE08-A89451861F0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536981" y="836712"/>
            <a:ext cx="3236324" cy="499183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A7ADFA60-10DB-1E68-8B6F-5DB61C96BE4E}"/>
              </a:ext>
            </a:extLst>
          </p:cNvPr>
          <p:cNvSpPr>
            <a:spLocks noGrp="1"/>
          </p:cNvSpPr>
          <p:nvPr>
            <p:ph type="body" orient="vert" idx="1"/>
          </p:nvPr>
        </p:nvSpPr>
        <p:spPr>
          <a:xfrm>
            <a:off x="3923928" y="836712"/>
            <a:ext cx="4762872" cy="5112568"/>
          </a:xfrm>
        </p:spPr>
        <p:txBody>
          <a:bodyPr vert="horz">
            <a:noAutofit/>
          </a:bodyPr>
          <a:lstStyle/>
          <a:p>
            <a:pPr marL="0" indent="0">
              <a:lnSpc>
                <a:spcPct val="110000"/>
              </a:lnSpc>
              <a:buNone/>
            </a:pPr>
            <a:r>
              <a:rPr lang="en-US" sz="2800" b="1" dirty="0">
                <a:solidFill>
                  <a:srgbClr val="67B02C"/>
                </a:solidFill>
                <a:latin typeface="Arial" panose="020B0604020202020204" pitchFamily="34" charset="0"/>
                <a:ea typeface="Times New Roman"/>
                <a:cs typeface="Arial" panose="020B0604020202020204" pitchFamily="34" charset="0"/>
              </a:rPr>
              <a:t>Example 1:</a:t>
            </a:r>
          </a:p>
          <a:p>
            <a:pPr marL="0" indent="0">
              <a:lnSpc>
                <a:spcPct val="110000"/>
              </a:lnSpc>
              <a:buNone/>
            </a:pPr>
            <a:endParaRPr lang="en-US" sz="2800" b="1" dirty="0">
              <a:solidFill>
                <a:srgbClr val="01A6D4"/>
              </a:solidFill>
              <a:latin typeface="Arial" panose="020B0604020202020204" pitchFamily="34" charset="0"/>
              <a:ea typeface="Times New Roman"/>
              <a:cs typeface="Arial" panose="020B0604020202020204" pitchFamily="34" charset="0"/>
            </a:endParaRPr>
          </a:p>
          <a:p>
            <a:pPr marL="0" indent="0">
              <a:lnSpc>
                <a:spcPct val="110000"/>
              </a:lnSpc>
              <a:buNone/>
            </a:pPr>
            <a:r>
              <a:rPr lang="en-US" sz="2800" i="1" dirty="0">
                <a:latin typeface="Arial" panose="020B0604020202020204" pitchFamily="34" charset="0"/>
                <a:ea typeface="Times New Roman"/>
                <a:cs typeface="Arial" panose="020B0604020202020204" pitchFamily="34" charset="0"/>
              </a:rPr>
              <a:t>She sat down on the floor. She really felt very tired. Her body was as heavy as a large and grey stone.</a:t>
            </a:r>
          </a:p>
          <a:p>
            <a:pPr marL="0" indent="0">
              <a:lnSpc>
                <a:spcPct val="110000"/>
              </a:lnSpc>
              <a:buNone/>
            </a:pPr>
            <a:endParaRPr lang="en-US" sz="2800" dirty="0">
              <a:latin typeface="Arial" panose="020B0604020202020204" pitchFamily="34" charset="0"/>
              <a:ea typeface="Times New Roman"/>
              <a:cs typeface="Arial" panose="020B0604020202020204" pitchFamily="34" charset="0"/>
            </a:endParaRPr>
          </a:p>
          <a:p>
            <a:pPr marL="0" indent="0">
              <a:lnSpc>
                <a:spcPct val="110000"/>
              </a:lnSpc>
              <a:buNone/>
            </a:pPr>
            <a:r>
              <a:rPr lang="en-US" sz="2800" b="1" dirty="0">
                <a:latin typeface="Arial" panose="020B0604020202020204" pitchFamily="34" charset="0"/>
                <a:ea typeface="Times New Roman"/>
                <a:cs typeface="Arial" panose="020B0604020202020204" pitchFamily="34" charset="0"/>
              </a:rPr>
              <a:t>Edit this paragraph to make it shorter and more </a:t>
            </a:r>
            <a:br>
              <a:rPr lang="en-US" sz="2800" b="1" dirty="0">
                <a:latin typeface="Arial" panose="020B0604020202020204" pitchFamily="34" charset="0"/>
                <a:ea typeface="Times New Roman"/>
                <a:cs typeface="Arial" panose="020B0604020202020204" pitchFamily="34" charset="0"/>
              </a:rPr>
            </a:br>
            <a:r>
              <a:rPr lang="en-US" sz="2800" b="1" dirty="0">
                <a:latin typeface="Arial" panose="020B0604020202020204" pitchFamily="34" charset="0"/>
                <a:ea typeface="Times New Roman"/>
                <a:cs typeface="Arial" panose="020B0604020202020204" pitchFamily="34" charset="0"/>
              </a:rPr>
              <a:t>concise.</a:t>
            </a:r>
          </a:p>
        </p:txBody>
      </p:sp>
      <p:sp>
        <p:nvSpPr>
          <p:cNvPr id="6" name="TextBox 5">
            <a:extLst>
              <a:ext uri="{FF2B5EF4-FFF2-40B4-BE49-F238E27FC236}">
                <a16:creationId xmlns:a16="http://schemas.microsoft.com/office/drawing/2014/main" id="{89F4F825-1B73-976B-196C-B8B3DAF9408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FD485D67-FBAD-F8A6-1DDA-C07B146AF40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235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B7A0291E-C48F-FBC0-7E74-F87A2FF1369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D6E05A-4EBE-41CD-A981-574C9A218579}"/>
              </a:ext>
            </a:extLst>
          </p:cNvPr>
          <p:cNvSpPr>
            <a:spLocks noGrp="1"/>
          </p:cNvSpPr>
          <p:nvPr>
            <p:ph type="title"/>
          </p:nvPr>
        </p:nvSpPr>
        <p:spPr>
          <a:xfrm>
            <a:off x="381000" y="157799"/>
            <a:ext cx="8229600" cy="1143000"/>
          </a:xfrm>
        </p:spPr>
        <p:txBody>
          <a:bodyPr anchor="t" anchorCtr="0"/>
          <a:lstStyle/>
          <a:p>
            <a:pPr algn="l"/>
            <a:r>
              <a:rPr lang="en-US" sz="2800" b="1" dirty="0">
                <a:solidFill>
                  <a:srgbClr val="67B02C"/>
                </a:solidFill>
                <a:latin typeface="Arial" panose="020B0604020202020204" pitchFamily="34" charset="0"/>
                <a:cs typeface="Arial" panose="020B0604020202020204" pitchFamily="34" charset="0"/>
              </a:rPr>
              <a:t>Activity 3: Edit for clarity (2)</a:t>
            </a:r>
          </a:p>
        </p:txBody>
      </p:sp>
      <p:pic>
        <p:nvPicPr>
          <p:cNvPr id="2" name="Graphic 1" descr="Clock with solid fill">
            <a:extLst>
              <a:ext uri="{FF2B5EF4-FFF2-40B4-BE49-F238E27FC236}">
                <a16:creationId xmlns:a16="http://schemas.microsoft.com/office/drawing/2014/main" id="{8CB6C12B-987E-8C2B-D737-228C68CC8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5605" y="160073"/>
            <a:ext cx="620688" cy="620688"/>
          </a:xfrm>
          <a:prstGeom prst="rect">
            <a:avLst/>
          </a:prstGeom>
        </p:spPr>
      </p:pic>
      <p:sp>
        <p:nvSpPr>
          <p:cNvPr id="7" name="Title 7">
            <a:extLst>
              <a:ext uri="{FF2B5EF4-FFF2-40B4-BE49-F238E27FC236}">
                <a16:creationId xmlns:a16="http://schemas.microsoft.com/office/drawing/2014/main" id="{DE92425F-C427-F1CF-4424-DE7C7A841D6F}"/>
              </a:ext>
            </a:extLst>
          </p:cNvPr>
          <p:cNvSpPr txBox="1">
            <a:spLocks/>
          </p:cNvSpPr>
          <p:nvPr/>
        </p:nvSpPr>
        <p:spPr>
          <a:xfrm>
            <a:off x="7380312" y="245228"/>
            <a:ext cx="1661356"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4" name="Picture 3">
            <a:extLst>
              <a:ext uri="{FF2B5EF4-FFF2-40B4-BE49-F238E27FC236}">
                <a16:creationId xmlns:a16="http://schemas.microsoft.com/office/drawing/2014/main" id="{05615BE9-E543-15E5-1C77-D4FDA39F32F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536981" y="836712"/>
            <a:ext cx="3236324" cy="499183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D8152649-5D38-AF42-A75C-6F9D73DEC29C}"/>
              </a:ext>
            </a:extLst>
          </p:cNvPr>
          <p:cNvSpPr>
            <a:spLocks noGrp="1"/>
          </p:cNvSpPr>
          <p:nvPr>
            <p:ph type="body" orient="vert" idx="1"/>
          </p:nvPr>
        </p:nvSpPr>
        <p:spPr>
          <a:xfrm>
            <a:off x="3923928" y="836712"/>
            <a:ext cx="4762872" cy="5112568"/>
          </a:xfrm>
        </p:spPr>
        <p:txBody>
          <a:bodyPr vert="horz">
            <a:noAutofit/>
          </a:bodyPr>
          <a:lstStyle/>
          <a:p>
            <a:pPr marL="0" indent="0">
              <a:lnSpc>
                <a:spcPct val="110000"/>
              </a:lnSpc>
              <a:buNone/>
            </a:pPr>
            <a:r>
              <a:rPr lang="en-US" sz="2400" b="1" dirty="0">
                <a:solidFill>
                  <a:srgbClr val="67B02C"/>
                </a:solidFill>
                <a:latin typeface="Arial" panose="020B0604020202020204" pitchFamily="34" charset="0"/>
                <a:ea typeface="Times New Roman"/>
                <a:cs typeface="Arial" panose="020B0604020202020204" pitchFamily="34" charset="0"/>
              </a:rPr>
              <a:t>Example 2:</a:t>
            </a:r>
          </a:p>
          <a:p>
            <a:pPr marL="0" indent="0">
              <a:lnSpc>
                <a:spcPct val="110000"/>
              </a:lnSpc>
              <a:buNone/>
            </a:pPr>
            <a:endParaRPr lang="en-US" sz="2400" b="1" dirty="0">
              <a:solidFill>
                <a:srgbClr val="01A6D4"/>
              </a:solidFill>
              <a:latin typeface="Arial" panose="020B0604020202020204" pitchFamily="34" charset="0"/>
              <a:ea typeface="Times New Roman"/>
              <a:cs typeface="Arial" panose="020B0604020202020204" pitchFamily="34" charset="0"/>
            </a:endParaRPr>
          </a:p>
          <a:p>
            <a:pPr marL="0" indent="0">
              <a:lnSpc>
                <a:spcPct val="110000"/>
              </a:lnSpc>
              <a:buNone/>
            </a:pPr>
            <a:r>
              <a:rPr lang="en-US" sz="2400" i="1" dirty="0">
                <a:latin typeface="Arial" panose="020B0604020202020204" pitchFamily="34" charset="0"/>
                <a:ea typeface="Times New Roman"/>
                <a:cs typeface="Arial" panose="020B0604020202020204" pitchFamily="34" charset="0"/>
              </a:rPr>
              <a:t>The box was completely full of books. When he looked up, there was a great number of moths flying around the room.</a:t>
            </a:r>
          </a:p>
          <a:p>
            <a:pPr marL="0" indent="0">
              <a:lnSpc>
                <a:spcPct val="110000"/>
              </a:lnSpc>
              <a:buNone/>
            </a:pPr>
            <a:endParaRPr lang="en-US" sz="2400" dirty="0">
              <a:latin typeface="Arial" panose="020B0604020202020204" pitchFamily="34" charset="0"/>
              <a:ea typeface="Times New Roman"/>
              <a:cs typeface="Arial" panose="020B0604020202020204" pitchFamily="34" charset="0"/>
            </a:endParaRPr>
          </a:p>
          <a:p>
            <a:pPr marL="0" indent="0">
              <a:lnSpc>
                <a:spcPct val="110000"/>
              </a:lnSpc>
              <a:buNone/>
            </a:pPr>
            <a:r>
              <a:rPr lang="en-US" sz="2400" b="1" dirty="0">
                <a:latin typeface="Arial" panose="020B0604020202020204" pitchFamily="34" charset="0"/>
                <a:ea typeface="Times New Roman"/>
                <a:cs typeface="Arial" panose="020B0604020202020204" pitchFamily="34" charset="0"/>
              </a:rPr>
              <a:t>Edit this paragraph to make it shorter and more </a:t>
            </a:r>
            <a:br>
              <a:rPr lang="en-US" sz="2400" b="1" dirty="0">
                <a:latin typeface="Arial" panose="020B0604020202020204" pitchFamily="34" charset="0"/>
                <a:ea typeface="Times New Roman"/>
                <a:cs typeface="Arial" panose="020B0604020202020204" pitchFamily="34" charset="0"/>
              </a:rPr>
            </a:br>
            <a:r>
              <a:rPr lang="en-US" sz="2400" b="1" dirty="0">
                <a:latin typeface="Arial" panose="020B0604020202020204" pitchFamily="34" charset="0"/>
                <a:ea typeface="Times New Roman"/>
                <a:cs typeface="Arial" panose="020B0604020202020204" pitchFamily="34" charset="0"/>
              </a:rPr>
              <a:t>concise.</a:t>
            </a:r>
          </a:p>
        </p:txBody>
      </p:sp>
      <p:sp>
        <p:nvSpPr>
          <p:cNvPr id="6" name="TextBox 5">
            <a:extLst>
              <a:ext uri="{FF2B5EF4-FFF2-40B4-BE49-F238E27FC236}">
                <a16:creationId xmlns:a16="http://schemas.microsoft.com/office/drawing/2014/main" id="{C167951C-4AC2-8C4B-673C-D0BABAF9A3F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4132A2A8-27F2-26A9-9271-D831D75CFB7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2920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8C357AE-717D-F588-C5C0-6ED22C9B6F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55CEFED-8EE5-11A7-AF19-FF2226B0608A}"/>
              </a:ext>
            </a:extLst>
          </p:cNvPr>
          <p:cNvSpPr>
            <a:spLocks noGrp="1"/>
          </p:cNvSpPr>
          <p:nvPr>
            <p:ph type="title"/>
          </p:nvPr>
        </p:nvSpPr>
        <p:spPr>
          <a:xfrm>
            <a:off x="381000" y="157799"/>
            <a:ext cx="8229600" cy="1143000"/>
          </a:xfrm>
        </p:spPr>
        <p:txBody>
          <a:bodyPr anchor="t" anchorCtr="0"/>
          <a:lstStyle/>
          <a:p>
            <a:pPr algn="l"/>
            <a:r>
              <a:rPr lang="en-US" sz="2800" b="1" dirty="0">
                <a:solidFill>
                  <a:srgbClr val="67B02C"/>
                </a:solidFill>
                <a:latin typeface="Arial" panose="020B0604020202020204" pitchFamily="34" charset="0"/>
                <a:cs typeface="Arial" panose="020B0604020202020204" pitchFamily="34" charset="0"/>
              </a:rPr>
              <a:t>Activity 3: Edit for clarity (3)</a:t>
            </a:r>
          </a:p>
        </p:txBody>
      </p:sp>
      <p:pic>
        <p:nvPicPr>
          <p:cNvPr id="2" name="Graphic 1" descr="Clock with solid fill">
            <a:extLst>
              <a:ext uri="{FF2B5EF4-FFF2-40B4-BE49-F238E27FC236}">
                <a16:creationId xmlns:a16="http://schemas.microsoft.com/office/drawing/2014/main" id="{1D40801C-5777-3A76-8762-F20F544222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5605" y="160073"/>
            <a:ext cx="620688" cy="620688"/>
          </a:xfrm>
          <a:prstGeom prst="rect">
            <a:avLst/>
          </a:prstGeom>
        </p:spPr>
      </p:pic>
      <p:pic>
        <p:nvPicPr>
          <p:cNvPr id="4" name="Picture 3">
            <a:extLst>
              <a:ext uri="{FF2B5EF4-FFF2-40B4-BE49-F238E27FC236}">
                <a16:creationId xmlns:a16="http://schemas.microsoft.com/office/drawing/2014/main" id="{407DE574-6872-2736-AED9-4012FBE9D5C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536981" y="836712"/>
            <a:ext cx="3236324" cy="4991830"/>
          </a:xfrm>
          <a:prstGeom prst="rect">
            <a:avLst/>
          </a:prstGeom>
          <a:ln w="28575">
            <a:solidFill>
              <a:srgbClr val="67B02C"/>
            </a:solidFill>
          </a:ln>
        </p:spPr>
      </p:pic>
      <p:sp>
        <p:nvSpPr>
          <p:cNvPr id="7" name="Title 7">
            <a:extLst>
              <a:ext uri="{FF2B5EF4-FFF2-40B4-BE49-F238E27FC236}">
                <a16:creationId xmlns:a16="http://schemas.microsoft.com/office/drawing/2014/main" id="{41B86A13-7242-6B5C-934F-BD471CAE68DA}"/>
              </a:ext>
            </a:extLst>
          </p:cNvPr>
          <p:cNvSpPr txBox="1">
            <a:spLocks/>
          </p:cNvSpPr>
          <p:nvPr/>
        </p:nvSpPr>
        <p:spPr>
          <a:xfrm>
            <a:off x="7380312" y="245228"/>
            <a:ext cx="1661356"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sp>
        <p:nvSpPr>
          <p:cNvPr id="9" name="Vertical Text Placeholder 8">
            <a:extLst>
              <a:ext uri="{FF2B5EF4-FFF2-40B4-BE49-F238E27FC236}">
                <a16:creationId xmlns:a16="http://schemas.microsoft.com/office/drawing/2014/main" id="{324C809D-1FF0-710B-E270-225AA512F942}"/>
              </a:ext>
            </a:extLst>
          </p:cNvPr>
          <p:cNvSpPr>
            <a:spLocks noGrp="1"/>
          </p:cNvSpPr>
          <p:nvPr>
            <p:ph type="body" orient="vert" idx="1"/>
          </p:nvPr>
        </p:nvSpPr>
        <p:spPr>
          <a:xfrm>
            <a:off x="3923928" y="836712"/>
            <a:ext cx="4762872" cy="5112568"/>
          </a:xfrm>
        </p:spPr>
        <p:txBody>
          <a:bodyPr vert="horz">
            <a:noAutofit/>
          </a:bodyPr>
          <a:lstStyle/>
          <a:p>
            <a:pPr marL="0" indent="0">
              <a:lnSpc>
                <a:spcPct val="110000"/>
              </a:lnSpc>
              <a:buNone/>
            </a:pPr>
            <a:r>
              <a:rPr lang="en-US" sz="2400" b="1" dirty="0">
                <a:solidFill>
                  <a:srgbClr val="67B02C"/>
                </a:solidFill>
                <a:latin typeface="Arial" panose="020B0604020202020204" pitchFamily="34" charset="0"/>
                <a:ea typeface="Times New Roman"/>
                <a:cs typeface="Arial" panose="020B0604020202020204" pitchFamily="34" charset="0"/>
              </a:rPr>
              <a:t>Example 3:</a:t>
            </a:r>
          </a:p>
          <a:p>
            <a:pPr marL="0" indent="0">
              <a:lnSpc>
                <a:spcPct val="110000"/>
              </a:lnSpc>
              <a:buNone/>
            </a:pPr>
            <a:endParaRPr lang="en-US" sz="2400" b="1" dirty="0">
              <a:solidFill>
                <a:srgbClr val="01A6D4"/>
              </a:solidFill>
              <a:latin typeface="Arial" panose="020B0604020202020204" pitchFamily="34" charset="0"/>
              <a:ea typeface="Times New Roman"/>
              <a:cs typeface="Arial" panose="020B0604020202020204" pitchFamily="34" charset="0"/>
            </a:endParaRPr>
          </a:p>
          <a:p>
            <a:pPr marL="0" indent="0">
              <a:lnSpc>
                <a:spcPct val="110000"/>
              </a:lnSpc>
              <a:buNone/>
            </a:pPr>
            <a:r>
              <a:rPr lang="en-US" sz="2400" i="1" dirty="0">
                <a:latin typeface="Arial" panose="020B0604020202020204" pitchFamily="34" charset="0"/>
                <a:ea typeface="Times New Roman"/>
                <a:cs typeface="Arial" panose="020B0604020202020204" pitchFamily="34" charset="0"/>
              </a:rPr>
              <a:t>Quickly, she ran down the road. There was something chasing her, she thought. It was completely terrifying, too small for her to see without turning her head. She didn’t want to look at it.</a:t>
            </a:r>
            <a:br>
              <a:rPr lang="en-US" sz="2400" dirty="0">
                <a:latin typeface="Arial" panose="020B0604020202020204" pitchFamily="34" charset="0"/>
                <a:ea typeface="Times New Roman"/>
                <a:cs typeface="Arial" panose="020B0604020202020204" pitchFamily="34" charset="0"/>
              </a:rPr>
            </a:br>
            <a:endParaRPr lang="en-US" sz="2400" dirty="0">
              <a:latin typeface="Arial" panose="020B0604020202020204" pitchFamily="34" charset="0"/>
              <a:ea typeface="Times New Roman"/>
              <a:cs typeface="Arial" panose="020B0604020202020204" pitchFamily="34" charset="0"/>
            </a:endParaRPr>
          </a:p>
          <a:p>
            <a:pPr marL="0" indent="0">
              <a:lnSpc>
                <a:spcPct val="110000"/>
              </a:lnSpc>
              <a:buNone/>
            </a:pPr>
            <a:r>
              <a:rPr lang="en-US" sz="2400" b="1" dirty="0">
                <a:latin typeface="Arial" panose="020B0604020202020204" pitchFamily="34" charset="0"/>
                <a:ea typeface="Times New Roman"/>
                <a:cs typeface="Arial" panose="020B0604020202020204" pitchFamily="34" charset="0"/>
              </a:rPr>
              <a:t>Edit this paragraph to make it shorter and more </a:t>
            </a:r>
            <a:br>
              <a:rPr lang="en-US" sz="2400" b="1" dirty="0">
                <a:latin typeface="Arial" panose="020B0604020202020204" pitchFamily="34" charset="0"/>
                <a:ea typeface="Times New Roman"/>
                <a:cs typeface="Arial" panose="020B0604020202020204" pitchFamily="34" charset="0"/>
              </a:rPr>
            </a:br>
            <a:r>
              <a:rPr lang="en-US" sz="2400" b="1" dirty="0">
                <a:latin typeface="Arial" panose="020B0604020202020204" pitchFamily="34" charset="0"/>
                <a:ea typeface="Times New Roman"/>
                <a:cs typeface="Arial" panose="020B0604020202020204" pitchFamily="34" charset="0"/>
              </a:rPr>
              <a:t>concise.</a:t>
            </a:r>
          </a:p>
        </p:txBody>
      </p:sp>
      <p:sp>
        <p:nvSpPr>
          <p:cNvPr id="6" name="TextBox 5">
            <a:extLst>
              <a:ext uri="{FF2B5EF4-FFF2-40B4-BE49-F238E27FC236}">
                <a16:creationId xmlns:a16="http://schemas.microsoft.com/office/drawing/2014/main" id="{F59189D7-37AE-FB6C-2B48-C793A96BDAA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6C0A4150-B1B5-BE07-E56E-274BF3DA354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5941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FEE500E-850C-BE41-A242-0B15EE79FD6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BD16970-937E-37BE-6837-2AAF12D26A15}"/>
              </a:ext>
            </a:extLst>
          </p:cNvPr>
          <p:cNvSpPr>
            <a:spLocks noGrp="1"/>
          </p:cNvSpPr>
          <p:nvPr>
            <p:ph type="title"/>
          </p:nvPr>
        </p:nvSpPr>
        <p:spPr>
          <a:xfrm>
            <a:off x="381000" y="157799"/>
            <a:ext cx="8229600" cy="1143000"/>
          </a:xfrm>
        </p:spPr>
        <p:txBody>
          <a:bodyPr anchor="t" anchorCtr="0"/>
          <a:lstStyle/>
          <a:p>
            <a:pPr algn="l"/>
            <a:r>
              <a:rPr lang="en-US" sz="3200" b="1" dirty="0">
                <a:solidFill>
                  <a:srgbClr val="01A6D4"/>
                </a:solidFill>
                <a:latin typeface="Arial" panose="020B0604020202020204" pitchFamily="34" charset="0"/>
                <a:cs typeface="Arial" panose="020B0604020202020204" pitchFamily="34" charset="0"/>
              </a:rPr>
              <a:t>Tip 4: Edit your work in multiple rounds</a:t>
            </a:r>
          </a:p>
        </p:txBody>
      </p:sp>
      <p:pic>
        <p:nvPicPr>
          <p:cNvPr id="4" name="Picture 3">
            <a:extLst>
              <a:ext uri="{FF2B5EF4-FFF2-40B4-BE49-F238E27FC236}">
                <a16:creationId xmlns:a16="http://schemas.microsoft.com/office/drawing/2014/main" id="{36540A3E-C0D8-74B1-9064-88A83E763F0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2480" y="957450"/>
            <a:ext cx="3236324" cy="4991830"/>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3DAF0844-38B0-67F4-58BA-299D90990CD8}"/>
              </a:ext>
            </a:extLst>
          </p:cNvPr>
          <p:cNvSpPr>
            <a:spLocks noGrp="1"/>
          </p:cNvSpPr>
          <p:nvPr>
            <p:ph type="body" orient="vert" idx="1"/>
          </p:nvPr>
        </p:nvSpPr>
        <p:spPr>
          <a:xfrm>
            <a:off x="3923928" y="1196752"/>
            <a:ext cx="4762872" cy="4608512"/>
          </a:xfrm>
        </p:spPr>
        <p:txBody>
          <a:bodyPr vert="horz">
            <a:noAutofit/>
          </a:bodyPr>
          <a:lstStyle/>
          <a:p>
            <a:pPr marL="0" indent="0">
              <a:buNone/>
            </a:pPr>
            <a:r>
              <a:rPr lang="en-GB" sz="2300" dirty="0">
                <a:latin typeface="Arial" panose="020B0604020202020204" pitchFamily="34" charset="0"/>
                <a:cs typeface="Arial" panose="020B0604020202020204" pitchFamily="34" charset="0"/>
              </a:rPr>
              <a:t>Each round of editing sharpens your work – plus trying to do it all in one go can be a bit overwhelming!</a:t>
            </a:r>
            <a:br>
              <a:rPr lang="en-GB" sz="2300" dirty="0">
                <a:latin typeface="Arial" panose="020B0604020202020204" pitchFamily="34" charset="0"/>
                <a:cs typeface="Arial" panose="020B0604020202020204" pitchFamily="34" charset="0"/>
              </a:rPr>
            </a:br>
            <a:br>
              <a:rPr lang="en-GB" sz="2300" dirty="0">
                <a:latin typeface="Arial" panose="020B0604020202020204" pitchFamily="34" charset="0"/>
                <a:cs typeface="Arial" panose="020B0604020202020204" pitchFamily="34" charset="0"/>
              </a:rPr>
            </a:br>
            <a:r>
              <a:rPr lang="en-GB" sz="2300" dirty="0">
                <a:latin typeface="Arial" panose="020B0604020202020204" pitchFamily="34" charset="0"/>
                <a:cs typeface="Arial" panose="020B0604020202020204" pitchFamily="34" charset="0"/>
              </a:rPr>
              <a:t>Edit your work in the following passes:</a:t>
            </a:r>
          </a:p>
          <a:p>
            <a:pPr marL="457200" indent="-457200">
              <a:buFont typeface="+mj-lt"/>
              <a:buAutoNum type="arabicPeriod"/>
            </a:pPr>
            <a:r>
              <a:rPr lang="en-GB" sz="2300" dirty="0">
                <a:latin typeface="Arial" panose="020B0604020202020204" pitchFamily="34" charset="0"/>
                <a:cs typeface="Arial" panose="020B0604020202020204" pitchFamily="34" charset="0"/>
              </a:rPr>
              <a:t>Structure</a:t>
            </a:r>
          </a:p>
          <a:p>
            <a:pPr marL="457200" indent="-457200">
              <a:buFont typeface="+mj-lt"/>
              <a:buAutoNum type="arabicPeriod"/>
            </a:pPr>
            <a:r>
              <a:rPr lang="en-GB" sz="2300" dirty="0">
                <a:latin typeface="Arial" panose="020B0604020202020204" pitchFamily="34" charset="0"/>
                <a:cs typeface="Arial" panose="020B0604020202020204" pitchFamily="34" charset="0"/>
              </a:rPr>
              <a:t>Character</a:t>
            </a:r>
          </a:p>
          <a:p>
            <a:pPr marL="457200" indent="-457200">
              <a:buFont typeface="+mj-lt"/>
              <a:buAutoNum type="arabicPeriod"/>
            </a:pPr>
            <a:r>
              <a:rPr lang="en-GB" sz="2300" dirty="0">
                <a:latin typeface="Arial" panose="020B0604020202020204" pitchFamily="34" charset="0"/>
                <a:cs typeface="Arial" panose="020B0604020202020204" pitchFamily="34" charset="0"/>
              </a:rPr>
              <a:t>Dialogue</a:t>
            </a:r>
          </a:p>
          <a:p>
            <a:pPr marL="457200" indent="-457200">
              <a:buFont typeface="+mj-lt"/>
              <a:buAutoNum type="arabicPeriod"/>
            </a:pPr>
            <a:r>
              <a:rPr lang="en-GB" sz="2300" dirty="0">
                <a:latin typeface="Arial" panose="020B0604020202020204" pitchFamily="34" charset="0"/>
                <a:cs typeface="Arial" panose="020B0604020202020204" pitchFamily="34" charset="0"/>
              </a:rPr>
              <a:t>Syntax and language</a:t>
            </a:r>
          </a:p>
          <a:p>
            <a:pPr marL="457200" indent="-457200">
              <a:buFont typeface="+mj-lt"/>
              <a:buAutoNum type="arabicPeriod"/>
            </a:pPr>
            <a:r>
              <a:rPr lang="en-GB" sz="2300" dirty="0">
                <a:latin typeface="Arial" panose="020B0604020202020204" pitchFamily="34" charset="0"/>
                <a:cs typeface="Arial" panose="020B0604020202020204" pitchFamily="34" charset="0"/>
              </a:rPr>
              <a:t>Grammar</a:t>
            </a:r>
          </a:p>
        </p:txBody>
      </p:sp>
      <p:sp>
        <p:nvSpPr>
          <p:cNvPr id="6" name="TextBox 5">
            <a:extLst>
              <a:ext uri="{FF2B5EF4-FFF2-40B4-BE49-F238E27FC236}">
                <a16:creationId xmlns:a16="http://schemas.microsoft.com/office/drawing/2014/main" id="{9F3078E0-910B-EA58-038D-F8612B6D58F8}"/>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A9CFE129-B2A8-2FBA-4B78-A883DF65949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4992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0A48DAE2-33D1-55F5-D48C-F55B51CFDD4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5721CDE-4B3E-13D8-A027-90FFF4B1B542}"/>
              </a:ext>
            </a:extLst>
          </p:cNvPr>
          <p:cNvSpPr>
            <a:spLocks noGrp="1"/>
          </p:cNvSpPr>
          <p:nvPr>
            <p:ph type="title"/>
          </p:nvPr>
        </p:nvSpPr>
        <p:spPr>
          <a:xfrm>
            <a:off x="457200" y="116632"/>
            <a:ext cx="8229600" cy="1143000"/>
          </a:xfrm>
        </p:spPr>
        <p:txBody>
          <a:bodyPr anchor="t" anchorCtr="0"/>
          <a:lstStyle/>
          <a:p>
            <a:pPr algn="l"/>
            <a:r>
              <a:rPr lang="en-GB" sz="3200" b="1" dirty="0">
                <a:latin typeface="Arial" panose="020B0604020202020204" pitchFamily="34" charset="0"/>
                <a:cs typeface="Arial" panose="020B0604020202020204" pitchFamily="34" charset="0"/>
              </a:rPr>
              <a:t>How to use this PowerPoint (2)</a:t>
            </a:r>
            <a:endParaRPr lang="en-US" sz="32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EBD5ED04-7C94-803E-ED01-D93E24A9D5DE}"/>
              </a:ext>
            </a:extLst>
          </p:cNvPr>
          <p:cNvSpPr>
            <a:spLocks noGrp="1"/>
          </p:cNvSpPr>
          <p:nvPr>
            <p:ph type="body" orient="vert" idx="1"/>
          </p:nvPr>
        </p:nvSpPr>
        <p:spPr>
          <a:xfrm>
            <a:off x="457200" y="764704"/>
            <a:ext cx="8229600" cy="3816424"/>
          </a:xfrm>
        </p:spPr>
        <p:txBody>
          <a:bodyPr vert="horz">
            <a:normAutofit/>
          </a:bodyPr>
          <a:lstStyle/>
          <a:p>
            <a:pPr marL="0" indent="0">
              <a:buNone/>
            </a:pPr>
            <a:r>
              <a:rPr lang="en-US" sz="2000" dirty="0">
                <a:latin typeface="Arial" panose="020B0604020202020204" pitchFamily="34" charset="0"/>
                <a:cs typeface="Arial" panose="020B0604020202020204" pitchFamily="34" charset="0"/>
              </a:rPr>
              <a:t>Please note, slide 8 suggests some short stories your pupils can read to understand structure. As with all our resources, </a:t>
            </a:r>
            <a:r>
              <a:rPr lang="en-US" sz="2000" b="1" dirty="0">
                <a:latin typeface="Arial" panose="020B0604020202020204" pitchFamily="34" charset="0"/>
                <a:cs typeface="Arial" panose="020B0604020202020204" pitchFamily="34" charset="0"/>
              </a:rPr>
              <a:t>we suggest you read any texts before you use them with your class</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a:t>
            </a:r>
            <a:r>
              <a:rPr lang="en-GB" sz="2000" dirty="0">
                <a:latin typeface="Arial" panose="020B0604020202020204" pitchFamily="34" charset="0"/>
                <a:cs typeface="Arial" panose="020B0604020202020204" pitchFamily="34" charset="0"/>
                <a:hlinkClick r:id="rId4"/>
              </a:rPr>
              <a:t>Domestic Magic (Or Things My Wife and I Found Hidden In Our House)” by Kirsty Logan</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5"/>
              </a:rPr>
              <a:t>“Story of Your Life” by Ted Chiang</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6"/>
              </a:rPr>
              <a:t>“The Red Door” by Iain Crichton Smith </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Uses the “Notes” function at the bottom of the screen to learn more about the texts.</a:t>
            </a:r>
          </a:p>
        </p:txBody>
      </p:sp>
      <p:pic>
        <p:nvPicPr>
          <p:cNvPr id="3" name="Picture 2">
            <a:extLst>
              <a:ext uri="{FF2B5EF4-FFF2-40B4-BE49-F238E27FC236}">
                <a16:creationId xmlns:a16="http://schemas.microsoft.com/office/drawing/2014/main" id="{E5979811-019E-D6E6-35FD-512A996809C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3491880" y="4322342"/>
            <a:ext cx="3747667" cy="2239558"/>
          </a:xfrm>
          <a:prstGeom prst="rect">
            <a:avLst/>
          </a:prstGeom>
          <a:ln>
            <a:solidFill>
              <a:schemeClr val="tx1"/>
            </a:solidFill>
          </a:ln>
        </p:spPr>
      </p:pic>
      <p:sp>
        <p:nvSpPr>
          <p:cNvPr id="4" name="Arrow: Right 3">
            <a:extLst>
              <a:ext uri="{FF2B5EF4-FFF2-40B4-BE49-F238E27FC236}">
                <a16:creationId xmlns:a16="http://schemas.microsoft.com/office/drawing/2014/main" id="{067BEECB-E9BA-D49B-9692-B3EEBD9621B5}"/>
              </a:ext>
              <a:ext uri="{C183D7F6-B498-43B3-948B-1728B52AA6E4}">
                <adec:decorative xmlns:adec="http://schemas.microsoft.com/office/drawing/2017/decorative" val="1"/>
              </a:ext>
            </a:extLst>
          </p:cNvPr>
          <p:cNvSpPr/>
          <p:nvPr/>
        </p:nvSpPr>
        <p:spPr>
          <a:xfrm>
            <a:off x="2487019" y="6208102"/>
            <a:ext cx="1080120" cy="482193"/>
          </a:xfrm>
          <a:prstGeom prst="rightArrow">
            <a:avLst/>
          </a:prstGeom>
          <a:solidFill>
            <a:srgbClr val="01A6D4"/>
          </a:solidFill>
          <a:ln>
            <a:solidFill>
              <a:srgbClr val="01A6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B8A091-962B-85E9-0DCC-AA0EB8861FF4}"/>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02641824-7C47-E6D2-FD52-1D1EF741A67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58085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03E7C3C-B90F-BBF4-3682-2A49EF46B80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EBACC42-D011-86B8-9925-41AB5AEC0CB1}"/>
              </a:ext>
            </a:extLst>
          </p:cNvPr>
          <p:cNvSpPr>
            <a:spLocks noGrp="1"/>
          </p:cNvSpPr>
          <p:nvPr>
            <p:ph type="title"/>
          </p:nvPr>
        </p:nvSpPr>
        <p:spPr>
          <a:xfrm>
            <a:off x="457200" y="274638"/>
            <a:ext cx="6059016"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4: Highlighting edit</a:t>
            </a:r>
          </a:p>
        </p:txBody>
      </p:sp>
      <p:pic>
        <p:nvPicPr>
          <p:cNvPr id="10" name="Graphic 9" descr="Clock with solid fill">
            <a:extLst>
              <a:ext uri="{FF2B5EF4-FFF2-40B4-BE49-F238E27FC236}">
                <a16:creationId xmlns:a16="http://schemas.microsoft.com/office/drawing/2014/main" id="{4023AA77-D219-E5B2-52D9-334FB0C0AC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F870C191-4384-B749-9D89-D75DB7BFD42F}"/>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3" name="Picture 2">
            <a:extLst>
              <a:ext uri="{FF2B5EF4-FFF2-40B4-BE49-F238E27FC236}">
                <a16:creationId xmlns:a16="http://schemas.microsoft.com/office/drawing/2014/main" id="{8006191E-3B09-0323-AF35-B41C2161A4F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9552" y="1124744"/>
            <a:ext cx="3096344"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F6DA9117-E246-B1DB-930F-32947C16A506}"/>
              </a:ext>
            </a:extLst>
          </p:cNvPr>
          <p:cNvSpPr>
            <a:spLocks noGrp="1"/>
          </p:cNvSpPr>
          <p:nvPr>
            <p:ph type="body" orient="vert" idx="1"/>
          </p:nvPr>
        </p:nvSpPr>
        <p:spPr>
          <a:xfrm>
            <a:off x="3995936" y="1417638"/>
            <a:ext cx="4608512" cy="4171602"/>
          </a:xfrm>
        </p:spPr>
        <p:txBody>
          <a:bodyPr vert="horz">
            <a:normAutofit/>
          </a:bodyPr>
          <a:lstStyle/>
          <a:p>
            <a:pPr marL="0" indent="0">
              <a:lnSpc>
                <a:spcPct val="110000"/>
              </a:lnSpc>
              <a:buNone/>
            </a:pPr>
            <a:r>
              <a:rPr lang="en-US" sz="2800" dirty="0">
                <a:latin typeface="Arial" panose="020B0604020202020204" pitchFamily="34" charset="0"/>
                <a:ea typeface="+mn-lt"/>
                <a:cs typeface="Arial" panose="020B0604020202020204" pitchFamily="34" charset="0"/>
              </a:rPr>
              <a:t>Use a highlighter to go through your piece of writing, highlighting any words you notice that you use often. Then, as you read back, you can decide if they’re essential or can be removed.</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5F93C0-84DA-7581-12B4-4C2626BC335B}"/>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27AE62D3-C7C4-40A7-43D5-611E647282F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1984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60149BB-55B2-230D-D780-09DD47F0FAE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613648-A9AD-8795-6734-ECB028F05FB0}"/>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5: Dialogue flow (1)</a:t>
            </a:r>
          </a:p>
        </p:txBody>
      </p:sp>
      <p:sp>
        <p:nvSpPr>
          <p:cNvPr id="9" name="Vertical Text Placeholder 8">
            <a:extLst>
              <a:ext uri="{FF2B5EF4-FFF2-40B4-BE49-F238E27FC236}">
                <a16:creationId xmlns:a16="http://schemas.microsoft.com/office/drawing/2014/main" id="{30BCF85C-B365-F94E-7144-3905428C4A9B}"/>
              </a:ext>
            </a:extLst>
          </p:cNvPr>
          <p:cNvSpPr>
            <a:spLocks noGrp="1"/>
          </p:cNvSpPr>
          <p:nvPr>
            <p:ph type="body" orient="vert" idx="1"/>
          </p:nvPr>
        </p:nvSpPr>
        <p:spPr>
          <a:xfrm>
            <a:off x="533400" y="764705"/>
            <a:ext cx="8153400" cy="5472608"/>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Original</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"I don't think that's a good idea," she said, her voice uncertain, as she looked down at the ground, shuffling her feet, not sure what to do.</a:t>
            </a:r>
          </a:p>
          <a:p>
            <a:pPr marL="0" indent="0">
              <a:lnSpc>
                <a:spcPct val="110000"/>
              </a:lnSpc>
              <a:buNone/>
            </a:pPr>
            <a:endParaRPr lang="en-US" sz="2100" dirty="0">
              <a:latin typeface="Arial" panose="020B0604020202020204" pitchFamily="34" charset="0"/>
              <a:ea typeface="Times New Roman"/>
              <a:cs typeface="Arial" panose="020B0604020202020204" pitchFamily="34" charset="0"/>
            </a:endParaRPr>
          </a:p>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 "I don’t think that's a good idea," she murmured, glancing at the ground.</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b="1" dirty="0">
                <a:solidFill>
                  <a:srgbClr val="01A6D4"/>
                </a:solidFill>
                <a:latin typeface="Arial" panose="020B0604020202020204" pitchFamily="34" charset="0"/>
                <a:ea typeface="Times New Roman"/>
                <a:cs typeface="Arial" panose="020B0604020202020204" pitchFamily="34" charset="0"/>
              </a:rPr>
              <a:t>Edit 2</a:t>
            </a:r>
            <a:br>
              <a:rPr lang="en-US" sz="2100" b="1" dirty="0">
                <a:solidFill>
                  <a:srgbClr val="01A6D4"/>
                </a:solidFill>
                <a:latin typeface="Arial" panose="020B0604020202020204" pitchFamily="34" charset="0"/>
                <a:ea typeface="Times New Roman"/>
                <a:cs typeface="Arial" panose="020B0604020202020204" pitchFamily="34" charset="0"/>
              </a:rPr>
            </a:br>
            <a:r>
              <a:rPr lang="en-GB" sz="2100" i="1" dirty="0">
                <a:latin typeface="Arial" panose="020B0604020202020204" pitchFamily="34" charset="0"/>
                <a:ea typeface="Times New Roman"/>
                <a:cs typeface="Arial" panose="020B0604020202020204" pitchFamily="34" charset="0"/>
              </a:rPr>
              <a:t>"I don't think that's a good idea," she said, looking down and shuffling her feet.</a:t>
            </a: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r>
              <a:rPr lang="en-US" sz="2100" b="1" dirty="0">
                <a:latin typeface="Arial" panose="020B0604020202020204" pitchFamily="34" charset="0"/>
                <a:ea typeface="Times New Roman"/>
                <a:cs typeface="Arial" panose="020B0604020202020204" pitchFamily="34" charset="0"/>
              </a:rPr>
              <a:t>Which edit do you prefer. Why?</a:t>
            </a:r>
          </a:p>
        </p:txBody>
      </p:sp>
      <p:sp>
        <p:nvSpPr>
          <p:cNvPr id="6" name="TextBox 5">
            <a:extLst>
              <a:ext uri="{FF2B5EF4-FFF2-40B4-BE49-F238E27FC236}">
                <a16:creationId xmlns:a16="http://schemas.microsoft.com/office/drawing/2014/main" id="{80C01E88-2FE9-E902-B6BB-0AEF313FAA86}"/>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F0544127-37DF-98DA-8C98-DB28EA40C20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0202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6F3811E-1977-2406-DB9E-9E2201FF284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3C8E2A1-C48B-3404-F44C-671011AD82A8}"/>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5: Dialogue flow (2)</a:t>
            </a:r>
          </a:p>
        </p:txBody>
      </p:sp>
      <p:sp>
        <p:nvSpPr>
          <p:cNvPr id="9" name="Vertical Text Placeholder 8">
            <a:extLst>
              <a:ext uri="{FF2B5EF4-FFF2-40B4-BE49-F238E27FC236}">
                <a16:creationId xmlns:a16="http://schemas.microsoft.com/office/drawing/2014/main" id="{AA9B6A9B-1DA4-0062-20B5-113FFCABC7D0}"/>
              </a:ext>
            </a:extLst>
          </p:cNvPr>
          <p:cNvSpPr>
            <a:spLocks noGrp="1"/>
          </p:cNvSpPr>
          <p:nvPr>
            <p:ph type="body" orient="vert" idx="1"/>
          </p:nvPr>
        </p:nvSpPr>
        <p:spPr>
          <a:xfrm>
            <a:off x="533400" y="908719"/>
            <a:ext cx="3750568" cy="5328593"/>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 "I don’t think that's a good idea," she murmured, glancing at the ground.</a:t>
            </a:r>
            <a:br>
              <a:rPr lang="en-US" sz="2100" i="1" dirty="0">
                <a:latin typeface="Arial" panose="020B0604020202020204" pitchFamily="34" charset="0"/>
                <a:ea typeface="Times New Roman"/>
                <a:cs typeface="Arial" panose="020B0604020202020204" pitchFamily="34" charset="0"/>
              </a:rPr>
            </a:br>
            <a:endParaRPr lang="en-US" sz="2100" i="1" dirty="0">
              <a:latin typeface="Arial" panose="020B0604020202020204" pitchFamily="34" charset="0"/>
              <a:ea typeface="Times New Roman"/>
              <a:cs typeface="Arial" panose="020B0604020202020204" pitchFamily="34" charset="0"/>
            </a:endParaRP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good</a:t>
            </a:r>
            <a:r>
              <a:rPr lang="en-US" sz="2100" dirty="0">
                <a:latin typeface="Arial" panose="020B0604020202020204" pitchFamily="34" charset="0"/>
                <a:ea typeface="Times New Roman"/>
                <a:cs typeface="Arial" panose="020B0604020202020204" pitchFamily="34" charset="0"/>
              </a:rPr>
              <a:t> editing. </a:t>
            </a:r>
            <a:r>
              <a:rPr lang="en-GB" sz="2100" dirty="0">
                <a:latin typeface="Arial" panose="020B0604020202020204" pitchFamily="34" charset="0"/>
                <a:ea typeface="Times New Roman"/>
                <a:cs typeface="Arial" panose="020B0604020202020204" pitchFamily="34" charset="0"/>
              </a:rPr>
              <a:t>This version trims the excess, while keeping the essential mood of the scene. It uses “murmured” instead of “said” to imply uncertainty without additional description.</a:t>
            </a: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2" name="Vertical Text Placeholder 8">
            <a:extLst>
              <a:ext uri="{FF2B5EF4-FFF2-40B4-BE49-F238E27FC236}">
                <a16:creationId xmlns:a16="http://schemas.microsoft.com/office/drawing/2014/main" id="{0C53CC4D-05FA-FA90-BAE4-14B98B21E62E}"/>
              </a:ext>
            </a:extLst>
          </p:cNvPr>
          <p:cNvSpPr txBox="1">
            <a:spLocks/>
          </p:cNvSpPr>
          <p:nvPr/>
        </p:nvSpPr>
        <p:spPr>
          <a:xfrm>
            <a:off x="4716016" y="826399"/>
            <a:ext cx="3966592" cy="5410913"/>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US" sz="2100" b="1" dirty="0">
                <a:solidFill>
                  <a:srgbClr val="01A6D4"/>
                </a:solidFill>
                <a:latin typeface="Arial" panose="020B0604020202020204" pitchFamily="34" charset="0"/>
                <a:ea typeface="Times New Roman"/>
                <a:cs typeface="Arial" panose="020B0604020202020204" pitchFamily="34" charset="0"/>
              </a:rPr>
              <a:t>Edit 2</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"I don't think that's a good idea," she said, looking down and shuffling her feet.</a:t>
            </a:r>
          </a:p>
          <a:p>
            <a:pPr marL="0" indent="0">
              <a:lnSpc>
                <a:spcPct val="110000"/>
              </a:lnSpc>
              <a:buFont typeface="Arial"/>
              <a:buNone/>
            </a:pP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bad</a:t>
            </a:r>
            <a:r>
              <a:rPr lang="en-US" sz="2100" dirty="0">
                <a:latin typeface="Arial" panose="020B0604020202020204" pitchFamily="34" charset="0"/>
                <a:ea typeface="Times New Roman"/>
                <a:cs typeface="Arial" panose="020B0604020202020204" pitchFamily="34" charset="0"/>
              </a:rPr>
              <a:t> editing. </a:t>
            </a:r>
            <a:r>
              <a:rPr lang="en-GB" sz="2100" dirty="0">
                <a:latin typeface="Arial" panose="020B0604020202020204" pitchFamily="34" charset="0"/>
                <a:ea typeface="Times New Roman"/>
                <a:cs typeface="Arial" panose="020B0604020202020204" pitchFamily="34" charset="0"/>
              </a:rPr>
              <a:t>This reduces some of the original sentence but doesn’t improve clarity or focus. The action is still overly detailed for what’s needed.</a:t>
            </a: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6" name="TextBox 5">
            <a:extLst>
              <a:ext uri="{FF2B5EF4-FFF2-40B4-BE49-F238E27FC236}">
                <a16:creationId xmlns:a16="http://schemas.microsoft.com/office/drawing/2014/main" id="{C8650425-A5AA-C447-5420-F9253A390984}"/>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13412A70-8768-2DBC-BFF1-DBA762FEB75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9956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7898EDC9-12D6-7A3A-AFBA-B56F098737D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06F70A2-EE88-ECD3-064D-80F78C41B426}"/>
              </a:ext>
            </a:extLst>
          </p:cNvPr>
          <p:cNvSpPr>
            <a:spLocks noGrp="1"/>
          </p:cNvSpPr>
          <p:nvPr>
            <p:ph type="title"/>
          </p:nvPr>
        </p:nvSpPr>
        <p:spPr>
          <a:xfrm>
            <a:off x="457200" y="274638"/>
            <a:ext cx="6275040"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5: Practice dialogue (1)</a:t>
            </a:r>
          </a:p>
        </p:txBody>
      </p:sp>
      <p:pic>
        <p:nvPicPr>
          <p:cNvPr id="10" name="Graphic 9" descr="Clock with solid fill">
            <a:extLst>
              <a:ext uri="{FF2B5EF4-FFF2-40B4-BE49-F238E27FC236}">
                <a16:creationId xmlns:a16="http://schemas.microsoft.com/office/drawing/2014/main" id="{EB0B7064-8850-0B6E-2611-A0210507E3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C573AC1B-5838-D3AA-60B8-DC891CBBCBBC}"/>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sp>
        <p:nvSpPr>
          <p:cNvPr id="9" name="Vertical Text Placeholder 8">
            <a:extLst>
              <a:ext uri="{FF2B5EF4-FFF2-40B4-BE49-F238E27FC236}">
                <a16:creationId xmlns:a16="http://schemas.microsoft.com/office/drawing/2014/main" id="{C3F2082F-121B-CC9B-6418-00E72E9BD916}"/>
              </a:ext>
            </a:extLst>
          </p:cNvPr>
          <p:cNvSpPr>
            <a:spLocks noGrp="1"/>
          </p:cNvSpPr>
          <p:nvPr>
            <p:ph type="body" orient="vert" idx="1"/>
          </p:nvPr>
        </p:nvSpPr>
        <p:spPr>
          <a:xfrm>
            <a:off x="539552" y="1417638"/>
            <a:ext cx="8064896" cy="4483026"/>
          </a:xfrm>
        </p:spPr>
        <p:txBody>
          <a:bodyPr vert="horz">
            <a:normAutofit/>
          </a:bodyPr>
          <a:lstStyle/>
          <a:p>
            <a:pPr marL="0" indent="0">
              <a:lnSpc>
                <a:spcPct val="110000"/>
              </a:lnSpc>
              <a:buNone/>
            </a:pPr>
            <a:r>
              <a:rPr lang="en-US" sz="2800" dirty="0">
                <a:latin typeface="Arial" panose="020B0604020202020204" pitchFamily="34" charset="0"/>
                <a:ea typeface="+mn-lt"/>
                <a:cs typeface="Arial" panose="020B0604020202020204" pitchFamily="34" charset="0"/>
              </a:rPr>
              <a:t>“I do not care anyway. I do not see what the big deal is.” she said, tapping her foot impatiently as she looked at him.</a:t>
            </a:r>
            <a:br>
              <a:rPr lang="en-US" sz="2800" dirty="0">
                <a:latin typeface="Arial" panose="020B0604020202020204" pitchFamily="34" charset="0"/>
                <a:ea typeface="+mn-lt"/>
                <a:cs typeface="Arial" panose="020B0604020202020204" pitchFamily="34" charset="0"/>
              </a:rPr>
            </a:br>
            <a:br>
              <a:rPr lang="en-US" sz="2800" dirty="0">
                <a:latin typeface="Arial" panose="020B0604020202020204" pitchFamily="34" charset="0"/>
                <a:ea typeface="+mn-lt"/>
                <a:cs typeface="Arial" panose="020B0604020202020204" pitchFamily="34" charset="0"/>
              </a:rPr>
            </a:br>
            <a:r>
              <a:rPr lang="en-US" sz="2800" dirty="0">
                <a:latin typeface="Arial" panose="020B0604020202020204" pitchFamily="34" charset="0"/>
                <a:ea typeface="+mn-lt"/>
                <a:cs typeface="Arial" panose="020B0604020202020204" pitchFamily="34" charset="0"/>
              </a:rPr>
              <a:t>“Do not talk to me like that.” he shouted.</a:t>
            </a:r>
            <a:br>
              <a:rPr lang="en-US" sz="2800" dirty="0">
                <a:latin typeface="Arial" panose="020B0604020202020204" pitchFamily="34" charset="0"/>
                <a:ea typeface="+mn-lt"/>
                <a:cs typeface="Arial" panose="020B0604020202020204" pitchFamily="34" charset="0"/>
              </a:rPr>
            </a:br>
            <a:br>
              <a:rPr lang="en-US" sz="2800" dirty="0">
                <a:latin typeface="Arial" panose="020B0604020202020204" pitchFamily="34" charset="0"/>
                <a:ea typeface="+mn-lt"/>
                <a:cs typeface="Arial" panose="020B0604020202020204" pitchFamily="34" charset="0"/>
              </a:rPr>
            </a:br>
            <a:r>
              <a:rPr lang="en-US" sz="2800" b="1" dirty="0">
                <a:latin typeface="Arial" panose="020B0604020202020204" pitchFamily="34" charset="0"/>
                <a:ea typeface="Times New Roman"/>
                <a:cs typeface="Arial" panose="020B0604020202020204" pitchFamily="34" charset="0"/>
              </a:rPr>
              <a:t>Edit this dialogue to make it clearer, more concise and feel more natural.</a:t>
            </a:r>
          </a:p>
          <a:p>
            <a:pPr marL="0" indent="0">
              <a:lnSpc>
                <a:spcPct val="110000"/>
              </a:lnSpc>
              <a:buNone/>
            </a:pP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A955D2-2373-79FE-E357-7793BD6D987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1F9F8348-94F8-B5BA-E4EB-9F57981C12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7455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D91B3C2-D4EF-E75C-3FF0-A61F717D3CE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2A33EE4-FE71-FA9C-9791-812A808E5750}"/>
              </a:ext>
            </a:extLst>
          </p:cNvPr>
          <p:cNvSpPr>
            <a:spLocks noGrp="1"/>
          </p:cNvSpPr>
          <p:nvPr>
            <p:ph type="title"/>
          </p:nvPr>
        </p:nvSpPr>
        <p:spPr>
          <a:xfrm>
            <a:off x="429158" y="207194"/>
            <a:ext cx="6275040"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5: Practice dialogue (2)</a:t>
            </a:r>
          </a:p>
        </p:txBody>
      </p:sp>
      <p:pic>
        <p:nvPicPr>
          <p:cNvPr id="10" name="Graphic 9" descr="Clock with solid fill">
            <a:extLst>
              <a:ext uri="{FF2B5EF4-FFF2-40B4-BE49-F238E27FC236}">
                <a16:creationId xmlns:a16="http://schemas.microsoft.com/office/drawing/2014/main" id="{38E3359D-6716-345F-1E97-40738D1841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E8477ED5-96CF-8506-B393-219F7BB91236}"/>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sp>
        <p:nvSpPr>
          <p:cNvPr id="9" name="Vertical Text Placeholder 8">
            <a:extLst>
              <a:ext uri="{FF2B5EF4-FFF2-40B4-BE49-F238E27FC236}">
                <a16:creationId xmlns:a16="http://schemas.microsoft.com/office/drawing/2014/main" id="{6B6ABC3D-8E34-18DA-8BF6-2A10862CD145}"/>
              </a:ext>
            </a:extLst>
          </p:cNvPr>
          <p:cNvSpPr>
            <a:spLocks noGrp="1"/>
          </p:cNvSpPr>
          <p:nvPr>
            <p:ph type="body" orient="vert" idx="1"/>
          </p:nvPr>
        </p:nvSpPr>
        <p:spPr>
          <a:xfrm>
            <a:off x="539552" y="895326"/>
            <a:ext cx="8208912" cy="5005338"/>
          </a:xfrm>
        </p:spPr>
        <p:txBody>
          <a:bodyPr vert="horz">
            <a:normAutofit fontScale="92500" lnSpcReduction="10000"/>
          </a:bodyPr>
          <a:lstStyle/>
          <a:p>
            <a:pPr marL="0" indent="0">
              <a:lnSpc>
                <a:spcPct val="110000"/>
              </a:lnSpc>
              <a:buNone/>
            </a:pPr>
            <a:r>
              <a:rPr lang="en-US" sz="2400" dirty="0">
                <a:latin typeface="Arial" panose="020B0604020202020204" pitchFamily="34" charset="0"/>
                <a:ea typeface="+mn-lt"/>
                <a:cs typeface="Arial" panose="020B0604020202020204" pitchFamily="34" charset="0"/>
              </a:rPr>
              <a:t>“Are you ready to order?”</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“Yes, I would like the soup to start and the salad for a main.”</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“And I would like the roast beef.”</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“Rare or medium?”</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“Well done.”</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“Can I have the chicken? No potatoes, please.”</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b="1" dirty="0">
                <a:latin typeface="Arial" panose="020B0604020202020204" pitchFamily="34" charset="0"/>
                <a:ea typeface="Times New Roman"/>
                <a:cs typeface="Arial" panose="020B0604020202020204" pitchFamily="34" charset="0"/>
              </a:rPr>
              <a:t>Edit this dialogue to make it clearer, more concise and feel more natural.</a:t>
            </a:r>
          </a:p>
          <a:p>
            <a:pPr marL="0" indent="0">
              <a:lnSpc>
                <a:spcPct val="110000"/>
              </a:lnSpc>
              <a:buNone/>
            </a:pPr>
            <a:endParaRPr lang="en-US" sz="2400" dirty="0">
              <a:latin typeface="Arial" panose="020B0604020202020204" pitchFamily="34" charset="0"/>
              <a:ea typeface="Times New Roman"/>
              <a:cs typeface="Arial" panose="020B0604020202020204" pitchFamily="34" charset="0"/>
            </a:endParaRPr>
          </a:p>
          <a:p>
            <a:pPr marL="0" indent="0">
              <a:lnSpc>
                <a:spcPct val="110000"/>
              </a:lnSpc>
              <a:buNone/>
            </a:pPr>
            <a:endParaRPr lang="en-US" sz="2400" dirty="0">
              <a:latin typeface="Arial" panose="020B0604020202020204" pitchFamily="34" charset="0"/>
              <a:ea typeface="Times New Roman"/>
              <a:cs typeface="Arial" panose="020B0604020202020204" pitchFamily="34" charset="0"/>
            </a:endParaRPr>
          </a:p>
          <a:p>
            <a:pPr marL="0" indent="0">
              <a:lnSpc>
                <a:spcPct val="110000"/>
              </a:lnSpc>
              <a:buNone/>
            </a:pP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AAAC18-4BE0-BF8F-0096-BE4E4F7E567C}"/>
              </a:ext>
              <a:ext uri="{C183D7F6-B498-43B3-948B-1728B52AA6E4}">
                <adec:decorative xmlns:adec="http://schemas.microsoft.com/office/drawing/2017/decorative" val="0"/>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D2E50ABE-2357-A9B0-6DD9-02F0D00EA14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4525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75F8A3D9-FB6D-0113-50A6-0AAEC81C4A8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14BD98E-7AF3-E19F-07DC-32CCF389293C}"/>
              </a:ext>
            </a:extLst>
          </p:cNvPr>
          <p:cNvSpPr>
            <a:spLocks noGrp="1"/>
          </p:cNvSpPr>
          <p:nvPr>
            <p:ph type="title"/>
          </p:nvPr>
        </p:nvSpPr>
        <p:spPr>
          <a:xfrm>
            <a:off x="457200" y="274638"/>
            <a:ext cx="6275040"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5: Practice dialogue (3)</a:t>
            </a:r>
          </a:p>
        </p:txBody>
      </p:sp>
      <p:pic>
        <p:nvPicPr>
          <p:cNvPr id="10" name="Graphic 9" descr="Clock with solid fill">
            <a:extLst>
              <a:ext uri="{FF2B5EF4-FFF2-40B4-BE49-F238E27FC236}">
                <a16:creationId xmlns:a16="http://schemas.microsoft.com/office/drawing/2014/main" id="{6D40BCF9-CE9E-CB39-FFB4-92EDCE11B7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5F0F981B-79DA-06A4-85BB-276ED66D77F3}"/>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sp>
        <p:nvSpPr>
          <p:cNvPr id="9" name="Vertical Text Placeholder 8">
            <a:extLst>
              <a:ext uri="{FF2B5EF4-FFF2-40B4-BE49-F238E27FC236}">
                <a16:creationId xmlns:a16="http://schemas.microsoft.com/office/drawing/2014/main" id="{6CC7169D-6FEB-0741-7E3A-8157632C4985}"/>
              </a:ext>
            </a:extLst>
          </p:cNvPr>
          <p:cNvSpPr>
            <a:spLocks noGrp="1"/>
          </p:cNvSpPr>
          <p:nvPr>
            <p:ph type="body" orient="vert" idx="1"/>
          </p:nvPr>
        </p:nvSpPr>
        <p:spPr>
          <a:xfrm>
            <a:off x="539552" y="1052736"/>
            <a:ext cx="8208912" cy="4847928"/>
          </a:xfrm>
        </p:spPr>
        <p:txBody>
          <a:bodyPr vert="horz">
            <a:normAutofit lnSpcReduction="10000"/>
          </a:bodyPr>
          <a:lstStyle/>
          <a:p>
            <a:pPr marL="0" indent="0">
              <a:lnSpc>
                <a:spcPct val="110000"/>
              </a:lnSpc>
              <a:buNone/>
            </a:pPr>
            <a:r>
              <a:rPr lang="en-US" sz="2400" dirty="0">
                <a:latin typeface="Arial" panose="020B0604020202020204" pitchFamily="34" charset="0"/>
                <a:ea typeface="+mn-lt"/>
                <a:cs typeface="Arial" panose="020B0604020202020204" pitchFamily="34" charset="0"/>
              </a:rPr>
              <a:t>“How are you, Sarah?” asked Aunty Ruth.</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“I’m great, Aunty Ruth. How are you?” asked Sarah.</a:t>
            </a:r>
          </a:p>
          <a:p>
            <a:pPr marL="0" indent="0">
              <a:lnSpc>
                <a:spcPct val="110000"/>
              </a:lnSpc>
              <a:buNone/>
            </a:pP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“Great,” said Aunty Ruth. “Who is this?”</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“This is my friend Julia, she is staying at my house. She wanted to ask you a question about working at the museum. Is that okay?” Sarah smiled.</a:t>
            </a:r>
            <a:br>
              <a:rPr lang="en-US" sz="2400" dirty="0">
                <a:latin typeface="Arial" panose="020B0604020202020204" pitchFamily="34" charset="0"/>
                <a:ea typeface="+mn-lt"/>
                <a:cs typeface="Arial" panose="020B0604020202020204" pitchFamily="34" charset="0"/>
              </a:rPr>
            </a:br>
            <a:br>
              <a:rPr lang="en-US" sz="2400" dirty="0">
                <a:latin typeface="Arial" panose="020B0604020202020204" pitchFamily="34" charset="0"/>
                <a:ea typeface="+mn-lt"/>
                <a:cs typeface="Arial" panose="020B0604020202020204" pitchFamily="34" charset="0"/>
              </a:rPr>
            </a:br>
            <a:r>
              <a:rPr lang="en-US" sz="2400" b="1" dirty="0">
                <a:latin typeface="Arial" panose="020B0604020202020204" pitchFamily="34" charset="0"/>
                <a:ea typeface="Times New Roman"/>
                <a:cs typeface="Arial" panose="020B0604020202020204" pitchFamily="34" charset="0"/>
              </a:rPr>
              <a:t>Edit this dialogue to make it clearer, more concise and feel more natural.</a:t>
            </a:r>
          </a:p>
          <a:p>
            <a:pPr marL="0" indent="0">
              <a:lnSpc>
                <a:spcPct val="110000"/>
              </a:lnSpc>
              <a:buNone/>
            </a:pPr>
            <a:endParaRPr lang="en-US" sz="2400" dirty="0">
              <a:latin typeface="Arial" panose="020B0604020202020204" pitchFamily="34" charset="0"/>
              <a:ea typeface="Times New Roman"/>
              <a:cs typeface="Arial" panose="020B0604020202020204" pitchFamily="34" charset="0"/>
            </a:endParaRPr>
          </a:p>
          <a:p>
            <a:pPr marL="0" indent="0">
              <a:lnSpc>
                <a:spcPct val="110000"/>
              </a:lnSpc>
              <a:buNone/>
            </a:pP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9304AD-BD01-2D5D-3810-57992BD7E32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EBB419DE-A4C3-44BB-F477-A545AF71796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510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F6601FD-F721-CB63-F0C9-A3F7F7A94FD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342F1A0-ABF0-E9A5-A83D-58A428015F54}"/>
              </a:ext>
            </a:extLst>
          </p:cNvPr>
          <p:cNvSpPr>
            <a:spLocks noGrp="1"/>
          </p:cNvSpPr>
          <p:nvPr>
            <p:ph type="title"/>
          </p:nvPr>
        </p:nvSpPr>
        <p:spPr>
          <a:xfrm>
            <a:off x="381000" y="157799"/>
            <a:ext cx="8229600" cy="1143000"/>
          </a:xfrm>
        </p:spPr>
        <p:txBody>
          <a:bodyPr anchor="t" anchorCtr="0"/>
          <a:lstStyle/>
          <a:p>
            <a:pPr algn="l"/>
            <a:r>
              <a:rPr lang="en-US" sz="3200" b="1" dirty="0">
                <a:solidFill>
                  <a:srgbClr val="01A6D4"/>
                </a:solidFill>
                <a:latin typeface="Arial" panose="020B0604020202020204" pitchFamily="34" charset="0"/>
                <a:cs typeface="Arial" panose="020B0604020202020204" pitchFamily="34" charset="0"/>
              </a:rPr>
              <a:t>Tip 6: Word choice (1)</a:t>
            </a:r>
          </a:p>
        </p:txBody>
      </p:sp>
      <p:pic>
        <p:nvPicPr>
          <p:cNvPr id="4" name="Picture 3">
            <a:extLst>
              <a:ext uri="{FF2B5EF4-FFF2-40B4-BE49-F238E27FC236}">
                <a16:creationId xmlns:a16="http://schemas.microsoft.com/office/drawing/2014/main" id="{86A66873-3D7B-FF37-6C35-17E5F210A6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2480" y="957450"/>
            <a:ext cx="3236324" cy="4991830"/>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2CF5F906-5CE1-AB9E-3293-9AD37CC4DFD0}"/>
              </a:ext>
            </a:extLst>
          </p:cNvPr>
          <p:cNvSpPr>
            <a:spLocks noGrp="1"/>
          </p:cNvSpPr>
          <p:nvPr>
            <p:ph type="body" orient="vert" idx="1"/>
          </p:nvPr>
        </p:nvSpPr>
        <p:spPr>
          <a:xfrm>
            <a:off x="3923928" y="1196752"/>
            <a:ext cx="4762872" cy="4608512"/>
          </a:xfrm>
        </p:spPr>
        <p:txBody>
          <a:bodyPr vert="horz">
            <a:noAutofit/>
          </a:bodyPr>
          <a:lstStyle/>
          <a:p>
            <a:pPr marL="0" indent="0">
              <a:buNone/>
            </a:pPr>
            <a:r>
              <a:rPr lang="en-GB" sz="2800" dirty="0">
                <a:latin typeface="Arial" panose="020B0604020202020204" pitchFamily="34" charset="0"/>
                <a:cs typeface="Arial" panose="020B0604020202020204" pitchFamily="34" charset="0"/>
              </a:rPr>
              <a:t>Choosing the right words can make your writing more concise and clearer.</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Be aware of using intensifiers too much (“very”, “completely”, “really”). Sometimes one word can do more.</a:t>
            </a:r>
          </a:p>
        </p:txBody>
      </p:sp>
      <p:sp>
        <p:nvSpPr>
          <p:cNvPr id="6" name="TextBox 5">
            <a:extLst>
              <a:ext uri="{FF2B5EF4-FFF2-40B4-BE49-F238E27FC236}">
                <a16:creationId xmlns:a16="http://schemas.microsoft.com/office/drawing/2014/main" id="{9D66042F-94A9-DA1F-E2B6-90E0EEF4BBC9}"/>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BFB35401-92BC-E6F4-B3EF-DA8CB987061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75744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8C4E54D2-0885-C21F-FDAC-3A20593313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FDF74C1-3AD5-4B46-86D0-F257C6A68C70}"/>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6: Word choice (2)</a:t>
            </a:r>
          </a:p>
        </p:txBody>
      </p:sp>
      <p:sp>
        <p:nvSpPr>
          <p:cNvPr id="9" name="Vertical Text Placeholder 8">
            <a:extLst>
              <a:ext uri="{FF2B5EF4-FFF2-40B4-BE49-F238E27FC236}">
                <a16:creationId xmlns:a16="http://schemas.microsoft.com/office/drawing/2014/main" id="{DF0F5B5E-31CE-DAEE-3429-DE44B2036B5D}"/>
              </a:ext>
            </a:extLst>
          </p:cNvPr>
          <p:cNvSpPr>
            <a:spLocks noGrp="1"/>
          </p:cNvSpPr>
          <p:nvPr>
            <p:ph type="body" orient="vert" idx="1"/>
          </p:nvPr>
        </p:nvSpPr>
        <p:spPr>
          <a:xfrm>
            <a:off x="533400" y="764705"/>
            <a:ext cx="8153400" cy="5184575"/>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Original</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She was really, really mad about the situation.</a:t>
            </a:r>
          </a:p>
          <a:p>
            <a:pPr marL="0" indent="0">
              <a:lnSpc>
                <a:spcPct val="110000"/>
              </a:lnSpc>
              <a:buNone/>
            </a:pPr>
            <a:endParaRPr lang="en-US" sz="2100" dirty="0">
              <a:latin typeface="Arial" panose="020B0604020202020204" pitchFamily="34" charset="0"/>
              <a:ea typeface="Times New Roman"/>
              <a:cs typeface="Arial" panose="020B0604020202020204" pitchFamily="34" charset="0"/>
            </a:endParaRPr>
          </a:p>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She was very mad about the situation.</a:t>
            </a: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r>
              <a:rPr lang="en-US" sz="2100" b="1" dirty="0">
                <a:solidFill>
                  <a:srgbClr val="01A6D4"/>
                </a:solidFill>
                <a:latin typeface="Arial" panose="020B0604020202020204" pitchFamily="34" charset="0"/>
                <a:ea typeface="Times New Roman"/>
                <a:cs typeface="Arial" panose="020B0604020202020204" pitchFamily="34" charset="0"/>
              </a:rPr>
              <a:t>Edit 2</a:t>
            </a:r>
            <a:br>
              <a:rPr lang="en-US" sz="2100" b="1" dirty="0">
                <a:solidFill>
                  <a:srgbClr val="01A6D4"/>
                </a:solidFill>
                <a:latin typeface="Arial" panose="020B0604020202020204" pitchFamily="34" charset="0"/>
                <a:ea typeface="Times New Roman"/>
                <a:cs typeface="Arial" panose="020B0604020202020204" pitchFamily="34" charset="0"/>
              </a:rPr>
            </a:br>
            <a:r>
              <a:rPr lang="en-GB" sz="2100" i="1" dirty="0">
                <a:latin typeface="Arial" panose="020B0604020202020204" pitchFamily="34" charset="0"/>
                <a:ea typeface="Times New Roman"/>
                <a:cs typeface="Arial" panose="020B0604020202020204" pitchFamily="34" charset="0"/>
              </a:rPr>
              <a:t>She was furious about the situation.</a:t>
            </a: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Which edit do you prefer. Why?</a:t>
            </a:r>
          </a:p>
        </p:txBody>
      </p:sp>
      <p:sp>
        <p:nvSpPr>
          <p:cNvPr id="6" name="TextBox 5">
            <a:extLst>
              <a:ext uri="{FF2B5EF4-FFF2-40B4-BE49-F238E27FC236}">
                <a16:creationId xmlns:a16="http://schemas.microsoft.com/office/drawing/2014/main" id="{3F335A55-B05B-A56D-7BDC-4A40E2B369F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BF941495-0C2C-068A-6177-D3065A815C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7110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E08C4ACB-DCE8-DA59-8F99-1D7102EC6AB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93D320A-ED79-C136-D1E4-47CE7C619B39}"/>
              </a:ext>
            </a:extLst>
          </p:cNvPr>
          <p:cNvSpPr>
            <a:spLocks noGrp="1"/>
          </p:cNvSpPr>
          <p:nvPr>
            <p:ph type="title"/>
          </p:nvPr>
        </p:nvSpPr>
        <p:spPr>
          <a:xfrm>
            <a:off x="381000" y="157799"/>
            <a:ext cx="8229600" cy="606906"/>
          </a:xfrm>
        </p:spPr>
        <p:txBody>
          <a:bodyPr anchor="t" anchorCtr="0"/>
          <a:lstStyle/>
          <a:p>
            <a:pPr algn="l"/>
            <a:r>
              <a:rPr lang="en-US" sz="2800" b="1" dirty="0">
                <a:solidFill>
                  <a:srgbClr val="01A6D4"/>
                </a:solidFill>
                <a:latin typeface="Arial" panose="020B0604020202020204" pitchFamily="34" charset="0"/>
                <a:cs typeface="Arial" panose="020B0604020202020204" pitchFamily="34" charset="0"/>
              </a:rPr>
              <a:t>Tip 6: Word choice (3)</a:t>
            </a:r>
          </a:p>
        </p:txBody>
      </p:sp>
      <p:sp>
        <p:nvSpPr>
          <p:cNvPr id="9" name="Vertical Text Placeholder 8">
            <a:extLst>
              <a:ext uri="{FF2B5EF4-FFF2-40B4-BE49-F238E27FC236}">
                <a16:creationId xmlns:a16="http://schemas.microsoft.com/office/drawing/2014/main" id="{F29EE683-DE3B-15D5-0417-61283855122F}"/>
              </a:ext>
            </a:extLst>
          </p:cNvPr>
          <p:cNvSpPr>
            <a:spLocks noGrp="1"/>
          </p:cNvSpPr>
          <p:nvPr>
            <p:ph type="body" orient="vert" idx="1"/>
          </p:nvPr>
        </p:nvSpPr>
        <p:spPr>
          <a:xfrm>
            <a:off x="533400" y="908719"/>
            <a:ext cx="3750568" cy="5328593"/>
          </a:xfrm>
        </p:spPr>
        <p:txBody>
          <a:bodyPr vert="horz">
            <a:noAutofit/>
          </a:body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1</a:t>
            </a:r>
          </a:p>
          <a:p>
            <a:pPr marL="0" indent="0">
              <a:lnSpc>
                <a:spcPct val="110000"/>
              </a:lnSpc>
              <a:buNone/>
            </a:pPr>
            <a:r>
              <a:rPr lang="en-GB" sz="2100" i="1" dirty="0">
                <a:latin typeface="Arial" panose="020B0604020202020204" pitchFamily="34" charset="0"/>
                <a:ea typeface="Times New Roman"/>
                <a:cs typeface="Arial" panose="020B0604020202020204" pitchFamily="34" charset="0"/>
              </a:rPr>
              <a:t>She was very mad about the situation.</a:t>
            </a: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bad</a:t>
            </a:r>
            <a:r>
              <a:rPr lang="en-US" sz="2100" dirty="0">
                <a:latin typeface="Arial" panose="020B0604020202020204" pitchFamily="34" charset="0"/>
                <a:ea typeface="Times New Roman"/>
                <a:cs typeface="Arial" panose="020B0604020202020204" pitchFamily="34" charset="0"/>
              </a:rPr>
              <a:t> editing. </a:t>
            </a:r>
            <a:r>
              <a:rPr lang="en-GB" sz="2100" dirty="0">
                <a:latin typeface="Arial" panose="020B0604020202020204" pitchFamily="34" charset="0"/>
                <a:ea typeface="Times New Roman"/>
                <a:cs typeface="Arial" panose="020B0604020202020204" pitchFamily="34" charset="0"/>
              </a:rPr>
              <a:t>This doesn’t improve the impact of the sentence, and "very mad" is still weak.</a:t>
            </a:r>
          </a:p>
          <a:p>
            <a:pPr marL="0" indent="0">
              <a:lnSpc>
                <a:spcPct val="110000"/>
              </a:lnSpc>
              <a:buNone/>
            </a:pP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2" name="Vertical Text Placeholder 8">
            <a:extLst>
              <a:ext uri="{FF2B5EF4-FFF2-40B4-BE49-F238E27FC236}">
                <a16:creationId xmlns:a16="http://schemas.microsoft.com/office/drawing/2014/main" id="{FDA9ADC7-D796-2259-6745-37B6378CD108}"/>
              </a:ext>
            </a:extLst>
          </p:cNvPr>
          <p:cNvSpPr txBox="1">
            <a:spLocks/>
          </p:cNvSpPr>
          <p:nvPr/>
        </p:nvSpPr>
        <p:spPr>
          <a:xfrm>
            <a:off x="4716016" y="826399"/>
            <a:ext cx="3966592" cy="5410913"/>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2100" b="1" dirty="0">
                <a:solidFill>
                  <a:srgbClr val="01A6D4"/>
                </a:solidFill>
                <a:latin typeface="Arial" panose="020B0604020202020204" pitchFamily="34" charset="0"/>
                <a:ea typeface="Times New Roman"/>
                <a:cs typeface="Arial" panose="020B0604020202020204" pitchFamily="34" charset="0"/>
              </a:rPr>
              <a:t>Edit 2</a:t>
            </a:r>
            <a:br>
              <a:rPr lang="en-US" sz="2100" b="1" dirty="0">
                <a:solidFill>
                  <a:srgbClr val="01A6D4"/>
                </a:solidFill>
                <a:latin typeface="Arial" panose="020B0604020202020204" pitchFamily="34" charset="0"/>
                <a:ea typeface="Times New Roman"/>
                <a:cs typeface="Arial" panose="020B0604020202020204" pitchFamily="34" charset="0"/>
              </a:rPr>
            </a:br>
            <a:r>
              <a:rPr lang="en-GB" sz="2100" i="1" dirty="0">
                <a:latin typeface="Arial" panose="020B0604020202020204" pitchFamily="34" charset="0"/>
                <a:ea typeface="Times New Roman"/>
                <a:cs typeface="Arial" panose="020B0604020202020204" pitchFamily="34" charset="0"/>
              </a:rPr>
              <a:t>She was furious about the situation.</a:t>
            </a:r>
          </a:p>
          <a:p>
            <a:pPr marL="0" indent="0">
              <a:lnSpc>
                <a:spcPct val="110000"/>
              </a:lnSpc>
              <a:buFont typeface="Arial"/>
              <a:buNone/>
            </a:pP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r>
              <a:rPr lang="en-US" sz="2100" dirty="0">
                <a:latin typeface="Arial" panose="020B0604020202020204" pitchFamily="34" charset="0"/>
                <a:ea typeface="Times New Roman"/>
                <a:cs typeface="Arial" panose="020B0604020202020204" pitchFamily="34" charset="0"/>
              </a:rPr>
              <a:t>This is </a:t>
            </a:r>
            <a:r>
              <a:rPr lang="en-US" sz="2100" b="1" dirty="0">
                <a:solidFill>
                  <a:srgbClr val="01A6D4"/>
                </a:solidFill>
                <a:latin typeface="Arial" panose="020B0604020202020204" pitchFamily="34" charset="0"/>
                <a:ea typeface="Times New Roman"/>
                <a:cs typeface="Arial" panose="020B0604020202020204" pitchFamily="34" charset="0"/>
              </a:rPr>
              <a:t>good</a:t>
            </a:r>
            <a:r>
              <a:rPr lang="en-US" sz="2100" dirty="0">
                <a:latin typeface="Arial" panose="020B0604020202020204" pitchFamily="34" charset="0"/>
                <a:ea typeface="Times New Roman"/>
                <a:cs typeface="Arial" panose="020B0604020202020204" pitchFamily="34" charset="0"/>
              </a:rPr>
              <a:t> editing. </a:t>
            </a:r>
            <a:r>
              <a:rPr lang="en-GB" sz="2100" dirty="0">
                <a:latin typeface="Arial" panose="020B0604020202020204" pitchFamily="34" charset="0"/>
                <a:ea typeface="Times New Roman"/>
                <a:cs typeface="Arial" panose="020B0604020202020204" pitchFamily="34" charset="0"/>
              </a:rPr>
              <a:t>"Furious" is a stronger, more precise word than "very mad." It condenses the emotion into a single powerful word.</a:t>
            </a:r>
          </a:p>
          <a:p>
            <a:pPr marL="0" indent="0">
              <a:lnSpc>
                <a:spcPct val="110000"/>
              </a:lnSpc>
              <a:buFont typeface="Arial"/>
              <a:buNone/>
            </a:pPr>
            <a:br>
              <a:rPr lang="en-US" sz="2100" i="1" dirty="0">
                <a:latin typeface="Arial" panose="020B0604020202020204" pitchFamily="34" charset="0"/>
                <a:ea typeface="Times New Roman"/>
                <a:cs typeface="Arial" panose="020B0604020202020204" pitchFamily="34" charset="0"/>
              </a:rPr>
            </a:br>
            <a:br>
              <a:rPr lang="en-US" sz="2100" i="1" dirty="0">
                <a:latin typeface="Arial" panose="020B0604020202020204" pitchFamily="34" charset="0"/>
                <a:ea typeface="Times New Roman"/>
                <a:cs typeface="Arial" panose="020B0604020202020204" pitchFamily="34" charset="0"/>
              </a:rPr>
            </a:br>
            <a:endParaRPr lang="en-US" sz="2100" dirty="0">
              <a:latin typeface="Arial" panose="020B0604020202020204" pitchFamily="34" charset="0"/>
              <a:ea typeface="Times New Roman"/>
              <a:cs typeface="Arial" panose="020B0604020202020204" pitchFamily="34" charset="0"/>
            </a:endParaRPr>
          </a:p>
        </p:txBody>
      </p:sp>
      <p:sp>
        <p:nvSpPr>
          <p:cNvPr id="6" name="TextBox 5">
            <a:extLst>
              <a:ext uri="{FF2B5EF4-FFF2-40B4-BE49-F238E27FC236}">
                <a16:creationId xmlns:a16="http://schemas.microsoft.com/office/drawing/2014/main" id="{76CF554A-0740-B2A2-94E0-EFAC17819D5D}"/>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A67C0FC9-FBCF-A714-AD23-302366EEA5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167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5BECD4D-B527-D6C2-808F-7A58E1F2FEB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0F3C221-4061-0BF8-7F94-27C3B788776F}"/>
              </a:ext>
            </a:extLst>
          </p:cNvPr>
          <p:cNvSpPr>
            <a:spLocks noGrp="1"/>
          </p:cNvSpPr>
          <p:nvPr>
            <p:ph type="title"/>
          </p:nvPr>
        </p:nvSpPr>
        <p:spPr>
          <a:xfrm>
            <a:off x="381000" y="157799"/>
            <a:ext cx="8229600" cy="1143000"/>
          </a:xfrm>
        </p:spPr>
        <p:txBody>
          <a:bodyPr anchor="t" anchorCtr="0"/>
          <a:lstStyle/>
          <a:p>
            <a:pPr algn="l"/>
            <a:r>
              <a:rPr lang="en-US" sz="3200" b="1" dirty="0">
                <a:solidFill>
                  <a:srgbClr val="01A6D4"/>
                </a:solidFill>
                <a:latin typeface="Arial" panose="020B0604020202020204" pitchFamily="34" charset="0"/>
                <a:cs typeface="Arial" panose="020B0604020202020204" pitchFamily="34" charset="0"/>
              </a:rPr>
              <a:t>Tip 7: Show don’t tell (1)</a:t>
            </a:r>
          </a:p>
        </p:txBody>
      </p:sp>
      <p:pic>
        <p:nvPicPr>
          <p:cNvPr id="4" name="Picture 3">
            <a:extLst>
              <a:ext uri="{FF2B5EF4-FFF2-40B4-BE49-F238E27FC236}">
                <a16:creationId xmlns:a16="http://schemas.microsoft.com/office/drawing/2014/main" id="{2266E56B-0902-F7BB-5542-6FA08E92C6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2480" y="957450"/>
            <a:ext cx="3236324" cy="4991830"/>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ACF1B624-DF7E-36F8-472D-630FB8979711}"/>
              </a:ext>
            </a:extLst>
          </p:cNvPr>
          <p:cNvSpPr>
            <a:spLocks noGrp="1"/>
          </p:cNvSpPr>
          <p:nvPr>
            <p:ph type="body" orient="vert" idx="1"/>
          </p:nvPr>
        </p:nvSpPr>
        <p:spPr>
          <a:xfrm>
            <a:off x="3923928" y="836712"/>
            <a:ext cx="4686672" cy="5472608"/>
          </a:xfrm>
        </p:spPr>
        <p:txBody>
          <a:bodyPr vert="horz">
            <a:noAutofit/>
          </a:bodyPr>
          <a:lstStyle/>
          <a:p>
            <a:pPr marL="0" indent="0">
              <a:buNone/>
            </a:pPr>
            <a:r>
              <a:rPr lang="en-GB" sz="2200" dirty="0">
                <a:latin typeface="Arial" panose="020B0604020202020204" pitchFamily="34" charset="0"/>
                <a:cs typeface="Arial" panose="020B0604020202020204" pitchFamily="34" charset="0"/>
              </a:rPr>
              <a:t>“Show don’t tell” means that your writing should </a:t>
            </a:r>
            <a:r>
              <a:rPr lang="en-GB" sz="2200" b="1" dirty="0">
                <a:latin typeface="Arial" panose="020B0604020202020204" pitchFamily="34" charset="0"/>
                <a:cs typeface="Arial" panose="020B0604020202020204" pitchFamily="34" charset="0"/>
              </a:rPr>
              <a:t>show</a:t>
            </a:r>
            <a:r>
              <a:rPr lang="en-GB" sz="2200" dirty="0">
                <a:latin typeface="Arial" panose="020B0604020202020204" pitchFamily="34" charset="0"/>
                <a:cs typeface="Arial" panose="020B0604020202020204" pitchFamily="34" charset="0"/>
              </a:rPr>
              <a:t> your readers what you mean instead of </a:t>
            </a:r>
            <a:r>
              <a:rPr lang="en-GB" sz="2200" b="1" dirty="0">
                <a:latin typeface="Arial" panose="020B0604020202020204" pitchFamily="34" charset="0"/>
                <a:cs typeface="Arial" panose="020B0604020202020204" pitchFamily="34" charset="0"/>
              </a:rPr>
              <a:t>telling </a:t>
            </a:r>
            <a:r>
              <a:rPr lang="en-GB" sz="2200" dirty="0">
                <a:latin typeface="Arial" panose="020B0604020202020204" pitchFamily="34" charset="0"/>
                <a:cs typeface="Arial" panose="020B0604020202020204" pitchFamily="34" charset="0"/>
              </a:rPr>
              <a:t>them.</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This makes your prose more engaging as the reader has to do a little bit more work, rather than passively be told what’s happening.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The phrase is attributed to Anton Chekov who said: ‘</a:t>
            </a:r>
            <a:r>
              <a:rPr lang="en-GB" sz="2200" i="1" dirty="0">
                <a:latin typeface="Arial" panose="020B0604020202020204" pitchFamily="34" charset="0"/>
                <a:cs typeface="Arial" panose="020B0604020202020204" pitchFamily="34" charset="0"/>
              </a:rPr>
              <a:t>Don’t tell me the moon is shining; show me the glint of the light on the broken </a:t>
            </a:r>
            <a:br>
              <a:rPr lang="en-GB" sz="2200" i="1" dirty="0">
                <a:latin typeface="Arial" panose="020B0604020202020204" pitchFamily="34" charset="0"/>
                <a:cs typeface="Arial" panose="020B0604020202020204" pitchFamily="34" charset="0"/>
              </a:rPr>
            </a:br>
            <a:r>
              <a:rPr lang="en-GB" sz="2200" i="1" dirty="0">
                <a:latin typeface="Arial" panose="020B0604020202020204" pitchFamily="34" charset="0"/>
                <a:cs typeface="Arial" panose="020B0604020202020204" pitchFamily="34" charset="0"/>
              </a:rPr>
              <a:t>glass</a:t>
            </a:r>
            <a:r>
              <a:rPr lang="en-GB" sz="22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1465F609-58A2-E610-2C12-97472DDEFD34}"/>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390F44EF-287B-0E85-52AC-D0DE13E6939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6220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60B366ED-2A0C-1E1E-AC61-DBA82805FC0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0F26C17-82C5-36BB-3F85-9A800CF7EF08}"/>
              </a:ext>
            </a:extLst>
          </p:cNvPr>
          <p:cNvSpPr>
            <a:spLocks noGrp="1"/>
          </p:cNvSpPr>
          <p:nvPr>
            <p:ph type="title"/>
          </p:nvPr>
        </p:nvSpPr>
        <p:spPr>
          <a:xfrm>
            <a:off x="457200" y="274638"/>
            <a:ext cx="8229600" cy="562074"/>
          </a:xfrm>
        </p:spPr>
        <p:txBody>
          <a:bodyPr anchor="t" anchorCtr="0"/>
          <a:lstStyle/>
          <a:p>
            <a:pPr algn="l"/>
            <a:r>
              <a:rPr lang="en-GB" sz="2800" b="1" dirty="0">
                <a:latin typeface="Arial" panose="020B0604020202020204" pitchFamily="34" charset="0"/>
                <a:cs typeface="Arial" panose="020B0604020202020204" pitchFamily="34" charset="0"/>
              </a:rPr>
              <a:t>Curriculum for Excellence (1)</a:t>
            </a:r>
            <a:endParaRPr lang="en-US" sz="28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B3659156-AAB2-1917-A822-37D5F021950B}"/>
              </a:ext>
            </a:extLst>
          </p:cNvPr>
          <p:cNvSpPr>
            <a:spLocks noGrp="1"/>
          </p:cNvSpPr>
          <p:nvPr>
            <p:ph type="body" orient="vert" idx="1"/>
          </p:nvPr>
        </p:nvSpPr>
        <p:spPr>
          <a:xfrm>
            <a:off x="457200" y="980728"/>
            <a:ext cx="8229600" cy="5040560"/>
          </a:xfrm>
        </p:spPr>
        <p:txBody>
          <a:bodyPr vert="horz">
            <a:normAutofit/>
          </a:bodyPr>
          <a:lstStyle/>
          <a:p>
            <a:pPr marL="0" indent="0">
              <a:buNone/>
            </a:pPr>
            <a:r>
              <a:rPr lang="en-US" sz="2400" b="1" dirty="0">
                <a:solidFill>
                  <a:srgbClr val="67B02C"/>
                </a:solidFill>
                <a:latin typeface="Arial" panose="020B0604020202020204" pitchFamily="34" charset="0"/>
                <a:cs typeface="Arial" panose="020B0604020202020204" pitchFamily="34" charset="0"/>
              </a:rPr>
              <a:t>Activity 1: Structural edit</a:t>
            </a:r>
            <a:br>
              <a:rPr lang="en-US" sz="2400" dirty="0">
                <a:solidFill>
                  <a:srgbClr val="67B02C"/>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LIT 3-16a/4-16a, LIT 3-20a/4-20a, </a:t>
            </a:r>
            <a:r>
              <a:rPr lang="en-GB" sz="2400" dirty="0">
                <a:latin typeface="Arial" panose="020B0604020202020204" pitchFamily="34" charset="0"/>
                <a:cs typeface="Arial" panose="020B0604020202020204" pitchFamily="34" charset="0"/>
              </a:rPr>
              <a:t>LIT 3-23a/4-23a,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LIT 3-24a/4-24a</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r>
              <a:rPr lang="en-US" sz="2400" b="1" dirty="0">
                <a:solidFill>
                  <a:srgbClr val="67B02C"/>
                </a:solidFill>
                <a:latin typeface="Arial" panose="020B0604020202020204" pitchFamily="34" charset="0"/>
                <a:cs typeface="Arial" panose="020B0604020202020204" pitchFamily="34" charset="0"/>
              </a:rPr>
              <a:t>Activity 2: Read to a partner</a:t>
            </a:r>
            <a:br>
              <a:rPr lang="en-US" sz="2400" b="1" dirty="0">
                <a:solidFill>
                  <a:srgbClr val="67B02C"/>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LIT 3-04a/4-04a, </a:t>
            </a:r>
            <a:r>
              <a:rPr lang="en-GB" sz="2400" dirty="0">
                <a:latin typeface="Arial" panose="020B0604020202020204" pitchFamily="34" charset="0"/>
                <a:cs typeface="Arial" panose="020B0604020202020204" pitchFamily="34" charset="0"/>
              </a:rPr>
              <a:t>LIT 3-23a/4-23a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solidFill>
                  <a:srgbClr val="67B02C"/>
                </a:solidFill>
                <a:latin typeface="Arial" panose="020B0604020202020204" pitchFamily="34" charset="0"/>
                <a:cs typeface="Arial" panose="020B0604020202020204" pitchFamily="34" charset="0"/>
              </a:rPr>
              <a:t>Activity 3: Edit for clarity</a:t>
            </a:r>
            <a:br>
              <a:rPr lang="en-US" sz="2400" b="1" dirty="0">
                <a:solidFill>
                  <a:srgbClr val="67B02C"/>
                </a:solidFill>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LIT 3-23a/4-23a, LIT 3-24a/4-24a</a:t>
            </a:r>
            <a:br>
              <a:rPr lang="en-US" sz="24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a:p>
            <a:pPr marL="0" indent="0">
              <a:buNone/>
            </a:pPr>
            <a:r>
              <a:rPr lang="en-US" sz="2400" b="1" dirty="0">
                <a:solidFill>
                  <a:srgbClr val="67B02C"/>
                </a:solidFill>
                <a:latin typeface="Arial" panose="020B0604020202020204" pitchFamily="34" charset="0"/>
                <a:cs typeface="Arial" panose="020B0604020202020204" pitchFamily="34" charset="0"/>
              </a:rPr>
              <a:t>Activity 4: Highlighting edit</a:t>
            </a:r>
            <a:br>
              <a:rPr lang="en-US" sz="2400" b="1" dirty="0">
                <a:solidFill>
                  <a:srgbClr val="67B02C"/>
                </a:solidFill>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LIT 3-23a/4-23a, LIT 3-24a/4-24a</a:t>
            </a:r>
            <a:endParaRPr lang="en-US" sz="2400" dirty="0">
              <a:latin typeface="Helvetica Neue"/>
            </a:endParaRPr>
          </a:p>
        </p:txBody>
      </p:sp>
      <p:sp>
        <p:nvSpPr>
          <p:cNvPr id="6" name="TextBox 5">
            <a:extLst>
              <a:ext uri="{FF2B5EF4-FFF2-40B4-BE49-F238E27FC236}">
                <a16:creationId xmlns:a16="http://schemas.microsoft.com/office/drawing/2014/main" id="{A7AADAD7-558D-D158-D48D-C465C55C3BC1}"/>
              </a:ext>
              <a:ext uri="{C183D7F6-B498-43B3-948B-1728B52AA6E4}">
                <adec:decorative xmlns:adec="http://schemas.microsoft.com/office/drawing/2017/decorative" val="1"/>
              </a:ext>
            </a:extLst>
          </p:cNvPr>
          <p:cNvSpPr txBox="1"/>
          <p:nvPr/>
        </p:nvSpPr>
        <p:spPr>
          <a:xfrm>
            <a:off x="422982" y="6203273"/>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A728960B-471E-6D6B-C177-A3F19C447DA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6120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67149EB8-98DB-DDCE-F899-F0E64D736BB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55A6D14-5740-B406-0045-F53BBD6FF760}"/>
              </a:ext>
            </a:extLst>
          </p:cNvPr>
          <p:cNvSpPr>
            <a:spLocks noGrp="1"/>
          </p:cNvSpPr>
          <p:nvPr>
            <p:ph type="title"/>
          </p:nvPr>
        </p:nvSpPr>
        <p:spPr>
          <a:xfrm>
            <a:off x="381000" y="157799"/>
            <a:ext cx="8229600" cy="1143000"/>
          </a:xfrm>
        </p:spPr>
        <p:txBody>
          <a:bodyPr anchor="t" anchorCtr="0"/>
          <a:lstStyle/>
          <a:p>
            <a:pPr algn="l"/>
            <a:r>
              <a:rPr lang="en-US" sz="3200" b="1" dirty="0">
                <a:solidFill>
                  <a:srgbClr val="01A6D4"/>
                </a:solidFill>
                <a:latin typeface="Arial" panose="020B0604020202020204" pitchFamily="34" charset="0"/>
                <a:cs typeface="Arial" panose="020B0604020202020204" pitchFamily="34" charset="0"/>
              </a:rPr>
              <a:t>Tip 7: Show don’t tell (2)</a:t>
            </a:r>
          </a:p>
        </p:txBody>
      </p:sp>
      <p:sp>
        <p:nvSpPr>
          <p:cNvPr id="9" name="Vertical Text Placeholder 8">
            <a:extLst>
              <a:ext uri="{FF2B5EF4-FFF2-40B4-BE49-F238E27FC236}">
                <a16:creationId xmlns:a16="http://schemas.microsoft.com/office/drawing/2014/main" id="{972B5BC2-DA62-8F71-7D42-E9BEBF328A27}"/>
              </a:ext>
            </a:extLst>
          </p:cNvPr>
          <p:cNvSpPr>
            <a:spLocks noGrp="1"/>
          </p:cNvSpPr>
          <p:nvPr>
            <p:ph type="body" orient="vert" idx="1"/>
          </p:nvPr>
        </p:nvSpPr>
        <p:spPr>
          <a:xfrm>
            <a:off x="533400" y="957450"/>
            <a:ext cx="8153400" cy="5015108"/>
          </a:xfrm>
        </p:spPr>
        <p:txBody>
          <a:bodyPr vert="horz">
            <a:noAutofit/>
          </a:bodyPr>
          <a:lstStyle/>
          <a:p>
            <a:pPr marL="0" indent="0">
              <a:buNone/>
            </a:pPr>
            <a:r>
              <a:rPr lang="en-GB" sz="2400" b="1" dirty="0">
                <a:solidFill>
                  <a:srgbClr val="01A6D4"/>
                </a:solidFill>
                <a:latin typeface="Arial" panose="020B0604020202020204" pitchFamily="34" charset="0"/>
                <a:cs typeface="Arial" panose="020B0604020202020204" pitchFamily="34" charset="0"/>
              </a:rPr>
              <a:t>Original</a:t>
            </a:r>
            <a:br>
              <a:rPr lang="en-GB" sz="2400"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He was nervous as he stood in front of the class</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01A6D4"/>
                </a:solidFill>
                <a:latin typeface="Arial" panose="020B0604020202020204" pitchFamily="34" charset="0"/>
                <a:cs typeface="Arial" panose="020B0604020202020204" pitchFamily="34" charset="0"/>
              </a:rPr>
              <a:t>Edit 1</a:t>
            </a:r>
            <a:br>
              <a:rPr lang="en-GB" sz="2400"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His hands trembled as he stood in front of the class, his heart pounding in his chest.</a:t>
            </a:r>
          </a:p>
          <a:p>
            <a:pPr marL="0" indent="0">
              <a:buNone/>
            </a:pPr>
            <a:endParaRPr lang="en-GB" sz="2400" i="1" dirty="0">
              <a:latin typeface="Arial" panose="020B0604020202020204" pitchFamily="34" charset="0"/>
              <a:cs typeface="Arial" panose="020B0604020202020204" pitchFamily="34" charset="0"/>
            </a:endParaRPr>
          </a:p>
          <a:p>
            <a:pPr marL="0" indent="0">
              <a:buNone/>
            </a:pPr>
            <a:r>
              <a:rPr lang="en-GB" sz="2400" b="1" dirty="0">
                <a:solidFill>
                  <a:srgbClr val="01A6D4"/>
                </a:solidFill>
                <a:latin typeface="Arial" panose="020B0604020202020204" pitchFamily="34" charset="0"/>
                <a:cs typeface="Arial" panose="020B0604020202020204" pitchFamily="34" charset="0"/>
              </a:rPr>
              <a:t>Edit 2</a:t>
            </a:r>
            <a:br>
              <a:rPr lang="en-GB" sz="2400"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He felt nervous standing in front of the class</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Which edit is showing? Which edit is telling?</a:t>
            </a:r>
          </a:p>
        </p:txBody>
      </p:sp>
      <p:sp>
        <p:nvSpPr>
          <p:cNvPr id="6" name="TextBox 5">
            <a:extLst>
              <a:ext uri="{FF2B5EF4-FFF2-40B4-BE49-F238E27FC236}">
                <a16:creationId xmlns:a16="http://schemas.microsoft.com/office/drawing/2014/main" id="{9679B066-C080-2852-59CC-1B8C6A3A089E}"/>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A1E8F88B-5D80-E085-B4C8-CF6B5168DDB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20373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9CBF8181-D925-4978-A43D-5C9E6B4E4D5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23354D0-F22F-29B1-6156-855B7C208A19}"/>
              </a:ext>
            </a:extLst>
          </p:cNvPr>
          <p:cNvSpPr>
            <a:spLocks noGrp="1"/>
          </p:cNvSpPr>
          <p:nvPr>
            <p:ph type="title"/>
          </p:nvPr>
        </p:nvSpPr>
        <p:spPr>
          <a:xfrm>
            <a:off x="381000" y="157799"/>
            <a:ext cx="8229600" cy="1143000"/>
          </a:xfrm>
        </p:spPr>
        <p:txBody>
          <a:bodyPr anchor="t" anchorCtr="0"/>
          <a:lstStyle/>
          <a:p>
            <a:pPr algn="l"/>
            <a:r>
              <a:rPr lang="en-US" sz="3200" b="1" dirty="0">
                <a:solidFill>
                  <a:srgbClr val="01A6D4"/>
                </a:solidFill>
                <a:latin typeface="Arial" panose="020B0604020202020204" pitchFamily="34" charset="0"/>
                <a:cs typeface="Arial" panose="020B0604020202020204" pitchFamily="34" charset="0"/>
              </a:rPr>
              <a:t>Tip 7: Show don’t tell (3)</a:t>
            </a:r>
          </a:p>
        </p:txBody>
      </p:sp>
      <p:sp>
        <p:nvSpPr>
          <p:cNvPr id="9" name="Vertical Text Placeholder 8">
            <a:extLst>
              <a:ext uri="{FF2B5EF4-FFF2-40B4-BE49-F238E27FC236}">
                <a16:creationId xmlns:a16="http://schemas.microsoft.com/office/drawing/2014/main" id="{4DC27B32-38A0-E9FF-D037-9623254C5043}"/>
              </a:ext>
            </a:extLst>
          </p:cNvPr>
          <p:cNvSpPr>
            <a:spLocks noGrp="1"/>
          </p:cNvSpPr>
          <p:nvPr>
            <p:ph type="body" orient="vert" idx="1"/>
          </p:nvPr>
        </p:nvSpPr>
        <p:spPr>
          <a:xfrm>
            <a:off x="533400" y="957450"/>
            <a:ext cx="3750568" cy="5015108"/>
          </a:xfrm>
        </p:spPr>
        <p:txBody>
          <a:bodyPr vert="horz">
            <a:noAutofit/>
          </a:bodyPr>
          <a:lstStyle/>
          <a:p>
            <a:pPr marL="0" indent="0">
              <a:buNone/>
            </a:pPr>
            <a:r>
              <a:rPr lang="en-GB" sz="2400" b="1" dirty="0">
                <a:solidFill>
                  <a:srgbClr val="01A6D4"/>
                </a:solidFill>
                <a:latin typeface="Arial" panose="020B0604020202020204" pitchFamily="34" charset="0"/>
                <a:cs typeface="Arial" panose="020B0604020202020204" pitchFamily="34" charset="0"/>
              </a:rPr>
              <a:t>Edit 1</a:t>
            </a:r>
            <a:br>
              <a:rPr lang="en-GB" sz="2400"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His hands trembled as he stood in front of the class, his heart pounding in his chest.</a:t>
            </a:r>
            <a:br>
              <a:rPr lang="en-GB" sz="2400" i="1" dirty="0">
                <a:latin typeface="Arial" panose="020B0604020202020204" pitchFamily="34" charset="0"/>
                <a:cs typeface="Arial" panose="020B0604020202020204" pitchFamily="34" charset="0"/>
              </a:rPr>
            </a:br>
            <a:br>
              <a:rPr lang="en-GB" sz="2400" i="1" dirty="0">
                <a:latin typeface="Arial" panose="020B0604020202020204" pitchFamily="34" charset="0"/>
                <a:cs typeface="Arial" panose="020B0604020202020204" pitchFamily="34" charset="0"/>
              </a:rPr>
            </a:br>
            <a:r>
              <a:rPr lang="en-US" sz="2400" dirty="0">
                <a:latin typeface="Arial" panose="020B0604020202020204" pitchFamily="34" charset="0"/>
                <a:ea typeface="Times New Roman"/>
                <a:cs typeface="Arial" panose="020B0604020202020204" pitchFamily="34" charset="0"/>
              </a:rPr>
              <a:t>This is </a:t>
            </a:r>
            <a:r>
              <a:rPr lang="en-US" sz="2400" b="1" dirty="0">
                <a:solidFill>
                  <a:srgbClr val="01A6D4"/>
                </a:solidFill>
                <a:latin typeface="Arial" panose="020B0604020202020204" pitchFamily="34" charset="0"/>
                <a:ea typeface="Times New Roman"/>
                <a:cs typeface="Arial" panose="020B0604020202020204" pitchFamily="34" charset="0"/>
              </a:rPr>
              <a:t>good</a:t>
            </a:r>
            <a:r>
              <a:rPr lang="en-US" sz="2400" dirty="0">
                <a:latin typeface="Arial" panose="020B0604020202020204" pitchFamily="34" charset="0"/>
                <a:ea typeface="Times New Roman"/>
                <a:cs typeface="Arial" panose="020B0604020202020204" pitchFamily="34" charset="0"/>
              </a:rPr>
              <a:t> editing. This version </a:t>
            </a:r>
            <a:r>
              <a:rPr lang="en-US" sz="2400" b="1" dirty="0">
                <a:solidFill>
                  <a:srgbClr val="01A6D4"/>
                </a:solidFill>
                <a:latin typeface="Arial" panose="020B0604020202020204" pitchFamily="34" charset="0"/>
                <a:ea typeface="Times New Roman"/>
                <a:cs typeface="Arial" panose="020B0604020202020204" pitchFamily="34" charset="0"/>
              </a:rPr>
              <a:t>“shows” </a:t>
            </a:r>
            <a:r>
              <a:rPr lang="en-US" sz="2400" dirty="0">
                <a:latin typeface="Arial" panose="020B0604020202020204" pitchFamily="34" charset="0"/>
                <a:ea typeface="Times New Roman"/>
                <a:cs typeface="Arial" panose="020B0604020202020204" pitchFamily="34" charset="0"/>
              </a:rPr>
              <a:t>the characters nervousness by describing physical reactions, making the scene more immersive and vivid.</a:t>
            </a:r>
            <a:endParaRPr lang="en-GB" sz="2400" i="1" dirty="0">
              <a:latin typeface="Arial" panose="020B0604020202020204" pitchFamily="34" charset="0"/>
              <a:cs typeface="Arial" panose="020B0604020202020204" pitchFamily="34" charset="0"/>
            </a:endParaRPr>
          </a:p>
          <a:p>
            <a:pPr marL="0" indent="0">
              <a:buNone/>
            </a:pPr>
            <a:endParaRPr lang="en-GB" sz="2400" i="1" dirty="0">
              <a:latin typeface="Arial" panose="020B0604020202020204" pitchFamily="34" charset="0"/>
              <a:cs typeface="Arial" panose="020B0604020202020204" pitchFamily="34" charset="0"/>
            </a:endParaRPr>
          </a:p>
        </p:txBody>
      </p:sp>
      <p:sp>
        <p:nvSpPr>
          <p:cNvPr id="2" name="Vertical Text Placeholder 8">
            <a:extLst>
              <a:ext uri="{FF2B5EF4-FFF2-40B4-BE49-F238E27FC236}">
                <a16:creationId xmlns:a16="http://schemas.microsoft.com/office/drawing/2014/main" id="{871E9171-9DE8-594C-6112-D2FD96CBA62C}"/>
              </a:ext>
            </a:extLst>
          </p:cNvPr>
          <p:cNvSpPr txBox="1">
            <a:spLocks/>
          </p:cNvSpPr>
          <p:nvPr/>
        </p:nvSpPr>
        <p:spPr>
          <a:xfrm>
            <a:off x="4495800" y="957450"/>
            <a:ext cx="3750568" cy="5015108"/>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solidFill>
                  <a:srgbClr val="01A6D4"/>
                </a:solidFill>
                <a:latin typeface="Arial" panose="020B0604020202020204" pitchFamily="34" charset="0"/>
                <a:cs typeface="Arial" panose="020B0604020202020204" pitchFamily="34" charset="0"/>
              </a:rPr>
              <a:t>Edit 2</a:t>
            </a:r>
            <a:br>
              <a:rPr lang="en-GB" sz="2400" dirty="0">
                <a:latin typeface="Arial" panose="020B0604020202020204" pitchFamily="34" charset="0"/>
                <a:cs typeface="Arial" panose="020B0604020202020204" pitchFamily="34" charset="0"/>
              </a:rPr>
            </a:br>
            <a:r>
              <a:rPr lang="en-GB" sz="2400" i="1" dirty="0">
                <a:latin typeface="Arial" panose="020B0604020202020204" pitchFamily="34" charset="0"/>
                <a:cs typeface="Arial" panose="020B0604020202020204" pitchFamily="34" charset="0"/>
              </a:rPr>
              <a:t>He felt nervous standing in front of the class</a:t>
            </a:r>
            <a:r>
              <a:rPr lang="en-GB" sz="2400"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US" sz="2400" dirty="0">
                <a:latin typeface="Arial" panose="020B0604020202020204" pitchFamily="34" charset="0"/>
                <a:ea typeface="Times New Roman"/>
                <a:cs typeface="Arial" panose="020B0604020202020204" pitchFamily="34" charset="0"/>
              </a:rPr>
              <a:t>This is </a:t>
            </a:r>
            <a:r>
              <a:rPr lang="en-US" sz="2400" b="1" dirty="0">
                <a:solidFill>
                  <a:srgbClr val="01A6D4"/>
                </a:solidFill>
                <a:latin typeface="Arial" panose="020B0604020202020204" pitchFamily="34" charset="0"/>
                <a:ea typeface="Times New Roman"/>
                <a:cs typeface="Arial" panose="020B0604020202020204" pitchFamily="34" charset="0"/>
              </a:rPr>
              <a:t>bad</a:t>
            </a:r>
            <a:r>
              <a:rPr lang="en-US" sz="2400" dirty="0">
                <a:latin typeface="Arial" panose="020B0604020202020204" pitchFamily="34" charset="0"/>
                <a:ea typeface="Times New Roman"/>
                <a:cs typeface="Arial" panose="020B0604020202020204" pitchFamily="34" charset="0"/>
              </a:rPr>
              <a:t> editing. </a:t>
            </a:r>
            <a:r>
              <a:rPr lang="en-GB" sz="2400" dirty="0">
                <a:latin typeface="Arial" panose="020B0604020202020204" pitchFamily="34" charset="0"/>
                <a:cs typeface="Arial" panose="020B0604020202020204" pitchFamily="34" charset="0"/>
              </a:rPr>
              <a:t>This is still </a:t>
            </a:r>
            <a:r>
              <a:rPr lang="en-GB" sz="2400" b="1" dirty="0">
                <a:solidFill>
                  <a:srgbClr val="01A6D4"/>
                </a:solidFill>
                <a:latin typeface="Arial" panose="020B0604020202020204" pitchFamily="34" charset="0"/>
                <a:cs typeface="Arial" panose="020B0604020202020204" pitchFamily="34" charset="0"/>
              </a:rPr>
              <a:t>“telling” </a:t>
            </a:r>
            <a:r>
              <a:rPr lang="en-GB" sz="2400" dirty="0">
                <a:latin typeface="Arial" panose="020B0604020202020204" pitchFamily="34" charset="0"/>
                <a:cs typeface="Arial" panose="020B0604020202020204" pitchFamily="34" charset="0"/>
              </a:rPr>
              <a:t>instead of showing. It doesn’t give the reader a vivid sense of his anxiety.</a:t>
            </a:r>
          </a:p>
          <a:p>
            <a:pPr marL="0" indent="0">
              <a:buNone/>
            </a:pPr>
            <a:endParaRPr lang="en-GB" sz="2400" dirty="0">
              <a:latin typeface="Arial" panose="020B0604020202020204" pitchFamily="34" charset="0"/>
              <a:cs typeface="Arial" panose="020B0604020202020204" pitchFamily="34" charset="0"/>
            </a:endParaRPr>
          </a:p>
          <a:p>
            <a:pPr marL="0" indent="0">
              <a:buFont typeface="Arial"/>
              <a:buNone/>
            </a:pPr>
            <a:endParaRPr lang="en-GB" sz="2400"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D827E1-5378-EBB3-ECDF-42F1256BB93B}"/>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5FDC4870-D790-1DBB-52A8-B4A23E02F9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27755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2FFD430-8E55-64B7-AC4F-89D4290DCD4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5E6E239-F252-8067-80B3-9149851E3CAF}"/>
              </a:ext>
            </a:extLst>
          </p:cNvPr>
          <p:cNvSpPr>
            <a:spLocks noGrp="1"/>
          </p:cNvSpPr>
          <p:nvPr>
            <p:ph type="title"/>
          </p:nvPr>
        </p:nvSpPr>
        <p:spPr>
          <a:xfrm>
            <a:off x="457200" y="274638"/>
            <a:ext cx="6059016"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6: Show the reader (1)</a:t>
            </a:r>
          </a:p>
        </p:txBody>
      </p:sp>
      <p:pic>
        <p:nvPicPr>
          <p:cNvPr id="10" name="Graphic 9" descr="Clock with solid fill">
            <a:extLst>
              <a:ext uri="{FF2B5EF4-FFF2-40B4-BE49-F238E27FC236}">
                <a16:creationId xmlns:a16="http://schemas.microsoft.com/office/drawing/2014/main" id="{BB137890-4D18-501D-9E4A-B15F772F44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0445E298-AFCE-A2DB-CC2A-629F1FD59925}"/>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3" name="Picture 2">
            <a:extLst>
              <a:ext uri="{FF2B5EF4-FFF2-40B4-BE49-F238E27FC236}">
                <a16:creationId xmlns:a16="http://schemas.microsoft.com/office/drawing/2014/main" id="{A0C7E9F4-A7DD-2AD0-7FC6-E5D8BEDA41B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9552" y="1124744"/>
            <a:ext cx="3096344"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DE06E1FF-84BD-5B73-65E4-7746ABADB9FB}"/>
              </a:ext>
            </a:extLst>
          </p:cNvPr>
          <p:cNvSpPr>
            <a:spLocks noGrp="1"/>
          </p:cNvSpPr>
          <p:nvPr>
            <p:ph type="body" orient="vert" idx="1"/>
          </p:nvPr>
        </p:nvSpPr>
        <p:spPr>
          <a:xfrm>
            <a:off x="3995936" y="1417638"/>
            <a:ext cx="4608512" cy="4171602"/>
          </a:xfrm>
        </p:spPr>
        <p:txBody>
          <a:bodyPr vert="horz">
            <a:normAutofit/>
          </a:bodyPr>
          <a:lstStyle/>
          <a:p>
            <a:pPr marL="0" indent="0">
              <a:lnSpc>
                <a:spcPct val="110000"/>
              </a:lnSpc>
              <a:buNone/>
            </a:pPr>
            <a:r>
              <a:rPr lang="en-US" sz="2800" dirty="0">
                <a:latin typeface="Arial" panose="020B0604020202020204" pitchFamily="34" charset="0"/>
                <a:ea typeface="+mn-lt"/>
                <a:cs typeface="Arial" panose="020B0604020202020204" pitchFamily="34" charset="0"/>
              </a:rPr>
              <a:t>Come up with some sentences or paragraphs which </a:t>
            </a:r>
            <a:r>
              <a:rPr lang="en-US" sz="2800" b="1" dirty="0">
                <a:latin typeface="Arial" panose="020B0604020202020204" pitchFamily="34" charset="0"/>
                <a:ea typeface="+mn-lt"/>
                <a:cs typeface="Arial" panose="020B0604020202020204" pitchFamily="34" charset="0"/>
              </a:rPr>
              <a:t>show</a:t>
            </a:r>
            <a:r>
              <a:rPr lang="en-US" sz="2800" dirty="0">
                <a:latin typeface="Arial" panose="020B0604020202020204" pitchFamily="34" charset="0"/>
                <a:ea typeface="+mn-lt"/>
                <a:cs typeface="Arial" panose="020B0604020202020204" pitchFamily="34" charset="0"/>
              </a:rPr>
              <a:t> and don’t </a:t>
            </a:r>
            <a:r>
              <a:rPr lang="en-US" sz="2800" b="1" dirty="0">
                <a:latin typeface="Arial" panose="020B0604020202020204" pitchFamily="34" charset="0"/>
                <a:ea typeface="+mn-lt"/>
                <a:cs typeface="Arial" panose="020B0604020202020204" pitchFamily="34" charset="0"/>
              </a:rPr>
              <a:t>tell</a:t>
            </a:r>
            <a:r>
              <a:rPr lang="en-US" sz="2800" dirty="0">
                <a:latin typeface="Arial" panose="020B0604020202020204" pitchFamily="34" charset="0"/>
                <a:ea typeface="+mn-lt"/>
                <a:cs typeface="Arial" panose="020B0604020202020204" pitchFamily="34" charset="0"/>
              </a:rPr>
              <a:t> something. </a:t>
            </a:r>
            <a:br>
              <a:rPr lang="en-US" sz="2800" dirty="0">
                <a:latin typeface="Arial" panose="020B0604020202020204" pitchFamily="34" charset="0"/>
                <a:ea typeface="+mn-lt"/>
                <a:cs typeface="Arial" panose="020B0604020202020204" pitchFamily="34" charset="0"/>
              </a:rPr>
            </a:br>
            <a:br>
              <a:rPr lang="en-US" sz="2800" dirty="0">
                <a:latin typeface="Arial" panose="020B0604020202020204" pitchFamily="34" charset="0"/>
                <a:ea typeface="+mn-lt"/>
                <a:cs typeface="Arial" panose="020B0604020202020204" pitchFamily="34" charset="0"/>
              </a:rPr>
            </a:br>
            <a:r>
              <a:rPr lang="en-US" sz="2800" dirty="0">
                <a:latin typeface="Arial" panose="020B0604020202020204" pitchFamily="34" charset="0"/>
                <a:ea typeface="+mn-lt"/>
                <a:cs typeface="Arial" panose="020B0604020202020204" pitchFamily="34" charset="0"/>
              </a:rPr>
              <a:t>If you need some prompts, see the next slide.</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B09912A-2B1A-9430-56AE-3A55F3B111E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3CAF56A5-78DD-B361-305C-5C35D76E755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4663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F8A3B18-4B69-1816-63FB-DB2DFEEFAF6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3A4107E-AD3B-36CF-0666-408C922E1CA3}"/>
              </a:ext>
            </a:extLst>
          </p:cNvPr>
          <p:cNvSpPr>
            <a:spLocks noGrp="1"/>
          </p:cNvSpPr>
          <p:nvPr>
            <p:ph type="title"/>
          </p:nvPr>
        </p:nvSpPr>
        <p:spPr>
          <a:xfrm>
            <a:off x="457200" y="274638"/>
            <a:ext cx="6059016"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6: Show the reader (2)</a:t>
            </a:r>
          </a:p>
        </p:txBody>
      </p:sp>
      <p:pic>
        <p:nvPicPr>
          <p:cNvPr id="10" name="Graphic 9" descr="Clock with solid fill">
            <a:extLst>
              <a:ext uri="{FF2B5EF4-FFF2-40B4-BE49-F238E27FC236}">
                <a16:creationId xmlns:a16="http://schemas.microsoft.com/office/drawing/2014/main" id="{BBD7AE37-F589-FACF-F3D6-02305E04EF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5206AAC5-63E4-BAB0-37E9-E36056AD98D6}"/>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3" name="Picture 2">
            <a:extLst>
              <a:ext uri="{FF2B5EF4-FFF2-40B4-BE49-F238E27FC236}">
                <a16:creationId xmlns:a16="http://schemas.microsoft.com/office/drawing/2014/main" id="{ABFD903B-AFC0-BA3F-BD18-2195D1C5CB2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9552" y="1124744"/>
            <a:ext cx="3096344"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408A37E8-A6EF-B34E-7723-8B1160D1FAF7}"/>
              </a:ext>
            </a:extLst>
          </p:cNvPr>
          <p:cNvSpPr>
            <a:spLocks noGrp="1"/>
          </p:cNvSpPr>
          <p:nvPr>
            <p:ph type="body" orient="vert" idx="1"/>
          </p:nvPr>
        </p:nvSpPr>
        <p:spPr>
          <a:xfrm>
            <a:off x="3995936" y="1052736"/>
            <a:ext cx="4608512" cy="4896544"/>
          </a:xfrm>
        </p:spPr>
        <p:txBody>
          <a:bodyPr vert="horz">
            <a:normAutofit/>
          </a:bodyPr>
          <a:lstStyle/>
          <a:p>
            <a:pPr marL="0" indent="0">
              <a:lnSpc>
                <a:spcPct val="110000"/>
              </a:lnSpc>
              <a:buNone/>
            </a:pPr>
            <a:r>
              <a:rPr lang="en-US" sz="2400" dirty="0">
                <a:latin typeface="Arial" panose="020B0604020202020204" pitchFamily="34" charset="0"/>
                <a:ea typeface="+mn-lt"/>
                <a:cs typeface="Arial" panose="020B0604020202020204" pitchFamily="34" charset="0"/>
              </a:rPr>
              <a:t>Show the following:</a:t>
            </a:r>
          </a:p>
          <a:p>
            <a:pPr>
              <a:lnSpc>
                <a:spcPct val="110000"/>
              </a:lnSpc>
            </a:pPr>
            <a:r>
              <a:rPr lang="en-US" sz="2400" dirty="0">
                <a:latin typeface="Arial" panose="020B0604020202020204" pitchFamily="34" charset="0"/>
                <a:cs typeface="Arial" panose="020B0604020202020204" pitchFamily="34" charset="0"/>
              </a:rPr>
              <a:t>A character is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angry</a:t>
            </a:r>
          </a:p>
          <a:p>
            <a:pPr>
              <a:lnSpc>
                <a:spcPct val="110000"/>
              </a:lnSpc>
            </a:pPr>
            <a:r>
              <a:rPr lang="en-US" sz="2400" dirty="0">
                <a:latin typeface="Arial" panose="020B0604020202020204" pitchFamily="34" charset="0"/>
                <a:cs typeface="Arial" panose="020B0604020202020204" pitchFamily="34" charset="0"/>
              </a:rPr>
              <a:t>The characters in the story haven’t seen each other in a long time</a:t>
            </a:r>
          </a:p>
          <a:p>
            <a:pPr>
              <a:lnSpc>
                <a:spcPct val="110000"/>
              </a:lnSpc>
            </a:pPr>
            <a:r>
              <a:rPr lang="en-US" sz="2400" dirty="0">
                <a:latin typeface="Arial" panose="020B0604020202020204" pitchFamily="34" charset="0"/>
                <a:cs typeface="Arial" panose="020B0604020202020204" pitchFamily="34" charset="0"/>
              </a:rPr>
              <a:t>Two characters are trying something new; one is nervous and one is excited</a:t>
            </a:r>
          </a:p>
          <a:p>
            <a:pPr>
              <a:lnSpc>
                <a:spcPct val="110000"/>
              </a:lnSpc>
            </a:pPr>
            <a:r>
              <a:rPr lang="en-US" sz="2400" dirty="0">
                <a:latin typeface="Arial" panose="020B0604020202020204" pitchFamily="34" charset="0"/>
                <a:cs typeface="Arial" panose="020B0604020202020204" pitchFamily="34" charset="0"/>
              </a:rPr>
              <a:t>A character didn’t like the gift they were given, but has to be polite</a:t>
            </a:r>
          </a:p>
          <a:p>
            <a:pPr>
              <a:lnSpc>
                <a:spcPct val="110000"/>
              </a:lnSpc>
            </a:pPr>
            <a:endParaRPr lang="en-US" sz="2400" dirty="0">
              <a:latin typeface="Arial" panose="020B0604020202020204" pitchFamily="34" charset="0"/>
              <a:cs typeface="Arial" panose="020B0604020202020204" pitchFamily="34" charset="0"/>
            </a:endParaRPr>
          </a:p>
          <a:p>
            <a:pPr>
              <a:lnSpc>
                <a:spcPct val="110000"/>
              </a:lnSpc>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664CDB-5114-95A7-0594-CF7934915A9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E78A40F9-3E4E-4760-C8E7-1BEF68BDEB2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4329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088015FF-90BE-ECF1-F7C0-41599F46A7A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914DDC-CF9F-FEF7-AD31-EC2539E1B1FB}"/>
              </a:ext>
            </a:extLst>
          </p:cNvPr>
          <p:cNvSpPr>
            <a:spLocks noGrp="1"/>
          </p:cNvSpPr>
          <p:nvPr>
            <p:ph type="title"/>
          </p:nvPr>
        </p:nvSpPr>
        <p:spPr>
          <a:xfrm>
            <a:off x="457200" y="274638"/>
            <a:ext cx="6059016" cy="1143000"/>
          </a:xfrm>
        </p:spPr>
        <p:txBody>
          <a:bodyPr anchor="t" anchorCtr="0"/>
          <a:lstStyle/>
          <a:p>
            <a:pPr algn="l"/>
            <a:r>
              <a:rPr lang="en-US" sz="3200" b="1" dirty="0">
                <a:solidFill>
                  <a:srgbClr val="67B02C"/>
                </a:solidFill>
                <a:latin typeface="Arial" panose="020B0604020202020204" pitchFamily="34" charset="0"/>
                <a:cs typeface="Arial" panose="020B0604020202020204" pitchFamily="34" charset="0"/>
              </a:rPr>
              <a:t>Activity 7: Showing edit</a:t>
            </a:r>
          </a:p>
        </p:txBody>
      </p:sp>
      <p:pic>
        <p:nvPicPr>
          <p:cNvPr id="10" name="Graphic 9" descr="Clock with solid fill">
            <a:extLst>
              <a:ext uri="{FF2B5EF4-FFF2-40B4-BE49-F238E27FC236}">
                <a16:creationId xmlns:a16="http://schemas.microsoft.com/office/drawing/2014/main" id="{E2FCC193-DEAF-263B-4D01-35D1E701F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158006"/>
            <a:ext cx="620688" cy="620688"/>
          </a:xfrm>
          <a:prstGeom prst="rect">
            <a:avLst/>
          </a:prstGeom>
        </p:spPr>
      </p:pic>
      <p:sp>
        <p:nvSpPr>
          <p:cNvPr id="4" name="Title 7">
            <a:extLst>
              <a:ext uri="{FF2B5EF4-FFF2-40B4-BE49-F238E27FC236}">
                <a16:creationId xmlns:a16="http://schemas.microsoft.com/office/drawing/2014/main" id="{C705A9F8-73BB-56CC-4933-D149E984AC98}"/>
              </a:ext>
            </a:extLst>
          </p:cNvPr>
          <p:cNvSpPr txBox="1">
            <a:spLocks/>
          </p:cNvSpPr>
          <p:nvPr/>
        </p:nvSpPr>
        <p:spPr>
          <a:xfrm>
            <a:off x="7447148" y="274638"/>
            <a:ext cx="1594520" cy="504056"/>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67B02C"/>
                </a:solidFill>
                <a:latin typeface="Arial" panose="020B0604020202020204" pitchFamily="34" charset="0"/>
                <a:cs typeface="Arial" panose="020B0604020202020204" pitchFamily="34" charset="0"/>
              </a:rPr>
              <a:t>15 minutes</a:t>
            </a:r>
          </a:p>
        </p:txBody>
      </p:sp>
      <p:pic>
        <p:nvPicPr>
          <p:cNvPr id="3" name="Picture 2">
            <a:extLst>
              <a:ext uri="{FF2B5EF4-FFF2-40B4-BE49-F238E27FC236}">
                <a16:creationId xmlns:a16="http://schemas.microsoft.com/office/drawing/2014/main" id="{AC85415C-2147-1B96-4C17-AD74BE7A300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b="-194"/>
          <a:stretch/>
        </p:blipFill>
        <p:spPr>
          <a:xfrm>
            <a:off x="539552" y="1124744"/>
            <a:ext cx="3096344" cy="4775920"/>
          </a:xfrm>
          <a:prstGeom prst="rect">
            <a:avLst/>
          </a:prstGeom>
          <a:ln w="28575">
            <a:solidFill>
              <a:srgbClr val="67B02C"/>
            </a:solidFill>
          </a:ln>
        </p:spPr>
      </p:pic>
      <p:sp>
        <p:nvSpPr>
          <p:cNvPr id="9" name="Vertical Text Placeholder 8">
            <a:extLst>
              <a:ext uri="{FF2B5EF4-FFF2-40B4-BE49-F238E27FC236}">
                <a16:creationId xmlns:a16="http://schemas.microsoft.com/office/drawing/2014/main" id="{7F81962A-5146-5422-B202-B967D7091254}"/>
              </a:ext>
            </a:extLst>
          </p:cNvPr>
          <p:cNvSpPr>
            <a:spLocks noGrp="1"/>
          </p:cNvSpPr>
          <p:nvPr>
            <p:ph type="body" orient="vert" idx="1"/>
          </p:nvPr>
        </p:nvSpPr>
        <p:spPr>
          <a:xfrm>
            <a:off x="3995936" y="1417638"/>
            <a:ext cx="4608512" cy="4171602"/>
          </a:xfrm>
        </p:spPr>
        <p:txBody>
          <a:bodyPr vert="horz">
            <a:normAutofit/>
          </a:bodyPr>
          <a:lstStyle/>
          <a:p>
            <a:pPr marL="0" indent="0">
              <a:lnSpc>
                <a:spcPct val="110000"/>
              </a:lnSpc>
              <a:buNone/>
            </a:pPr>
            <a:r>
              <a:rPr lang="en-US" sz="2800" dirty="0">
                <a:latin typeface="Arial" panose="020B0604020202020204" pitchFamily="34" charset="0"/>
                <a:ea typeface="+mn-lt"/>
                <a:cs typeface="Arial" panose="020B0604020202020204" pitchFamily="34" charset="0"/>
              </a:rPr>
              <a:t>Use a highlighter to go through your piece of writing, highlighting any times you notice you may have </a:t>
            </a:r>
            <a:r>
              <a:rPr lang="en-US" sz="2800" b="1" dirty="0">
                <a:latin typeface="Arial" panose="020B0604020202020204" pitchFamily="34" charset="0"/>
                <a:ea typeface="+mn-lt"/>
                <a:cs typeface="Arial" panose="020B0604020202020204" pitchFamily="34" charset="0"/>
              </a:rPr>
              <a:t>told</a:t>
            </a:r>
            <a:r>
              <a:rPr lang="en-US" sz="2800" dirty="0">
                <a:latin typeface="Arial" panose="020B0604020202020204" pitchFamily="34" charset="0"/>
                <a:ea typeface="+mn-lt"/>
                <a:cs typeface="Arial" panose="020B0604020202020204" pitchFamily="34" charset="0"/>
              </a:rPr>
              <a:t> instead of </a:t>
            </a:r>
            <a:r>
              <a:rPr lang="en-US" sz="2800" b="1" dirty="0">
                <a:latin typeface="Arial" panose="020B0604020202020204" pitchFamily="34" charset="0"/>
                <a:ea typeface="+mn-lt"/>
                <a:cs typeface="Arial" panose="020B0604020202020204" pitchFamily="34" charset="0"/>
              </a:rPr>
              <a:t>shown</a:t>
            </a:r>
            <a:r>
              <a:rPr lang="en-US" sz="2800" dirty="0">
                <a:latin typeface="Arial" panose="020B0604020202020204" pitchFamily="34" charset="0"/>
                <a:ea typeface="+mn-lt"/>
                <a:cs typeface="Arial" panose="020B0604020202020204" pitchFamily="34" charset="0"/>
              </a:rPr>
              <a:t> something to your reader.</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361FBD-E724-B7C1-F39E-0A8A8B6AB52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98434A9A-C7C5-F74C-A28A-63B990CC002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56495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Recap</a:t>
            </a:r>
          </a:p>
        </p:txBody>
      </p:sp>
      <p:pic>
        <p:nvPicPr>
          <p:cNvPr id="3" name="Picture 2">
            <a:extLst>
              <a:ext uri="{FF2B5EF4-FFF2-40B4-BE49-F238E27FC236}">
                <a16:creationId xmlns:a16="http://schemas.microsoft.com/office/drawing/2014/main" id="{2C869630-EFDD-EB8C-C557-D5D9DABB5C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00285" y="1124744"/>
            <a:ext cx="3312368" cy="4852416"/>
          </a:xfrm>
          <a:prstGeom prst="rect">
            <a:avLst/>
          </a:prstGeom>
          <a:ln w="28575">
            <a:solidFill>
              <a:schemeClr val="tx1"/>
            </a:solidFill>
          </a:ln>
        </p:spPr>
      </p:pic>
      <p:sp>
        <p:nvSpPr>
          <p:cNvPr id="7" name="Content Placeholder 6"/>
          <p:cNvSpPr>
            <a:spLocks noGrp="1"/>
          </p:cNvSpPr>
          <p:nvPr>
            <p:ph sz="half" idx="1"/>
          </p:nvPr>
        </p:nvSpPr>
        <p:spPr>
          <a:xfrm>
            <a:off x="4067944" y="1052736"/>
            <a:ext cx="4896544" cy="5184576"/>
          </a:xfrm>
        </p:spPr>
        <p:txBody>
          <a:bodyPr/>
          <a:lstStyle/>
          <a:p>
            <a:r>
              <a:rPr lang="en-US" sz="2200" dirty="0">
                <a:latin typeface="Arial" panose="020B0604020202020204" pitchFamily="34" charset="0"/>
                <a:cs typeface="Arial" panose="020B0604020202020204" pitchFamily="34" charset="0"/>
              </a:rPr>
              <a:t>Editing is a crucial part of writing</a:t>
            </a:r>
          </a:p>
          <a:p>
            <a:r>
              <a:rPr lang="en-US" sz="2200" dirty="0">
                <a:latin typeface="Arial" panose="020B0604020202020204" pitchFamily="34" charset="0"/>
                <a:cs typeface="Arial" panose="020B0604020202020204" pitchFamily="34" charset="0"/>
              </a:rPr>
              <a:t>Always edit your work in rounds to make sure you’ve improved each element of your story (including its structure, character, dialogue, etc.)</a:t>
            </a:r>
          </a:p>
          <a:p>
            <a:r>
              <a:rPr lang="en-US" sz="2200" dirty="0">
                <a:latin typeface="Arial" panose="020B0604020202020204" pitchFamily="34" charset="0"/>
                <a:cs typeface="Arial" panose="020B0604020202020204" pitchFamily="34" charset="0"/>
              </a:rPr>
              <a:t>Check your word choices to make sure your work is concise, clear and doesn’t overuse any words</a:t>
            </a:r>
          </a:p>
          <a:p>
            <a:r>
              <a:rPr lang="en-US" sz="2200" dirty="0">
                <a:latin typeface="Arial" panose="020B0604020202020204" pitchFamily="34" charset="0"/>
                <a:cs typeface="Arial" panose="020B0604020202020204" pitchFamily="34" charset="0"/>
              </a:rPr>
              <a:t>Reading your work aloud can help you spot any awkward phrasing</a:t>
            </a:r>
          </a:p>
          <a:p>
            <a:r>
              <a:rPr lang="en-US" sz="2200" dirty="0">
                <a:latin typeface="Arial" panose="020B0604020202020204" pitchFamily="34" charset="0"/>
                <a:cs typeface="Arial" panose="020B0604020202020204" pitchFamily="34" charset="0"/>
              </a:rPr>
              <a:t>Always make sure your writing shows and doesn’t tell the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reader</a:t>
            </a:r>
          </a:p>
          <a:p>
            <a:endParaRPr lang="en-US" sz="2200" dirty="0">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8C28842E-AD6B-C5AC-742E-84A08FB73A7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962D0014-D46E-4313-52EB-747F65227DF7}"/>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Next steps</a:t>
            </a:r>
          </a:p>
        </p:txBody>
      </p:sp>
      <p:pic>
        <p:nvPicPr>
          <p:cNvPr id="3" name="Picture 2">
            <a:extLst>
              <a:ext uri="{FF2B5EF4-FFF2-40B4-BE49-F238E27FC236}">
                <a16:creationId xmlns:a16="http://schemas.microsoft.com/office/drawing/2014/main" id="{46FDA953-FBAE-09CD-90CA-B1E91FDE14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00285" y="1124744"/>
            <a:ext cx="3312368" cy="4852416"/>
          </a:xfrm>
          <a:prstGeom prst="rect">
            <a:avLst/>
          </a:prstGeom>
          <a:ln w="28575">
            <a:solidFill>
              <a:schemeClr val="tx1"/>
            </a:solidFill>
          </a:ln>
        </p:spPr>
      </p:pic>
      <p:sp>
        <p:nvSpPr>
          <p:cNvPr id="7" name="Content Placeholder 6">
            <a:extLst>
              <a:ext uri="{FF2B5EF4-FFF2-40B4-BE49-F238E27FC236}">
                <a16:creationId xmlns:a16="http://schemas.microsoft.com/office/drawing/2014/main" id="{29FC32B2-2F1B-2F89-C2C6-B7ECBEED185C}"/>
              </a:ext>
            </a:extLst>
          </p:cNvPr>
          <p:cNvSpPr>
            <a:spLocks noGrp="1"/>
          </p:cNvSpPr>
          <p:nvPr>
            <p:ph sz="half" idx="1"/>
          </p:nvPr>
        </p:nvSpPr>
        <p:spPr>
          <a:xfrm>
            <a:off x="4067944" y="1417638"/>
            <a:ext cx="4896544" cy="4819674"/>
          </a:xfrm>
        </p:spPr>
        <p:txBody>
          <a:bodyPr/>
          <a:lstStyle/>
          <a:p>
            <a:r>
              <a:rPr lang="en-US" sz="2400" dirty="0">
                <a:latin typeface="Arial" panose="020B0604020202020204" pitchFamily="34" charset="0"/>
                <a:cs typeface="Arial" panose="020B0604020202020204" pitchFamily="34" charset="0"/>
              </a:rPr>
              <a:t>Watch </a:t>
            </a:r>
            <a:r>
              <a:rPr lang="en-US" sz="2400" dirty="0">
                <a:latin typeface="Arial" panose="020B0604020202020204" pitchFamily="34" charset="0"/>
                <a:cs typeface="Arial" panose="020B0604020202020204" pitchFamily="34" charset="0"/>
                <a:hlinkClick r:id="rId4"/>
              </a:rPr>
              <a:t>Brian </a:t>
            </a:r>
            <a:r>
              <a:rPr lang="en-US" sz="2400" dirty="0" err="1">
                <a:latin typeface="Arial" panose="020B0604020202020204" pitchFamily="34" charset="0"/>
                <a:cs typeface="Arial" panose="020B0604020202020204" pitchFamily="34" charset="0"/>
                <a:hlinkClick r:id="rId4"/>
              </a:rPr>
              <a:t>Conaghan’s</a:t>
            </a:r>
            <a:r>
              <a:rPr lang="en-US" sz="2400" dirty="0">
                <a:latin typeface="Arial" panose="020B0604020202020204" pitchFamily="34" charset="0"/>
                <a:cs typeface="Arial" panose="020B0604020202020204" pitchFamily="34" charset="0"/>
                <a:hlinkClick r:id="rId4"/>
              </a:rPr>
              <a:t> Authors Live</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See our other </a:t>
            </a:r>
            <a:r>
              <a:rPr lang="en-US" sz="2400" dirty="0">
                <a:latin typeface="Arial" panose="020B0604020202020204" pitchFamily="34" charset="0"/>
                <a:cs typeface="Arial" panose="020B0604020202020204" pitchFamily="34" charset="0"/>
                <a:hlinkClick r:id="rId5"/>
              </a:rPr>
              <a:t>Creative writing resources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the </a:t>
            </a:r>
            <a:r>
              <a:rPr lang="en-US" sz="2400" dirty="0">
                <a:latin typeface="Arial" panose="020B0604020202020204" pitchFamily="34" charset="0"/>
                <a:cs typeface="Arial" panose="020B0604020202020204" pitchFamily="34" charset="0"/>
                <a:hlinkClick r:id="rId6"/>
              </a:rPr>
              <a:t>Young Writers section of the website </a:t>
            </a:r>
            <a:r>
              <a:rPr lang="en-US" sz="2400" dirty="0">
                <a:latin typeface="Arial" panose="020B0604020202020204" pitchFamily="34" charset="0"/>
                <a:cs typeface="Arial" panose="020B0604020202020204" pitchFamily="34" charset="0"/>
              </a:rPr>
              <a:t>for more advice, plus articles and top tips from other authors</a:t>
            </a:r>
          </a:p>
        </p:txBody>
      </p:sp>
      <p:sp>
        <p:nvSpPr>
          <p:cNvPr id="10" name="TextBox 9">
            <a:extLst>
              <a:ext uri="{FF2B5EF4-FFF2-40B4-BE49-F238E27FC236}">
                <a16:creationId xmlns:a16="http://schemas.microsoft.com/office/drawing/2014/main" id="{E6C89E74-B4A7-5909-25DC-C91E443B4B90}"/>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8B13D5B8-5291-E2A2-23B2-4F5B5674D5F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98513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EE6EFA45-7612-FE46-BDF7-39FB8038E06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D899A38-01BA-076F-AC75-EDE3973E9611}"/>
              </a:ext>
            </a:extLst>
          </p:cNvPr>
          <p:cNvSpPr>
            <a:spLocks noGrp="1"/>
          </p:cNvSpPr>
          <p:nvPr>
            <p:ph type="title"/>
          </p:nvPr>
        </p:nvSpPr>
        <p:spPr>
          <a:xfrm>
            <a:off x="457200" y="274638"/>
            <a:ext cx="8229600" cy="562074"/>
          </a:xfrm>
        </p:spPr>
        <p:txBody>
          <a:bodyPr anchor="t" anchorCtr="0"/>
          <a:lstStyle/>
          <a:p>
            <a:pPr algn="l"/>
            <a:r>
              <a:rPr lang="en-GB" sz="2800" b="1" dirty="0">
                <a:latin typeface="Arial" panose="020B0604020202020204" pitchFamily="34" charset="0"/>
                <a:cs typeface="Arial" panose="020B0604020202020204" pitchFamily="34" charset="0"/>
              </a:rPr>
              <a:t>Curriculum for Excellence (2)</a:t>
            </a:r>
            <a:endParaRPr lang="en-US" sz="28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253164E5-B1F7-46F4-A984-7228EB7E100B}"/>
              </a:ext>
            </a:extLst>
          </p:cNvPr>
          <p:cNvSpPr>
            <a:spLocks noGrp="1"/>
          </p:cNvSpPr>
          <p:nvPr>
            <p:ph type="body" orient="vert" idx="1"/>
          </p:nvPr>
        </p:nvSpPr>
        <p:spPr>
          <a:xfrm>
            <a:off x="457200" y="1268760"/>
            <a:ext cx="8229600" cy="4752528"/>
          </a:xfrm>
        </p:spPr>
        <p:txBody>
          <a:bodyPr vert="horz">
            <a:normAutofit/>
          </a:bodyPr>
          <a:lstStyle/>
          <a:p>
            <a:pPr marL="0" indent="0">
              <a:buNone/>
            </a:pPr>
            <a:r>
              <a:rPr lang="en-US" sz="2400" b="1" dirty="0">
                <a:solidFill>
                  <a:srgbClr val="67B02C"/>
                </a:solidFill>
                <a:latin typeface="Arial" panose="020B0604020202020204" pitchFamily="34" charset="0"/>
                <a:cs typeface="Arial" panose="020B0604020202020204" pitchFamily="34" charset="0"/>
              </a:rPr>
              <a:t>Activity 5: Practice dialogue</a:t>
            </a:r>
            <a:br>
              <a:rPr lang="en-US" sz="2400" dirty="0">
                <a:solidFill>
                  <a:srgbClr val="67B02C"/>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LIT 3-04a/4-04a, LIT 3-07a/4-07a, </a:t>
            </a:r>
            <a:r>
              <a:rPr lang="en-GB" sz="2400" dirty="0">
                <a:latin typeface="Arial" panose="020B0604020202020204" pitchFamily="34" charset="0"/>
                <a:cs typeface="Arial" panose="020B0604020202020204" pitchFamily="34" charset="0"/>
              </a:rPr>
              <a:t>LIT 3-23a/4-23a</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r>
              <a:rPr lang="en-US" sz="2400" b="1" dirty="0">
                <a:solidFill>
                  <a:srgbClr val="67B02C"/>
                </a:solidFill>
                <a:latin typeface="Arial" panose="020B0604020202020204" pitchFamily="34" charset="0"/>
                <a:cs typeface="Arial" panose="020B0604020202020204" pitchFamily="34" charset="0"/>
              </a:rPr>
              <a:t>Activity 6: Show the reader</a:t>
            </a:r>
            <a:br>
              <a:rPr lang="en-US" sz="2400" b="1" dirty="0">
                <a:solidFill>
                  <a:srgbClr val="67B02C"/>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LIT 3-04a/4-04a, LIT 3-07a/4-07a, LIT 3-16a/4-16a, </a:t>
            </a:r>
            <a:br>
              <a:rPr lang="en-US"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LIT 3-23a/4-23a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solidFill>
                  <a:srgbClr val="67B02C"/>
                </a:solidFill>
                <a:latin typeface="Arial" panose="020B0604020202020204" pitchFamily="34" charset="0"/>
                <a:cs typeface="Arial" panose="020B0604020202020204" pitchFamily="34" charset="0"/>
              </a:rPr>
              <a:t>Activity 7: Showing edit</a:t>
            </a:r>
            <a:br>
              <a:rPr lang="en-US" sz="2400" b="1" dirty="0">
                <a:solidFill>
                  <a:srgbClr val="67B02C"/>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LIT 3-07a/4-07a, LIT 3-16a/4-16a, </a:t>
            </a:r>
            <a:r>
              <a:rPr lang="en-GB" sz="2400" dirty="0">
                <a:latin typeface="Arial" panose="020B0604020202020204" pitchFamily="34" charset="0"/>
                <a:cs typeface="Arial" panose="020B0604020202020204" pitchFamily="34" charset="0"/>
              </a:rPr>
              <a:t>LIT 3-23a/4-23a</a:t>
            </a:r>
            <a:br>
              <a:rPr lang="en-US" sz="24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6BE058-4FF8-6747-40F2-0C9856620EA0}"/>
              </a:ext>
              <a:ext uri="{C183D7F6-B498-43B3-948B-1728B52AA6E4}">
                <adec:decorative xmlns:adec="http://schemas.microsoft.com/office/drawing/2017/decorative" val="1"/>
              </a:ext>
            </a:extLst>
          </p:cNvPr>
          <p:cNvSpPr txBox="1"/>
          <p:nvPr/>
        </p:nvSpPr>
        <p:spPr>
          <a:xfrm>
            <a:off x="422982" y="6203273"/>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1097B90B-A6D1-62B9-3820-4AFD70203B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7991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29358C28-D84A-3A45-5884-F403711AA07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A3F4C13-E2C0-F063-7CD7-CAB4156AAF5E}"/>
              </a:ext>
            </a:extLst>
          </p:cNvPr>
          <p:cNvSpPr>
            <a:spLocks noGrp="1"/>
          </p:cNvSpPr>
          <p:nvPr>
            <p:ph type="title"/>
          </p:nvPr>
        </p:nvSpPr>
        <p:spPr>
          <a:xfrm>
            <a:off x="457200" y="274638"/>
            <a:ext cx="8229600" cy="562074"/>
          </a:xfrm>
        </p:spPr>
        <p:txBody>
          <a:bodyPr anchor="t" anchorCtr="0"/>
          <a:lstStyle/>
          <a:p>
            <a:pPr algn="l"/>
            <a:r>
              <a:rPr lang="en-GB" sz="3600" b="1" dirty="0">
                <a:latin typeface="Arial" panose="020B0604020202020204" pitchFamily="34" charset="0"/>
                <a:cs typeface="Arial" panose="020B0604020202020204" pitchFamily="34" charset="0"/>
              </a:rPr>
              <a:t>Reading Schools</a:t>
            </a:r>
            <a:endParaRPr lang="en-US" sz="36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E90F75A2-821A-1708-A06F-029B4FC01FC3}"/>
              </a:ext>
            </a:extLst>
          </p:cNvPr>
          <p:cNvSpPr>
            <a:spLocks noGrp="1"/>
          </p:cNvSpPr>
          <p:nvPr>
            <p:ph type="body" orient="vert" idx="1"/>
          </p:nvPr>
        </p:nvSpPr>
        <p:spPr>
          <a:xfrm>
            <a:off x="457200" y="1124744"/>
            <a:ext cx="8229600" cy="4896544"/>
          </a:xfrm>
        </p:spPr>
        <p:txBody>
          <a:bodyPr vert="horz">
            <a:normAutofit/>
          </a:bodyPr>
          <a:lstStyle/>
          <a:p>
            <a:pPr marL="0" indent="0">
              <a:buNone/>
            </a:pPr>
            <a:r>
              <a:rPr lang="en-US" sz="2400" dirty="0">
                <a:latin typeface="Arial" panose="020B0604020202020204" pitchFamily="34" charset="0"/>
                <a:cs typeface="Arial" panose="020B0604020202020204" pitchFamily="34" charset="0"/>
              </a:rPr>
              <a:t>If you are taking part in </a:t>
            </a:r>
            <a:r>
              <a:rPr lang="en-US" sz="2400" dirty="0">
                <a:latin typeface="Arial" panose="020B0604020202020204" pitchFamily="34" charset="0"/>
                <a:cs typeface="Arial" panose="020B0604020202020204" pitchFamily="34" charset="0"/>
                <a:hlinkClick r:id="rId4"/>
              </a:rPr>
              <a:t>Reading Schools</a:t>
            </a:r>
            <a:r>
              <a:rPr lang="en-US" sz="2400" dirty="0">
                <a:latin typeface="Arial" panose="020B0604020202020204" pitchFamily="34" charset="0"/>
                <a:cs typeface="Arial" panose="020B0604020202020204" pitchFamily="34" charset="0"/>
              </a:rPr>
              <a:t>, using this resource could help you deliver the following key areas of the framework:</a:t>
            </a:r>
          </a:p>
          <a:p>
            <a:r>
              <a:rPr lang="en-US" sz="2400" dirty="0">
                <a:latin typeface="Arial" panose="020B0604020202020204" pitchFamily="34" charset="0"/>
                <a:cs typeface="Arial" panose="020B0604020202020204" pitchFamily="34" charset="0"/>
              </a:rPr>
              <a:t>2.2.2 Interdisciplinary book projects</a:t>
            </a:r>
          </a:p>
          <a:p>
            <a:r>
              <a:rPr lang="en-US" sz="2400" dirty="0">
                <a:latin typeface="Arial" panose="020B0604020202020204" pitchFamily="34" charset="0"/>
                <a:cs typeface="Arial" panose="020B0604020202020204" pitchFamily="34" charset="0"/>
              </a:rPr>
              <a:t>2.3.4 Opportunities for learners to respond to what they’re reading</a:t>
            </a:r>
          </a:p>
          <a:p>
            <a:pPr marL="0" indent="0">
              <a:buNone/>
            </a:pPr>
            <a:br>
              <a:rPr lang="en-US" sz="24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pic>
        <p:nvPicPr>
          <p:cNvPr id="5" name="Picture 4" descr="Scottish Book Trust logo">
            <a:extLst>
              <a:ext uri="{FF2B5EF4-FFF2-40B4-BE49-F238E27FC236}">
                <a16:creationId xmlns:a16="http://schemas.microsoft.com/office/drawing/2014/main" id="{52F13D57-43E1-C880-FAEE-21B83945BAC0}"/>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76A1FF3C-A921-DAD8-2458-EFC54478EAF1}"/>
              </a:ext>
              <a:ext uri="{C183D7F6-B498-43B3-948B-1728B52AA6E4}">
                <adec:decorative xmlns:adec="http://schemas.microsoft.com/office/drawing/2017/decorative" val="1"/>
              </a:ext>
            </a:extLst>
          </p:cNvPr>
          <p:cNvSpPr txBox="1"/>
          <p:nvPr/>
        </p:nvSpPr>
        <p:spPr>
          <a:xfrm>
            <a:off x="422982" y="6203273"/>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 name="Picture 1">
            <a:extLst>
              <a:ext uri="{FF2B5EF4-FFF2-40B4-BE49-F238E27FC236}">
                <a16:creationId xmlns:a16="http://schemas.microsoft.com/office/drawing/2014/main" id="{12BAA63D-365A-6278-5B31-0A69895AE85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1565920" y="3609019"/>
            <a:ext cx="6012160" cy="2503261"/>
          </a:xfrm>
          <a:prstGeom prst="rect">
            <a:avLst/>
          </a:prstGeom>
        </p:spPr>
      </p:pic>
    </p:spTree>
    <p:extLst>
      <p:ext uri="{BB962C8B-B14F-4D97-AF65-F5344CB8AC3E}">
        <p14:creationId xmlns:p14="http://schemas.microsoft.com/office/powerpoint/2010/main" val="346609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134672" cy="1470025"/>
          </a:xfrm>
        </p:spPr>
        <p:txBody>
          <a:bodyPr/>
          <a:lstStyle/>
          <a:p>
            <a:r>
              <a:rPr lang="en-US" b="1" dirty="0">
                <a:solidFill>
                  <a:schemeClr val="bg1"/>
                </a:solidFill>
                <a:latin typeface="Arial" panose="020B0604020202020204" pitchFamily="34" charset="0"/>
                <a:cs typeface="Arial" panose="020B0604020202020204" pitchFamily="34" charset="0"/>
              </a:rPr>
              <a:t>Brian </a:t>
            </a:r>
            <a:r>
              <a:rPr lang="en-US" b="1" dirty="0" err="1">
                <a:solidFill>
                  <a:schemeClr val="bg1"/>
                </a:solidFill>
                <a:latin typeface="Arial" panose="020B0604020202020204" pitchFamily="34" charset="0"/>
                <a:cs typeface="Arial" panose="020B0604020202020204" pitchFamily="34" charset="0"/>
              </a:rPr>
              <a:t>Conaghan’s</a:t>
            </a:r>
            <a:r>
              <a:rPr lang="en-US" b="1" dirty="0">
                <a:solidFill>
                  <a:schemeClr val="bg1"/>
                </a:solidFill>
                <a:latin typeface="Arial" panose="020B0604020202020204" pitchFamily="34" charset="0"/>
                <a:cs typeface="Arial" panose="020B0604020202020204" pitchFamily="34" charset="0"/>
              </a:rPr>
              <a:t> creative writing lessons</a:t>
            </a:r>
          </a:p>
        </p:txBody>
      </p:sp>
      <p:sp>
        <p:nvSpPr>
          <p:cNvPr id="3" name="Subtitle 2"/>
          <p:cNvSpPr>
            <a:spLocks noGrp="1"/>
          </p:cNvSpPr>
          <p:nvPr>
            <p:ph type="subTitle" idx="1"/>
          </p:nvPr>
        </p:nvSpPr>
        <p:spPr>
          <a:xfrm>
            <a:off x="1424744" y="4016270"/>
            <a:ext cx="6656784" cy="1252736"/>
          </a:xfrm>
        </p:spPr>
        <p:txBody>
          <a:bodyPr>
            <a:noAutofit/>
          </a:bodyPr>
          <a:lstStyle/>
          <a:p>
            <a:r>
              <a:rPr lang="en-US" sz="2800" dirty="0">
                <a:solidFill>
                  <a:schemeClr val="bg1"/>
                </a:solidFill>
                <a:latin typeface="Arial" panose="020B0604020202020204" pitchFamily="34" charset="0"/>
                <a:cs typeface="Arial" panose="020B0604020202020204" pitchFamily="34" charset="0"/>
              </a:rPr>
              <a:t>Lesson 4: Developing your editing skills</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83853" y="332656"/>
            <a:ext cx="5842992" cy="1143000"/>
          </a:xfrm>
        </p:spPr>
        <p:txBody>
          <a:bodyPr anchor="t" anchorCtr="0"/>
          <a:lstStyle/>
          <a:p>
            <a:pPr algn="l"/>
            <a:r>
              <a:rPr lang="en-US" sz="3600" b="1" dirty="0">
                <a:latin typeface="Arial" panose="020B0604020202020204" pitchFamily="34" charset="0"/>
                <a:cs typeface="Arial" panose="020B0604020202020204" pitchFamily="34" charset="0"/>
              </a:rPr>
              <a:t>Introduction</a:t>
            </a:r>
          </a:p>
        </p:txBody>
      </p:sp>
      <p:sp>
        <p:nvSpPr>
          <p:cNvPr id="2" name="Oval 1" descr="Image of Brian Conaghan">
            <a:extLst>
              <a:ext uri="{FF2B5EF4-FFF2-40B4-BE49-F238E27FC236}">
                <a16:creationId xmlns:a16="http://schemas.microsoft.com/office/drawing/2014/main" id="{55DC267D-7B32-B8E8-17B4-FD1C1F2B949C}"/>
              </a:ext>
            </a:extLst>
          </p:cNvPr>
          <p:cNvSpPr/>
          <p:nvPr/>
        </p:nvSpPr>
        <p:spPr>
          <a:xfrm>
            <a:off x="7184823" y="116632"/>
            <a:ext cx="1841329" cy="191868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Vertical Text Placeholder 8"/>
          <p:cNvSpPr>
            <a:spLocks noGrp="1"/>
          </p:cNvSpPr>
          <p:nvPr>
            <p:ph type="body" orient="vert" idx="1"/>
          </p:nvPr>
        </p:nvSpPr>
        <p:spPr>
          <a:xfrm>
            <a:off x="457200" y="1075974"/>
            <a:ext cx="8507288" cy="2893156"/>
          </a:xfrm>
        </p:spPr>
        <p:txBody>
          <a:bodyPr vert="horz">
            <a:normAutofit fontScale="92500" lnSpcReduction="10000"/>
          </a:bodyPr>
          <a:lstStyle/>
          <a:p>
            <a:pPr marL="0" indent="0">
              <a:buNone/>
            </a:pPr>
            <a:r>
              <a:rPr lang="en-US" sz="2400" dirty="0">
                <a:latin typeface="Helvetica Neue"/>
              </a:rPr>
              <a:t>Hello, I’m Brian Conaghan and, among other </a:t>
            </a:r>
            <a:br>
              <a:rPr lang="en-US" sz="2400" dirty="0">
                <a:latin typeface="Helvetica Neue"/>
              </a:rPr>
            </a:br>
            <a:r>
              <a:rPr lang="en-US" sz="2400" dirty="0">
                <a:latin typeface="Helvetica Neue"/>
              </a:rPr>
              <a:t>things, I’m an author (you can see some of my </a:t>
            </a:r>
            <a:br>
              <a:rPr lang="en-US" sz="2400" dirty="0">
                <a:latin typeface="Helvetica Neue"/>
              </a:rPr>
            </a:br>
            <a:r>
              <a:rPr lang="en-US" sz="2400" dirty="0">
                <a:latin typeface="Helvetica Neue"/>
              </a:rPr>
              <a:t>books </a:t>
            </a:r>
            <a:r>
              <a:rPr lang="en-US" sz="2400">
                <a:latin typeface="Helvetica Neue"/>
              </a:rPr>
              <a:t>below!) as well as a </a:t>
            </a:r>
            <a:r>
              <a:rPr lang="en-US" sz="2400">
                <a:latin typeface="Helvetica Neue"/>
                <a:hlinkClick r:id="rId4"/>
              </a:rPr>
              <a:t>Reading Schools </a:t>
            </a:r>
            <a:br>
              <a:rPr lang="en-US" sz="2400">
                <a:latin typeface="Helvetica Neue"/>
                <a:hlinkClick r:id="rId4"/>
              </a:rPr>
            </a:br>
            <a:r>
              <a:rPr lang="en-US" sz="2400">
                <a:latin typeface="Helvetica Neue"/>
                <a:hlinkClick r:id="rId4"/>
              </a:rPr>
              <a:t>ambassador</a:t>
            </a:r>
            <a:r>
              <a:rPr lang="en-US" sz="2400">
                <a:latin typeface="Helvetica Neue"/>
              </a:rPr>
              <a:t>.</a:t>
            </a:r>
            <a:br>
              <a:rPr lang="en-US" sz="2400" dirty="0">
                <a:latin typeface="Helvetica Neue"/>
              </a:rPr>
            </a:br>
            <a:br>
              <a:rPr lang="en-US" sz="2400" dirty="0">
                <a:latin typeface="Helvetica Neue"/>
              </a:rPr>
            </a:br>
            <a:r>
              <a:rPr lang="en-US" sz="2400" dirty="0">
                <a:latin typeface="Helvetica Neue"/>
              </a:rPr>
              <a:t>These lessons gather some of my advice and ideas for </a:t>
            </a:r>
            <a:br>
              <a:rPr lang="en-US" sz="2400" dirty="0">
                <a:latin typeface="Helvetica Neue"/>
              </a:rPr>
            </a:br>
            <a:r>
              <a:rPr lang="en-US" sz="2400" dirty="0">
                <a:latin typeface="Helvetica Neue"/>
              </a:rPr>
              <a:t>developing your creative writing. This time we’ll be looking at </a:t>
            </a:r>
            <a:r>
              <a:rPr lang="en-US" sz="2400" b="1" dirty="0">
                <a:latin typeface="Helvetica Neue"/>
              </a:rPr>
              <a:t>editing skills</a:t>
            </a:r>
            <a:r>
              <a:rPr lang="en-US" sz="2400" dirty="0">
                <a:latin typeface="Helvetica Neue"/>
              </a:rPr>
              <a:t> including structuring your work, showing instead of telling and improving your dialogue.</a:t>
            </a:r>
            <a:endParaRPr lang="en-US" sz="2400" b="1" dirty="0">
              <a:latin typeface="Helvetica Neue"/>
            </a:endParaRPr>
          </a:p>
        </p:txBody>
      </p:sp>
      <p:pic>
        <p:nvPicPr>
          <p:cNvPr id="1032" name="Picture 8" descr="Cover of The M Word by Brian Conaghan">
            <a:extLst>
              <a:ext uri="{FF2B5EF4-FFF2-40B4-BE49-F238E27FC236}">
                <a16:creationId xmlns:a16="http://schemas.microsoft.com/office/drawing/2014/main" id="{EF36D991-DBED-FECF-5B68-EDD4B6F5B90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1463" y="4047998"/>
            <a:ext cx="1382625" cy="2274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of Cardboard Cowboys by Brian Conaghan">
            <a:extLst>
              <a:ext uri="{FF2B5EF4-FFF2-40B4-BE49-F238E27FC236}">
                <a16:creationId xmlns:a16="http://schemas.microsoft.com/office/drawing/2014/main" id="{EEAC31DC-2735-D9C3-3160-BF3F3D72286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532845" y="4033140"/>
            <a:ext cx="149989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er of Treacle Town by Brian Conaghan">
            <a:extLst>
              <a:ext uri="{FF2B5EF4-FFF2-40B4-BE49-F238E27FC236}">
                <a16:creationId xmlns:a16="http://schemas.microsoft.com/office/drawing/2014/main" id="{D487A7A7-DE7C-81C6-079B-35099F1CF81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283968" y="4034780"/>
            <a:ext cx="150150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of Swimming on the Moon by Brian Conaghan">
            <a:extLst>
              <a:ext uri="{FF2B5EF4-FFF2-40B4-BE49-F238E27FC236}">
                <a16:creationId xmlns:a16="http://schemas.microsoft.com/office/drawing/2014/main" id="{435FF6A5-B9D1-7440-C859-AD369D9DAA79}"/>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012160" y="4034780"/>
            <a:ext cx="1499897" cy="23026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C183D7F6-B498-43B3-948B-1728B52AA6E4}">
                <adec:decorative xmlns:adec="http://schemas.microsoft.com/office/drawing/2017/decorative" val="1"/>
              </a:ext>
            </a:extLst>
          </p:cNvPr>
          <p:cNvSpPr txBox="1"/>
          <p:nvPr/>
        </p:nvSpPr>
        <p:spPr>
          <a:xfrm>
            <a:off x="241176" y="6420937"/>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81000" y="157799"/>
            <a:ext cx="8229600" cy="1143000"/>
          </a:xfrm>
        </p:spPr>
        <p:txBody>
          <a:bodyPr anchor="t" anchorCtr="0"/>
          <a:lstStyle/>
          <a:p>
            <a:pPr algn="l"/>
            <a:r>
              <a:rPr lang="en-US" sz="3600" b="1" dirty="0">
                <a:solidFill>
                  <a:srgbClr val="01A6D4"/>
                </a:solidFill>
                <a:latin typeface="Arial" panose="020B0604020202020204" pitchFamily="34" charset="0"/>
                <a:cs typeface="Arial" panose="020B0604020202020204" pitchFamily="34" charset="0"/>
              </a:rPr>
              <a:t>Tip 1: Edit for structure first (1)</a:t>
            </a:r>
          </a:p>
        </p:txBody>
      </p:sp>
      <p:pic>
        <p:nvPicPr>
          <p:cNvPr id="4" name="Picture 3">
            <a:extLst>
              <a:ext uri="{FF2B5EF4-FFF2-40B4-BE49-F238E27FC236}">
                <a16:creationId xmlns:a16="http://schemas.microsoft.com/office/drawing/2014/main" id="{F94488BB-7FC8-0A13-E490-5A1959334CD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22312" y="908719"/>
            <a:ext cx="3336800" cy="5146809"/>
          </a:xfrm>
          <a:prstGeom prst="rect">
            <a:avLst/>
          </a:prstGeom>
          <a:ln w="28575">
            <a:solidFill>
              <a:srgbClr val="01A6D4"/>
            </a:solidFill>
          </a:ln>
        </p:spPr>
      </p:pic>
      <p:sp>
        <p:nvSpPr>
          <p:cNvPr id="9" name="Vertical Text Placeholder 8"/>
          <p:cNvSpPr>
            <a:spLocks noGrp="1"/>
          </p:cNvSpPr>
          <p:nvPr>
            <p:ph type="body" orient="vert" idx="1"/>
          </p:nvPr>
        </p:nvSpPr>
        <p:spPr>
          <a:xfrm>
            <a:off x="3923928" y="908720"/>
            <a:ext cx="4762872" cy="5184576"/>
          </a:xfrm>
        </p:spPr>
        <p:txBody>
          <a:bodyPr vert="horz">
            <a:normAutofit fontScale="92500" lnSpcReduction="20000"/>
          </a:bodyPr>
          <a:lstStyle/>
          <a:p>
            <a:pPr marL="0" indent="0">
              <a:buNone/>
            </a:pPr>
            <a:r>
              <a:rPr lang="en-US" sz="2800" dirty="0">
                <a:latin typeface="Arial" panose="020B0604020202020204" pitchFamily="34" charset="0"/>
                <a:cs typeface="Arial" panose="020B0604020202020204" pitchFamily="34" charset="0"/>
              </a:rPr>
              <a:t>Your story’s structure is </a:t>
            </a:r>
            <a:r>
              <a:rPr lang="en-US" sz="2800" b="1" dirty="0">
                <a:latin typeface="Arial" panose="020B0604020202020204" pitchFamily="34" charset="0"/>
                <a:cs typeface="Arial" panose="020B0604020202020204" pitchFamily="34" charset="0"/>
              </a:rPr>
              <a:t>the order in which plot events are told to the audience</a:t>
            </a:r>
            <a:r>
              <a:rPr lang="en-US" sz="2800"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As we’ll explore in this lesson, you want to edit your work in multiple rounds. But it’s important to edit for structure first.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Use the </a:t>
            </a:r>
            <a:r>
              <a:rPr lang="en-US" sz="2800" dirty="0">
                <a:latin typeface="Arial" panose="020B0604020202020204" pitchFamily="34" charset="0"/>
                <a:cs typeface="Arial" panose="020B0604020202020204" pitchFamily="34" charset="0"/>
                <a:hlinkClick r:id="rId4"/>
              </a:rPr>
              <a:t>BBC Bitesize guide</a:t>
            </a:r>
            <a:r>
              <a:rPr lang="en-US" sz="2800" dirty="0">
                <a:latin typeface="Arial" panose="020B0604020202020204" pitchFamily="34" charset="0"/>
                <a:cs typeface="Arial" panose="020B0604020202020204" pitchFamily="34" charset="0"/>
              </a:rPr>
              <a:t> to find out more about story structure.</a:t>
            </a:r>
            <a:br>
              <a:rPr lang="en-US" sz="28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endParaRPr lang="en-US" sz="20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117626C0-6BBF-3EDE-05C8-29B597F555F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547AEE3-CD8F-04C5-60B8-A51BA6F2C6EB}"/>
              </a:ext>
            </a:extLst>
          </p:cNvPr>
          <p:cNvSpPr>
            <a:spLocks noGrp="1"/>
          </p:cNvSpPr>
          <p:nvPr>
            <p:ph type="title"/>
          </p:nvPr>
        </p:nvSpPr>
        <p:spPr>
          <a:xfrm>
            <a:off x="381000" y="157799"/>
            <a:ext cx="8229600" cy="1143000"/>
          </a:xfrm>
        </p:spPr>
        <p:txBody>
          <a:bodyPr anchor="t" anchorCtr="0"/>
          <a:lstStyle/>
          <a:p>
            <a:pPr algn="l"/>
            <a:r>
              <a:rPr lang="en-US" sz="3600" b="1" dirty="0">
                <a:solidFill>
                  <a:srgbClr val="01A6D4"/>
                </a:solidFill>
                <a:latin typeface="Arial" panose="020B0604020202020204" pitchFamily="34" charset="0"/>
                <a:cs typeface="Arial" panose="020B0604020202020204" pitchFamily="34" charset="0"/>
              </a:rPr>
              <a:t>Tip 1: Edit for structure first (2)</a:t>
            </a:r>
          </a:p>
        </p:txBody>
      </p:sp>
      <p:pic>
        <p:nvPicPr>
          <p:cNvPr id="4" name="Picture 3">
            <a:extLst>
              <a:ext uri="{FF2B5EF4-FFF2-40B4-BE49-F238E27FC236}">
                <a16:creationId xmlns:a16="http://schemas.microsoft.com/office/drawing/2014/main" id="{1C1E4774-ADAE-04CB-A69C-36A313FA8D2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22312" y="908719"/>
            <a:ext cx="3336800" cy="5146809"/>
          </a:xfrm>
          <a:prstGeom prst="rect">
            <a:avLst/>
          </a:prstGeom>
          <a:ln w="28575">
            <a:solidFill>
              <a:srgbClr val="01A6D4"/>
            </a:solidFill>
          </a:ln>
        </p:spPr>
      </p:pic>
      <p:sp>
        <p:nvSpPr>
          <p:cNvPr id="9" name="Vertical Text Placeholder 8">
            <a:extLst>
              <a:ext uri="{FF2B5EF4-FFF2-40B4-BE49-F238E27FC236}">
                <a16:creationId xmlns:a16="http://schemas.microsoft.com/office/drawing/2014/main" id="{B2C79CBD-EB2F-75E3-7974-802ED54B916D}"/>
              </a:ext>
            </a:extLst>
          </p:cNvPr>
          <p:cNvSpPr>
            <a:spLocks noGrp="1"/>
          </p:cNvSpPr>
          <p:nvPr>
            <p:ph type="body" orient="vert" idx="1"/>
          </p:nvPr>
        </p:nvSpPr>
        <p:spPr>
          <a:xfrm>
            <a:off x="4139952" y="908720"/>
            <a:ext cx="4546848" cy="5184576"/>
          </a:xfrm>
        </p:spPr>
        <p:txBody>
          <a:bodyPr vert="horz">
            <a:noAutofit/>
          </a:bodyPr>
          <a:lstStyle/>
          <a:p>
            <a:pPr marL="0" indent="0">
              <a:buNone/>
            </a:pPr>
            <a:r>
              <a:rPr lang="en-US" sz="1800" dirty="0">
                <a:latin typeface="Arial" panose="020B0604020202020204" pitchFamily="34" charset="0"/>
                <a:cs typeface="Arial" panose="020B0604020202020204" pitchFamily="34" charset="0"/>
              </a:rPr>
              <a:t>Good stories to look at for structure: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hlinkClick r:id="rId4"/>
              </a:rPr>
              <a:t>“</a:t>
            </a:r>
            <a:r>
              <a:rPr lang="en-GB" sz="1800" dirty="0">
                <a:latin typeface="Arial" panose="020B0604020202020204" pitchFamily="34" charset="0"/>
                <a:cs typeface="Arial" panose="020B0604020202020204" pitchFamily="34" charset="0"/>
                <a:hlinkClick r:id="rId4"/>
              </a:rPr>
              <a:t>Domestic Magic (Or Things My Wife and I Found Hidden In Our House)” by Kirsty Logan</a:t>
            </a:r>
            <a:r>
              <a:rPr lang="en-GB"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Notice how the story is structured by each different object the narrator finds</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hlinkClick r:id="rId5"/>
              </a:rPr>
              <a:t>“Story of Your Life” by Ted Chiang</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Notice how the author uses different time periods to move through the plot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hlinkClick r:id="rId6"/>
              </a:rPr>
              <a:t>“The Red Door” by Iain Crichton Smith </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Notice how the writer zooms in and out of the image of the door</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endParaRPr lang="en-US" sz="2000" dirty="0">
              <a:latin typeface="Helvetica Neue"/>
            </a:endParaRPr>
          </a:p>
        </p:txBody>
      </p:sp>
      <p:sp>
        <p:nvSpPr>
          <p:cNvPr id="6" name="TextBox 5">
            <a:extLst>
              <a:ext uri="{FF2B5EF4-FFF2-40B4-BE49-F238E27FC236}">
                <a16:creationId xmlns:a16="http://schemas.microsoft.com/office/drawing/2014/main" id="{A3EE9562-68B3-0256-7F84-F7AAE235A2B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E1569F7F-E7E9-2899-1044-2DF9E2C7EB7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46385764"/>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517d4b6cfeea9bcf8c099668de2ab6e0">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fabd48f983e2d8052c42530991ce2a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 xmlns="e8fe8bb9-e0d4-4ac3-b920-326070b987fc" xsi:nil="true"/>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974430B1-E1D1-4B02-895B-508A94F3C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ACC0F-54E0-43AF-8A2D-4B03D919CD8D}">
  <ds:schemaRefs>
    <ds:schemaRef ds:uri="http://purl.org/dc/terms/"/>
    <ds:schemaRef ds:uri="http://purl.org/dc/dcmitype/"/>
    <ds:schemaRef ds:uri="http://schemas.microsoft.com/office/2006/documentManagement/types"/>
    <ds:schemaRef ds:uri="http://www.w3.org/XML/1998/namespace"/>
    <ds:schemaRef ds:uri="6b42feb5-42f4-4875-917d-a8fcb0477ae8"/>
    <ds:schemaRef ds:uri="http://schemas.microsoft.com/office/2006/metadata/properties"/>
    <ds:schemaRef ds:uri="e8fe8bb9-e0d4-4ac3-b920-326070b987fc"/>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466</TotalTime>
  <Words>3341</Words>
  <Application>Microsoft Office PowerPoint</Application>
  <PresentationFormat>On-screen Show (4:3)</PresentationFormat>
  <Paragraphs>240</Paragraphs>
  <Slides>37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Arial</vt:lpstr>
      <vt:lpstr>Helvetica Neue</vt:lpstr>
      <vt:lpstr>Office Theme</vt:lpstr>
      <vt:lpstr>How to use this PowerPoint (1)</vt:lpstr>
      <vt:lpstr>How to use this PowerPoint (2)</vt:lpstr>
      <vt:lpstr>Curriculum for Excellence (1)</vt:lpstr>
      <vt:lpstr>Curriculum for Excellence (2)</vt:lpstr>
      <vt:lpstr>Reading Schools</vt:lpstr>
      <vt:lpstr>Brian Conaghan’s creative writing lessons</vt:lpstr>
      <vt:lpstr>Introduction</vt:lpstr>
      <vt:lpstr>Tip 1: Edit for structure first (1)</vt:lpstr>
      <vt:lpstr>Tip 1: Edit for structure first (2)</vt:lpstr>
      <vt:lpstr>Activity 1: Structural edit</vt:lpstr>
      <vt:lpstr>Tip 2: Read out loud</vt:lpstr>
      <vt:lpstr>Activity 2: Read to a partner</vt:lpstr>
      <vt:lpstr>Tip 3: Eliminate any unnecessary words (1)</vt:lpstr>
      <vt:lpstr>Tip 3: Eliminate any unnecessary words (2)</vt:lpstr>
      <vt:lpstr>Tip 3: Eliminate any unnecessary words (3)</vt:lpstr>
      <vt:lpstr>Activity 3: Edit for clarity (1)</vt:lpstr>
      <vt:lpstr>Activity 3: Edit for clarity (2)</vt:lpstr>
      <vt:lpstr>Activity 3: Edit for clarity (3)</vt:lpstr>
      <vt:lpstr>Tip 4: Edit your work in multiple rounds</vt:lpstr>
      <vt:lpstr>Activity 4: Highlighting edit</vt:lpstr>
      <vt:lpstr>Tip 5: Dialogue flow (1)</vt:lpstr>
      <vt:lpstr>Tip 5: Dialogue flow (2)</vt:lpstr>
      <vt:lpstr>Activity 5: Practice dialogue (1)</vt:lpstr>
      <vt:lpstr>Activity 5: Practice dialogue (2)</vt:lpstr>
      <vt:lpstr>Activity 5: Practice dialogue (3)</vt:lpstr>
      <vt:lpstr>Tip 6: Word choice (1)</vt:lpstr>
      <vt:lpstr>Tip 6: Word choice (2)</vt:lpstr>
      <vt:lpstr>Tip 6: Word choice (3)</vt:lpstr>
      <vt:lpstr>Tip 7: Show don’t tell (1)</vt:lpstr>
      <vt:lpstr>Tip 7: Show don’t tell (2)</vt:lpstr>
      <vt:lpstr>Tip 7: Show don’t tell (3)</vt:lpstr>
      <vt:lpstr>Activity 6: Show the reader (1)</vt:lpstr>
      <vt:lpstr>Activity 6: Show the reader (2)</vt:lpstr>
      <vt:lpstr>Activity 7: Showing edit</vt:lpstr>
      <vt:lpstr>Recap</vt:lpstr>
      <vt:lpstr>Next steps</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Brian Conaghan 4 Editing skills</dc:title>
  <dc:creator>Catherine Wilson Garry</dc:creator>
  <cp:lastModifiedBy>Katie Cutforth</cp:lastModifiedBy>
  <cp:revision>4</cp:revision>
  <dcterms:created xsi:type="dcterms:W3CDTF">2024-12-11T10:37:49Z</dcterms:created>
  <dcterms:modified xsi:type="dcterms:W3CDTF">2025-02-05T14:05:36Z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