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6"/>
  </p:notesMasterIdLst>
  <p:sldIdLst>
    <p:sldId id="269" r:id="rId5"/>
    <p:sldId id="257" r:id="rId6"/>
    <p:sldId id="279" r:id="rId7"/>
    <p:sldId id="280" r:id="rId8"/>
    <p:sldId id="278" r:id="rId9"/>
    <p:sldId id="281" r:id="rId10"/>
    <p:sldId id="282" r:id="rId11"/>
    <p:sldId id="258" r:id="rId12"/>
    <p:sldId id="283" r:id="rId13"/>
    <p:sldId id="284" r:id="rId14"/>
    <p:sldId id="285" r:id="rId15"/>
    <p:sldId id="286" r:id="rId16"/>
    <p:sldId id="288" r:id="rId17"/>
    <p:sldId id="287" r:id="rId18"/>
    <p:sldId id="289" r:id="rId19"/>
    <p:sldId id="290" r:id="rId20"/>
    <p:sldId id="291" r:id="rId21"/>
    <p:sldId id="292" r:id="rId22"/>
    <p:sldId id="293" r:id="rId23"/>
    <p:sldId id="294" r:id="rId24"/>
    <p:sldId id="27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500E48-0435-49D4-93D0-E09DB31AAD79}" vWet="4" dt="2024-02-13T10:37:50.868"/>
    <p1510:client id="{B2C6963B-5DF0-4E9C-9315-819939ED2BB1}" v="1037" dt="2024-02-13T10:56:48.203"/>
    <p1510:client id="{DC55D871-6AD1-4D45-9244-EB682E377EB4}" v="2" dt="2024-02-13T10:38:04.5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7" y="72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78A52-5AE1-485C-9D34-2B1C90FFEFE0}" type="datetimeFigureOut">
              <a:rPr lang="en-GB" smtClean="0"/>
              <a:t>14/02/2024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CA103-AFD0-4EB4-BA11-C6412E5F7955}" type="slidenum">
              <a:rPr lang="en-GB" smtClean="0"/>
              <a:t>‹#›</a:t>
            </a:fld>
            <a:endParaRPr lang="en-GB"/>
          </a:p>
        </p:txBody>
      </p:sp>
    </p:spTree>
    <p:extLst>
      <p:ext uri="{BB962C8B-B14F-4D97-AF65-F5344CB8AC3E}">
        <p14:creationId xmlns:p14="http://schemas.microsoft.com/office/powerpoint/2010/main" val="131058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readingschools.sco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readingschools.sco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a:solidFill>
                  <a:srgbClr val="000000"/>
                </a:solidFill>
                <a:effectLst/>
                <a:latin typeface="Arial" panose="020B0604020202020204" pitchFamily="34" charset="0"/>
              </a:rPr>
              <a:t>This Book Discovery Guide is here to help you find new books for pupils of all ages and reading levels.</a:t>
            </a:r>
            <a:br>
              <a:rPr lang="en-GB" b="0" i="0">
                <a:solidFill>
                  <a:srgbClr val="000000"/>
                </a:solidFill>
                <a:effectLst/>
                <a:latin typeface="Arial" panose="020B0604020202020204" pitchFamily="34" charset="0"/>
              </a:rPr>
            </a:br>
            <a:br>
              <a:rPr lang="en-GB" b="0" i="0">
                <a:solidFill>
                  <a:srgbClr val="000000"/>
                </a:solidFill>
                <a:effectLst/>
                <a:latin typeface="Arial" panose="020B0604020202020204" pitchFamily="34" charset="0"/>
              </a:rPr>
            </a:br>
            <a:r>
              <a:rPr lang="en-GB" b="0" i="0">
                <a:solidFill>
                  <a:srgbClr val="000000"/>
                </a:solidFill>
                <a:effectLst/>
                <a:latin typeface="Arial" panose="020B0604020202020204" pitchFamily="34" charset="0"/>
              </a:rPr>
              <a:t>We’ve given guidelines of which year groups might enjoy each book, but these are only guidelines and each reader will have their own reading level.</a:t>
            </a:r>
            <a:endParaRPr lang="en-GB" b="0" i="0">
              <a:solidFill>
                <a:srgbClr val="282828"/>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E6CA103-AFD0-4EB4-BA11-C6412E5F7955}" type="slidenum">
              <a:rPr lang="en-GB" smtClean="0"/>
              <a:t>3</a:t>
            </a:fld>
            <a:endParaRPr lang="en-GB"/>
          </a:p>
        </p:txBody>
      </p:sp>
    </p:spTree>
    <p:extLst>
      <p:ext uri="{BB962C8B-B14F-4D97-AF65-F5344CB8AC3E}">
        <p14:creationId xmlns:p14="http://schemas.microsoft.com/office/powerpoint/2010/main" val="852881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1" i="0">
                <a:solidFill>
                  <a:srgbClr val="FFFFFF"/>
                </a:solidFill>
                <a:effectLst/>
                <a:latin typeface="custom_49904"/>
              </a:rPr>
              <a:t>Top picks from Authors Live</a:t>
            </a:r>
            <a:br>
              <a:rPr lang="en-GB" b="1" i="0">
                <a:solidFill>
                  <a:srgbClr val="FFFFFF"/>
                </a:solidFill>
                <a:effectLst/>
                <a:latin typeface="custom_49904"/>
              </a:rPr>
            </a:br>
            <a:r>
              <a:rPr lang="en-GB" b="0" i="0">
                <a:solidFill>
                  <a:srgbClr val="1F1F1F"/>
                </a:solidFill>
                <a:effectLst/>
                <a:latin typeface="proxima-nova"/>
              </a:rPr>
              <a:t>Authors Live is a series of world class children’s author and illustrator events brought directly to your classroom, library or home for free, live on the web. </a:t>
            </a:r>
            <a:r>
              <a:rPr lang="en-GB" b="0" i="0">
                <a:solidFill>
                  <a:srgbClr val="222222"/>
                </a:solidFill>
                <a:effectLst/>
                <a:latin typeface="custom_49902"/>
              </a:rPr>
              <a:t>We’ve complied some of the latest releases from recent guest authors all guaranteed to excite and engage your readers.</a:t>
            </a:r>
            <a:br>
              <a:rPr lang="en-GB" b="0" i="0">
                <a:solidFill>
                  <a:srgbClr val="222222"/>
                </a:solidFill>
                <a:effectLst/>
                <a:latin typeface="custom_49902"/>
              </a:rPr>
            </a:br>
            <a:br>
              <a:rPr lang="en-GB" b="0" i="0">
                <a:solidFill>
                  <a:srgbClr val="222222"/>
                </a:solidFill>
                <a:effectLst/>
                <a:latin typeface="custom_49902"/>
              </a:rPr>
            </a:br>
            <a:r>
              <a:rPr lang="en-GB" b="1" i="1">
                <a:solidFill>
                  <a:srgbClr val="000000"/>
                </a:solidFill>
                <a:effectLst/>
                <a:latin typeface="custom_49902"/>
              </a:rPr>
              <a:t>The Boy Who Made Monsters </a:t>
            </a:r>
            <a:r>
              <a:rPr lang="en-GB" b="1" i="0">
                <a:solidFill>
                  <a:srgbClr val="000000"/>
                </a:solidFill>
                <a:effectLst/>
                <a:latin typeface="custom_49902"/>
              </a:rPr>
              <a:t>by Jenny Pearson</a:t>
            </a:r>
            <a:r>
              <a:rPr lang="en-GB" b="1" i="0">
                <a:solidFill>
                  <a:srgbClr val="FFFFFF"/>
                </a:solidFill>
                <a:effectLst/>
                <a:latin typeface="custom_49902"/>
              </a:rPr>
              <a:t> </a:t>
            </a:r>
            <a:r>
              <a:rPr lang="en-GB" b="1" i="0">
                <a:solidFill>
                  <a:srgbClr val="E02582"/>
                </a:solidFill>
                <a:effectLst/>
                <a:latin typeface="custom_49902"/>
              </a:rPr>
              <a:t>(</a:t>
            </a:r>
            <a:r>
              <a:rPr lang="en-GB" b="1" i="0" err="1">
                <a:solidFill>
                  <a:srgbClr val="E02582"/>
                </a:solidFill>
                <a:effectLst/>
                <a:latin typeface="custom_49902"/>
              </a:rPr>
              <a:t>Usbourne</a:t>
            </a:r>
            <a:r>
              <a:rPr lang="en-GB" b="1" i="0">
                <a:solidFill>
                  <a:srgbClr val="E02582"/>
                </a:solidFill>
                <a:effectLst/>
                <a:latin typeface="custom_49902"/>
              </a:rPr>
              <a:t> Publishing)</a:t>
            </a:r>
            <a:br>
              <a:rPr lang="en-GB" b="1" i="0">
                <a:solidFill>
                  <a:srgbClr val="E02582"/>
                </a:solidFill>
                <a:effectLst/>
                <a:latin typeface="custom_49902"/>
              </a:rPr>
            </a:br>
            <a:r>
              <a:rPr lang="en-GB" b="0" i="0">
                <a:solidFill>
                  <a:srgbClr val="000000"/>
                </a:solidFill>
                <a:effectLst/>
                <a:latin typeface="custom_49902"/>
              </a:rPr>
              <a:t>When their parents go missing, Benji and Stanley move in with their uncle next to Loch </a:t>
            </a:r>
            <a:r>
              <a:rPr lang="en-GB" b="0" i="0" err="1">
                <a:solidFill>
                  <a:srgbClr val="000000"/>
                </a:solidFill>
                <a:effectLst/>
                <a:latin typeface="custom_49902"/>
              </a:rPr>
              <a:t>Lochy</a:t>
            </a:r>
            <a:r>
              <a:rPr lang="en-GB" b="0" i="0">
                <a:solidFill>
                  <a:srgbClr val="000000"/>
                </a:solidFill>
                <a:effectLst/>
                <a:latin typeface="custom_49902"/>
              </a:rPr>
              <a:t>. Benji believes if he tries hard enough, he can prove two impossible things: the Loch </a:t>
            </a:r>
            <a:r>
              <a:rPr lang="en-GB" b="0" i="0" err="1">
                <a:solidFill>
                  <a:srgbClr val="000000"/>
                </a:solidFill>
                <a:effectLst/>
                <a:latin typeface="custom_49902"/>
              </a:rPr>
              <a:t>Lochy</a:t>
            </a:r>
            <a:r>
              <a:rPr lang="en-GB" b="0" i="0">
                <a:solidFill>
                  <a:srgbClr val="000000"/>
                </a:solidFill>
                <a:effectLst/>
                <a:latin typeface="custom_49902"/>
              </a:rPr>
              <a:t> monster exists, and his parents will come home. A tender read that will make you laugh and cry all at once. </a:t>
            </a:r>
            <a:br>
              <a:rPr lang="en-GB" b="0" i="0">
                <a:solidFill>
                  <a:srgbClr val="222222"/>
                </a:solidFill>
                <a:effectLst/>
                <a:latin typeface="custom_49902"/>
              </a:rPr>
            </a:br>
            <a:br>
              <a:rPr lang="en-GB" b="1"/>
            </a:br>
            <a:r>
              <a:rPr lang="en-GB" b="1" i="1"/>
              <a:t>The Stories Grandma Forgot (And How I Found Them) </a:t>
            </a:r>
            <a:r>
              <a:rPr lang="en-GB" b="1" i="0"/>
              <a:t>by </a:t>
            </a:r>
            <a:r>
              <a:rPr lang="en-GB" b="1" i="0">
                <a:solidFill>
                  <a:srgbClr val="E8112D"/>
                </a:solidFill>
                <a:effectLst/>
                <a:latin typeface="custom_49902"/>
              </a:rPr>
              <a:t>Nadine Aisha </a:t>
            </a:r>
            <a:r>
              <a:rPr lang="en-GB" b="1" i="0" err="1">
                <a:solidFill>
                  <a:srgbClr val="E8112D"/>
                </a:solidFill>
                <a:effectLst/>
                <a:latin typeface="custom_49902"/>
              </a:rPr>
              <a:t>Jassat</a:t>
            </a:r>
            <a:r>
              <a:rPr lang="en-GB" b="1" i="0">
                <a:solidFill>
                  <a:srgbClr val="E8112D"/>
                </a:solidFill>
                <a:effectLst/>
                <a:latin typeface="custom_49902"/>
              </a:rPr>
              <a:t> </a:t>
            </a:r>
            <a:r>
              <a:rPr lang="en-GB" b="1" i="0"/>
              <a:t>(Orion Children’s Books)</a:t>
            </a:r>
            <a:br>
              <a:rPr lang="en-GB" b="1" i="0"/>
            </a:br>
            <a:r>
              <a:rPr lang="en-GB" b="0" i="0">
                <a:solidFill>
                  <a:srgbClr val="000000"/>
                </a:solidFill>
                <a:effectLst/>
                <a:latin typeface="custom_49902"/>
              </a:rPr>
              <a:t>Nyla understands that grandma’s memory is changing due to Alzheimer's. But when her grandma swears that she’s seen Nyla’s dad, Nyla knows she must investigate – because, according to everyone else, her dad is dead. This gorgeous verse novel explores grief, identity, family, community, and joy as Nyla works to unravel the family mystery. </a:t>
            </a:r>
            <a:br>
              <a:rPr lang="en-GB" b="0" i="0">
                <a:solidFill>
                  <a:srgbClr val="000000"/>
                </a:solidFill>
                <a:effectLst/>
                <a:latin typeface="custom_49902"/>
              </a:rPr>
            </a:br>
            <a:br>
              <a:rPr lang="en-GB" b="0" i="0">
                <a:solidFill>
                  <a:srgbClr val="000000"/>
                </a:solidFill>
                <a:effectLst/>
                <a:latin typeface="custom_49902"/>
              </a:rPr>
            </a:br>
            <a:r>
              <a:rPr lang="en-GB" b="1" i="1">
                <a:solidFill>
                  <a:srgbClr val="000000"/>
                </a:solidFill>
                <a:effectLst/>
                <a:latin typeface="custom_49902"/>
              </a:rPr>
              <a:t>Lads: A Guide to Respect and Consent </a:t>
            </a:r>
            <a:r>
              <a:rPr lang="en-GB" b="1" i="0">
                <a:solidFill>
                  <a:srgbClr val="000000"/>
                </a:solidFill>
                <a:effectLst/>
                <a:latin typeface="custom_49902"/>
              </a:rPr>
              <a:t>by Alan Bissett</a:t>
            </a:r>
            <a:r>
              <a:rPr lang="en-GB" b="1" i="0">
                <a:solidFill>
                  <a:srgbClr val="E02582"/>
                </a:solidFill>
                <a:effectLst/>
                <a:latin typeface="custom_49902"/>
              </a:rPr>
              <a:t> (Wren &amp; Rook)</a:t>
            </a:r>
            <a:br>
              <a:rPr lang="en-GB" b="1" i="0">
                <a:solidFill>
                  <a:srgbClr val="000000"/>
                </a:solidFill>
                <a:effectLst/>
                <a:latin typeface="custom_49902"/>
              </a:rPr>
            </a:br>
            <a:r>
              <a:rPr lang="en-GB" b="0" i="0">
                <a:solidFill>
                  <a:srgbClr val="000000"/>
                </a:solidFill>
                <a:effectLst/>
                <a:latin typeface="custom_49902"/>
              </a:rPr>
              <a:t>This straight-talking guide acts as a toolkit for boys navigating their teenage years. Alan Bissett discusses ‘locker room talk’, calling out unacceptable behaviour among friends, treating people with respect and becoming your best self. A relevant, honest, and unpatronizing look at a culture of misogyny and how to be part of the solution.</a:t>
            </a:r>
            <a:endParaRPr lang="en-GB" b="0" i="0">
              <a:solidFill>
                <a:srgbClr val="282828"/>
              </a:solidFill>
              <a:effectLst/>
              <a:latin typeface="custom_49902"/>
            </a:endParaRPr>
          </a:p>
          <a:p>
            <a:pPr algn="l" fontAlgn="base"/>
            <a:br>
              <a:rPr lang="en-GB" b="0" i="0">
                <a:solidFill>
                  <a:srgbClr val="000000"/>
                </a:solidFill>
                <a:effectLst/>
                <a:latin typeface="custom_49902"/>
              </a:rPr>
            </a:br>
            <a:br>
              <a:rPr lang="en-GB" b="1" i="0"/>
            </a:br>
            <a:br>
              <a:rPr lang="en-GB" b="1" i="0"/>
            </a:br>
            <a:endParaRPr lang="en-GB" b="1"/>
          </a:p>
        </p:txBody>
      </p:sp>
      <p:sp>
        <p:nvSpPr>
          <p:cNvPr id="4" name="Slide Number Placeholder 3"/>
          <p:cNvSpPr>
            <a:spLocks noGrp="1"/>
          </p:cNvSpPr>
          <p:nvPr>
            <p:ph type="sldNum" sz="quarter" idx="5"/>
          </p:nvPr>
        </p:nvSpPr>
        <p:spPr/>
        <p:txBody>
          <a:bodyPr/>
          <a:lstStyle/>
          <a:p>
            <a:fld id="{7E6CA103-AFD0-4EB4-BA11-C6412E5F7955}" type="slidenum">
              <a:rPr lang="en-GB" smtClean="0"/>
              <a:t>12</a:t>
            </a:fld>
            <a:endParaRPr lang="en-GB"/>
          </a:p>
        </p:txBody>
      </p:sp>
    </p:spTree>
    <p:extLst>
      <p:ext uri="{BB962C8B-B14F-4D97-AF65-F5344CB8AC3E}">
        <p14:creationId xmlns:p14="http://schemas.microsoft.com/office/powerpoint/2010/main" val="1711672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For more on demand broadcasts with world class illustrators and authors, see the Authors Live on Demand library on the Scottish Book Trust website: scottishbooktrust.com/authors-live-on-demand</a:t>
            </a:r>
          </a:p>
        </p:txBody>
      </p:sp>
      <p:sp>
        <p:nvSpPr>
          <p:cNvPr id="4" name="Slide Number Placeholder 3"/>
          <p:cNvSpPr>
            <a:spLocks noGrp="1"/>
          </p:cNvSpPr>
          <p:nvPr>
            <p:ph type="sldNum" sz="quarter" idx="5"/>
          </p:nvPr>
        </p:nvSpPr>
        <p:spPr/>
        <p:txBody>
          <a:bodyPr/>
          <a:lstStyle/>
          <a:p>
            <a:fld id="{7E6CA103-AFD0-4EB4-BA11-C6412E5F7955}" type="slidenum">
              <a:rPr lang="en-GB" smtClean="0"/>
              <a:t>13</a:t>
            </a:fld>
            <a:endParaRPr lang="en-GB"/>
          </a:p>
        </p:txBody>
      </p:sp>
    </p:spTree>
    <p:extLst>
      <p:ext uri="{BB962C8B-B14F-4D97-AF65-F5344CB8AC3E}">
        <p14:creationId xmlns:p14="http://schemas.microsoft.com/office/powerpoint/2010/main" val="2079144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1" i="0">
                <a:solidFill>
                  <a:srgbClr val="FFFFFF"/>
                </a:solidFill>
                <a:effectLst/>
                <a:latin typeface="custom_49904"/>
              </a:rPr>
              <a:t>Top picks from Scottish Friendly Children’s Book Tour</a:t>
            </a:r>
            <a:br>
              <a:rPr lang="en-GB" b="1" i="0">
                <a:solidFill>
                  <a:srgbClr val="FFFFFF"/>
                </a:solidFill>
                <a:effectLst/>
                <a:latin typeface="custom_49904"/>
              </a:rPr>
            </a:br>
            <a:r>
              <a:rPr lang="en-GB" b="0" i="0">
                <a:solidFill>
                  <a:srgbClr val="343432"/>
                </a:solidFill>
                <a:effectLst/>
                <a:latin typeface="proxima-nova"/>
              </a:rPr>
              <a:t>The Scottish Friendly Children's Book Tour brings authors, illustrators and a variety of other creative practitioners to schools, libraries and public venues. </a:t>
            </a:r>
            <a:r>
              <a:rPr lang="en-GB" b="0" i="0">
                <a:solidFill>
                  <a:srgbClr val="222222"/>
                </a:solidFill>
                <a:effectLst/>
                <a:latin typeface="custom_49902"/>
              </a:rPr>
              <a:t>We’ve complied some of the latest releases from recent guest authors all guaranteed to excite and engage your readers.</a:t>
            </a:r>
            <a:br>
              <a:rPr lang="en-GB" b="0" i="0">
                <a:solidFill>
                  <a:srgbClr val="222222"/>
                </a:solidFill>
                <a:effectLst/>
                <a:latin typeface="custom_49902"/>
              </a:rPr>
            </a:br>
            <a:br>
              <a:rPr lang="en-GB" b="0" i="0">
                <a:solidFill>
                  <a:srgbClr val="222222"/>
                </a:solidFill>
                <a:effectLst/>
                <a:latin typeface="custom_49902"/>
              </a:rPr>
            </a:br>
            <a:r>
              <a:rPr lang="en-GB" b="1" i="1">
                <a:solidFill>
                  <a:srgbClr val="000000"/>
                </a:solidFill>
                <a:effectLst/>
                <a:latin typeface="custom_49902"/>
              </a:rPr>
              <a:t>Ghost Orchid </a:t>
            </a:r>
            <a:r>
              <a:rPr lang="en-GB" b="1" i="0">
                <a:solidFill>
                  <a:srgbClr val="000000"/>
                </a:solidFill>
                <a:effectLst/>
                <a:latin typeface="custom_49902"/>
              </a:rPr>
              <a:t>by Fiona Lumbers </a:t>
            </a:r>
            <a:r>
              <a:rPr lang="en-GB" b="1" i="0">
                <a:solidFill>
                  <a:srgbClr val="E02582"/>
                </a:solidFill>
                <a:effectLst/>
                <a:latin typeface="custom_49902"/>
              </a:rPr>
              <a:t>(Andersen Press)</a:t>
            </a:r>
            <a:br>
              <a:rPr lang="en-GB" b="1" i="0">
                <a:solidFill>
                  <a:srgbClr val="E02582"/>
                </a:solidFill>
                <a:effectLst/>
                <a:latin typeface="custom_49902"/>
              </a:rPr>
            </a:br>
            <a:r>
              <a:rPr lang="en-GB" b="0" i="0">
                <a:solidFill>
                  <a:srgbClr val="000000"/>
                </a:solidFill>
                <a:effectLst/>
                <a:latin typeface="custom_49902"/>
              </a:rPr>
              <a:t>‘Hurry, Ava, hurry!’ is the rallying cry of Ava’s parents as they rush through the wilderness to find a rare ghost orchid. With all that hurrying, though, they miss the beautiful things that Ava notices along the way. This thoughtfully illustrated book encourages readers to appreciate the journey as much as the destination. </a:t>
            </a:r>
            <a:endParaRPr lang="en-GB" b="0" i="0">
              <a:solidFill>
                <a:srgbClr val="282828"/>
              </a:solidFill>
              <a:effectLst/>
              <a:latin typeface="custom_49902"/>
            </a:endParaRPr>
          </a:p>
          <a:p>
            <a:pPr algn="l" fontAlgn="base"/>
            <a:br>
              <a:rPr lang="en-GB" b="1"/>
            </a:br>
            <a:r>
              <a:rPr lang="en-GB" b="1" i="1"/>
              <a:t>The Good Hawk </a:t>
            </a:r>
            <a:r>
              <a:rPr lang="en-GB" b="1" i="0"/>
              <a:t>by Joseph Elliott (Walker Books)</a:t>
            </a:r>
            <a:br>
              <a:rPr lang="en-GB" b="1" i="0"/>
            </a:br>
            <a:r>
              <a:rPr lang="en-GB" b="0" i="0">
                <a:solidFill>
                  <a:srgbClr val="000000"/>
                </a:solidFill>
                <a:effectLst/>
                <a:latin typeface="custom_49902"/>
              </a:rPr>
              <a:t>In a mythical ancient Scotland, unlikely heroes Agatha and Jaime must travel over land and sea to rescue members of their clan who have been kidnapped. </a:t>
            </a:r>
            <a:endParaRPr lang="en-GB" b="0" i="0">
              <a:solidFill>
                <a:srgbClr val="282828"/>
              </a:solidFill>
              <a:effectLst/>
              <a:latin typeface="custom_49902"/>
            </a:endParaRPr>
          </a:p>
          <a:p>
            <a:pPr algn="l" fontAlgn="base"/>
            <a:r>
              <a:rPr lang="en-GB" b="0" i="1">
                <a:solidFill>
                  <a:srgbClr val="000000"/>
                </a:solidFill>
                <a:effectLst/>
                <a:latin typeface="custom_49903"/>
              </a:rPr>
              <a:t>The Good Hawk</a:t>
            </a:r>
            <a:r>
              <a:rPr lang="en-GB" b="0" i="0">
                <a:solidFill>
                  <a:srgbClr val="000000"/>
                </a:solidFill>
                <a:effectLst/>
                <a:latin typeface="custom_49902"/>
              </a:rPr>
              <a:t> kicks off an exciting trilogy with endearing, believable characters, a rich and fantastical setting, and plenty of captivating action.</a:t>
            </a:r>
            <a:endParaRPr lang="en-GB" b="0" i="0">
              <a:solidFill>
                <a:srgbClr val="282828"/>
              </a:solidFill>
              <a:effectLst/>
              <a:latin typeface="custom_49902"/>
            </a:endParaRPr>
          </a:p>
          <a:p>
            <a:pPr algn="l" fontAlgn="base"/>
            <a:br>
              <a:rPr lang="en-GB" b="0" i="0">
                <a:solidFill>
                  <a:srgbClr val="000000"/>
                </a:solidFill>
                <a:effectLst/>
                <a:latin typeface="custom_49902"/>
              </a:rPr>
            </a:br>
            <a:r>
              <a:rPr lang="en-GB" b="1" i="1">
                <a:solidFill>
                  <a:srgbClr val="000000"/>
                </a:solidFill>
                <a:effectLst/>
                <a:latin typeface="custom_49902"/>
              </a:rPr>
              <a:t>Feast of Ashes </a:t>
            </a:r>
            <a:r>
              <a:rPr lang="en-GB" b="1" i="0">
                <a:solidFill>
                  <a:srgbClr val="000000"/>
                </a:solidFill>
                <a:effectLst/>
                <a:latin typeface="custom_49902"/>
              </a:rPr>
              <a:t>by Victoria Williamson </a:t>
            </a:r>
            <a:r>
              <a:rPr lang="en-GB" b="1" i="0">
                <a:solidFill>
                  <a:srgbClr val="E02582"/>
                </a:solidFill>
                <a:effectLst/>
                <a:latin typeface="custom_49902"/>
              </a:rPr>
              <a:t>(Neem Tree Press)</a:t>
            </a:r>
            <a:br>
              <a:rPr lang="en-GB" b="1" i="0">
                <a:solidFill>
                  <a:srgbClr val="000000"/>
                </a:solidFill>
                <a:effectLst/>
                <a:latin typeface="custom_49902"/>
              </a:rPr>
            </a:br>
            <a:r>
              <a:rPr lang="en-GB" b="0" i="0">
                <a:solidFill>
                  <a:srgbClr val="000000"/>
                </a:solidFill>
                <a:effectLst/>
                <a:latin typeface="custom_49902"/>
              </a:rPr>
              <a:t>It’s the year 2123 and Adina has accidentally incinerated the eco-bubble that housed her whole community. As Adina treks across the barren wasteland to find safety, she comes to realises that the outside world isn’t quite as deserted as she was led to believe…</a:t>
            </a:r>
            <a:endParaRPr lang="en-GB" b="0" i="0">
              <a:solidFill>
                <a:srgbClr val="282828"/>
              </a:solidFill>
              <a:effectLst/>
              <a:latin typeface="custom_49902"/>
            </a:endParaRPr>
          </a:p>
          <a:p>
            <a:pPr algn="l" fontAlgn="base"/>
            <a:r>
              <a:rPr lang="en-GB" b="0" i="0">
                <a:solidFill>
                  <a:srgbClr val="000000"/>
                </a:solidFill>
                <a:effectLst/>
                <a:latin typeface="custom_49902"/>
              </a:rPr>
              <a:t>One for fans of spine-tingling dystopian fiction.</a:t>
            </a:r>
            <a:endParaRPr lang="en-GB" b="0" i="0">
              <a:solidFill>
                <a:srgbClr val="282828"/>
              </a:solidFill>
              <a:effectLst/>
              <a:latin typeface="custom_49902"/>
            </a:endParaRPr>
          </a:p>
          <a:p>
            <a:pPr algn="l" fontAlgn="base"/>
            <a:endParaRPr lang="en-GB" b="0" i="0">
              <a:solidFill>
                <a:srgbClr val="282828"/>
              </a:solidFill>
              <a:effectLst/>
              <a:latin typeface="custom_49902"/>
            </a:endParaRPr>
          </a:p>
          <a:p>
            <a:pPr algn="l" fontAlgn="base"/>
            <a:br>
              <a:rPr lang="en-GB" b="0" i="0">
                <a:solidFill>
                  <a:srgbClr val="000000"/>
                </a:solidFill>
                <a:effectLst/>
                <a:latin typeface="custom_49902"/>
              </a:rPr>
            </a:br>
            <a:br>
              <a:rPr lang="en-GB" b="1" i="0"/>
            </a:br>
            <a:br>
              <a:rPr lang="en-GB" b="1" i="0"/>
            </a:br>
            <a:endParaRPr lang="en-GB" b="1"/>
          </a:p>
        </p:txBody>
      </p:sp>
      <p:sp>
        <p:nvSpPr>
          <p:cNvPr id="4" name="Slide Number Placeholder 3"/>
          <p:cNvSpPr>
            <a:spLocks noGrp="1"/>
          </p:cNvSpPr>
          <p:nvPr>
            <p:ph type="sldNum" sz="quarter" idx="5"/>
          </p:nvPr>
        </p:nvSpPr>
        <p:spPr/>
        <p:txBody>
          <a:bodyPr/>
          <a:lstStyle/>
          <a:p>
            <a:fld id="{7E6CA103-AFD0-4EB4-BA11-C6412E5F7955}" type="slidenum">
              <a:rPr lang="en-GB" smtClean="0"/>
              <a:t>14</a:t>
            </a:fld>
            <a:endParaRPr lang="en-GB"/>
          </a:p>
        </p:txBody>
      </p:sp>
    </p:spTree>
    <p:extLst>
      <p:ext uri="{BB962C8B-B14F-4D97-AF65-F5344CB8AC3E}">
        <p14:creationId xmlns:p14="http://schemas.microsoft.com/office/powerpoint/2010/main" val="4084198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1"/>
              <a:t>What to read if they like… superheroes!</a:t>
            </a:r>
            <a:br>
              <a:rPr lang="en-GB" b="1"/>
            </a:br>
            <a:br>
              <a:rPr lang="en-GB" b="1"/>
            </a:br>
            <a:r>
              <a:rPr lang="en-GB" b="1" i="1"/>
              <a:t>Super Manny Stands Up! </a:t>
            </a:r>
            <a:r>
              <a:rPr lang="en-GB" b="1" i="0"/>
              <a:t>by </a:t>
            </a:r>
            <a:r>
              <a:rPr lang="en-GB" b="1" i="0">
                <a:solidFill>
                  <a:srgbClr val="E8112D"/>
                </a:solidFill>
                <a:effectLst/>
                <a:latin typeface="custom_49902"/>
              </a:rPr>
              <a:t>Kelly </a:t>
            </a:r>
            <a:r>
              <a:rPr lang="en-GB" b="1" i="0" err="1">
                <a:solidFill>
                  <a:srgbClr val="E8112D"/>
                </a:solidFill>
                <a:effectLst/>
                <a:latin typeface="custom_49902"/>
              </a:rPr>
              <a:t>DiPucchio</a:t>
            </a:r>
            <a:r>
              <a:rPr lang="en-GB" b="1" i="0">
                <a:solidFill>
                  <a:srgbClr val="E8112D"/>
                </a:solidFill>
                <a:effectLst/>
                <a:latin typeface="custom_49902"/>
              </a:rPr>
              <a:t> and Stephanie </a:t>
            </a:r>
            <a:r>
              <a:rPr lang="en-GB" b="1" i="0" err="1">
                <a:solidFill>
                  <a:srgbClr val="E8112D"/>
                </a:solidFill>
                <a:effectLst/>
                <a:latin typeface="custom_49902"/>
              </a:rPr>
              <a:t>Graegin</a:t>
            </a:r>
            <a:r>
              <a:rPr lang="en-GB" b="1" i="0">
                <a:solidFill>
                  <a:srgbClr val="E8112D"/>
                </a:solidFill>
                <a:effectLst/>
                <a:latin typeface="custom_49902"/>
              </a:rPr>
              <a:t> </a:t>
            </a:r>
            <a:r>
              <a:rPr lang="en-GB" b="1" i="0"/>
              <a:t>(Atheneum Books for Young Readers)</a:t>
            </a:r>
            <a:br>
              <a:rPr lang="en-GB" b="1" i="0"/>
            </a:br>
            <a:r>
              <a:rPr lang="en-GB" b="0" i="0">
                <a:solidFill>
                  <a:srgbClr val="000000"/>
                </a:solidFill>
                <a:effectLst/>
                <a:latin typeface="custom_49902"/>
              </a:rPr>
              <a:t>This beautifully illustrated picture book follows Manny, a young racoon who loves superheroes. When he encounters a bully at school, he learns what being a hero really means.</a:t>
            </a:r>
            <a:endParaRPr lang="en-GB" b="0" i="0">
              <a:solidFill>
                <a:srgbClr val="282828"/>
              </a:solidFill>
              <a:effectLst/>
              <a:latin typeface="custom_49902"/>
            </a:endParaRPr>
          </a:p>
          <a:p>
            <a:pPr algn="l" fontAlgn="base"/>
            <a:br>
              <a:rPr lang="en-GB" b="0" i="0">
                <a:solidFill>
                  <a:srgbClr val="000000"/>
                </a:solidFill>
                <a:effectLst/>
                <a:latin typeface="custom_49902"/>
              </a:rPr>
            </a:br>
            <a:r>
              <a:rPr lang="en-GB" b="1" i="1">
                <a:solidFill>
                  <a:srgbClr val="000000"/>
                </a:solidFill>
                <a:effectLst/>
                <a:latin typeface="custom_49902"/>
              </a:rPr>
              <a:t>Lucia the </a:t>
            </a:r>
            <a:r>
              <a:rPr lang="en-GB" b="1" i="1" err="1">
                <a:solidFill>
                  <a:srgbClr val="000000"/>
                </a:solidFill>
                <a:effectLst/>
                <a:latin typeface="custom_49902"/>
              </a:rPr>
              <a:t>Luchadora</a:t>
            </a:r>
            <a:r>
              <a:rPr lang="en-GB" b="1" i="1">
                <a:solidFill>
                  <a:srgbClr val="000000"/>
                </a:solidFill>
                <a:effectLst/>
                <a:latin typeface="custom_49902"/>
              </a:rPr>
              <a:t> </a:t>
            </a:r>
            <a:r>
              <a:rPr lang="en-GB" b="1" i="0">
                <a:solidFill>
                  <a:srgbClr val="000000"/>
                </a:solidFill>
                <a:effectLst/>
                <a:latin typeface="custom_49902"/>
              </a:rPr>
              <a:t>by C</a:t>
            </a:r>
            <a:r>
              <a:rPr lang="en-GB" b="1" i="0">
                <a:solidFill>
                  <a:srgbClr val="E8112D"/>
                </a:solidFill>
                <a:effectLst/>
                <a:latin typeface="custom_49902"/>
              </a:rPr>
              <a:t>ynthia Leonor Garza and Alyssa Bermudez </a:t>
            </a:r>
            <a:r>
              <a:rPr lang="en-GB" b="1" i="0">
                <a:solidFill>
                  <a:srgbClr val="E02582"/>
                </a:solidFill>
                <a:effectLst/>
                <a:latin typeface="custom_49902"/>
              </a:rPr>
              <a:t>(POW!)</a:t>
            </a:r>
            <a:br>
              <a:rPr lang="en-GB" b="1" i="0">
                <a:solidFill>
                  <a:srgbClr val="E02582"/>
                </a:solidFill>
                <a:effectLst/>
                <a:latin typeface="custom_49902"/>
              </a:rPr>
            </a:br>
            <a:r>
              <a:rPr lang="en-GB" b="0" i="0">
                <a:solidFill>
                  <a:srgbClr val="000000"/>
                </a:solidFill>
                <a:effectLst/>
                <a:latin typeface="custom_49902"/>
              </a:rPr>
              <a:t>The boys at Lucia’s school tell her she can’t be she’s a superhero because she’s a girl. Lucia’s </a:t>
            </a:r>
            <a:r>
              <a:rPr lang="en-GB" b="0" i="0" err="1">
                <a:solidFill>
                  <a:srgbClr val="000000"/>
                </a:solidFill>
                <a:effectLst/>
                <a:latin typeface="custom_49902"/>
              </a:rPr>
              <a:t>abuelo</a:t>
            </a:r>
            <a:r>
              <a:rPr lang="en-GB" b="0" i="0">
                <a:solidFill>
                  <a:srgbClr val="000000"/>
                </a:solidFill>
                <a:effectLst/>
                <a:latin typeface="custom_49902"/>
              </a:rPr>
              <a:t> tells her she’s from a family of </a:t>
            </a:r>
            <a:r>
              <a:rPr lang="en-GB" b="0" i="0" err="1">
                <a:solidFill>
                  <a:srgbClr val="000000"/>
                </a:solidFill>
                <a:effectLst/>
                <a:latin typeface="custom_49902"/>
              </a:rPr>
              <a:t>luchadoras</a:t>
            </a:r>
            <a:r>
              <a:rPr lang="en-GB" b="0" i="0">
                <a:solidFill>
                  <a:srgbClr val="000000"/>
                </a:solidFill>
                <a:effectLst/>
                <a:latin typeface="custom_49902"/>
              </a:rPr>
              <a:t> – but with that title, comes the job of fighting for what is right.</a:t>
            </a:r>
            <a:br>
              <a:rPr lang="en-GB" b="0" i="0">
                <a:solidFill>
                  <a:srgbClr val="000000"/>
                </a:solidFill>
                <a:effectLst/>
                <a:latin typeface="custom_49902"/>
              </a:rPr>
            </a:br>
            <a:br>
              <a:rPr lang="en-GB" b="0" i="0">
                <a:solidFill>
                  <a:srgbClr val="000000"/>
                </a:solidFill>
                <a:effectLst/>
                <a:latin typeface="custom_49902"/>
              </a:rPr>
            </a:br>
            <a:r>
              <a:rPr lang="en-GB" b="1" i="1">
                <a:solidFill>
                  <a:srgbClr val="000000"/>
                </a:solidFill>
                <a:effectLst/>
                <a:latin typeface="custom_49902"/>
              </a:rPr>
              <a:t>Cape </a:t>
            </a:r>
            <a:r>
              <a:rPr lang="en-GB" b="1" i="0">
                <a:solidFill>
                  <a:srgbClr val="000000"/>
                </a:solidFill>
                <a:effectLst/>
                <a:latin typeface="custom_49902"/>
              </a:rPr>
              <a:t>by </a:t>
            </a:r>
            <a:r>
              <a:rPr lang="en-GB" b="1" i="0">
                <a:solidFill>
                  <a:srgbClr val="E8112D"/>
                </a:solidFill>
                <a:effectLst/>
                <a:latin typeface="custom_49902"/>
              </a:rPr>
              <a:t>Kevin Johnson and Kitt Thomas </a:t>
            </a:r>
            <a:r>
              <a:rPr lang="en-GB" b="1" i="0">
                <a:solidFill>
                  <a:srgbClr val="E02582"/>
                </a:solidFill>
                <a:effectLst/>
                <a:latin typeface="custom_49902"/>
              </a:rPr>
              <a:t>(Roaring Brook Press)</a:t>
            </a:r>
            <a:br>
              <a:rPr lang="en-GB" b="1" i="0">
                <a:solidFill>
                  <a:srgbClr val="000000"/>
                </a:solidFill>
                <a:effectLst/>
                <a:latin typeface="custom_49902"/>
              </a:rPr>
            </a:br>
            <a:r>
              <a:rPr lang="en-GB" b="0" i="0">
                <a:solidFill>
                  <a:srgbClr val="000000"/>
                </a:solidFill>
                <a:effectLst/>
                <a:latin typeface="custom_49902"/>
              </a:rPr>
              <a:t>When faced with an overwhelming loss, a young boy uses his superhero cape to help him feel brave. </a:t>
            </a:r>
            <a:endParaRPr lang="en-GB" b="0" i="0">
              <a:solidFill>
                <a:srgbClr val="282828"/>
              </a:solidFill>
              <a:effectLst/>
              <a:latin typeface="custom_49902"/>
            </a:endParaRPr>
          </a:p>
          <a:p>
            <a:pPr algn="l" fontAlgn="base"/>
            <a:r>
              <a:rPr lang="en-GB" b="0" i="0">
                <a:solidFill>
                  <a:srgbClr val="000000"/>
                </a:solidFill>
                <a:effectLst/>
                <a:latin typeface="custom_49902"/>
              </a:rPr>
              <a:t>A beautiful book about grief – reminding us that sadness doesn’t negate our strength.</a:t>
            </a:r>
            <a:br>
              <a:rPr lang="en-GB" b="1" i="0"/>
            </a:br>
            <a:endParaRPr lang="en-GB" b="1"/>
          </a:p>
        </p:txBody>
      </p:sp>
      <p:sp>
        <p:nvSpPr>
          <p:cNvPr id="4" name="Slide Number Placeholder 3"/>
          <p:cNvSpPr>
            <a:spLocks noGrp="1"/>
          </p:cNvSpPr>
          <p:nvPr>
            <p:ph type="sldNum" sz="quarter" idx="5"/>
          </p:nvPr>
        </p:nvSpPr>
        <p:spPr/>
        <p:txBody>
          <a:bodyPr/>
          <a:lstStyle/>
          <a:p>
            <a:fld id="{7E6CA103-AFD0-4EB4-BA11-C6412E5F7955}" type="slidenum">
              <a:rPr lang="en-GB" smtClean="0"/>
              <a:t>15</a:t>
            </a:fld>
            <a:endParaRPr lang="en-GB"/>
          </a:p>
        </p:txBody>
      </p:sp>
    </p:spTree>
    <p:extLst>
      <p:ext uri="{BB962C8B-B14F-4D97-AF65-F5344CB8AC3E}">
        <p14:creationId xmlns:p14="http://schemas.microsoft.com/office/powerpoint/2010/main" val="3395354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1"/>
              <a:t>What to read if they like… superheroes!</a:t>
            </a:r>
            <a:br>
              <a:rPr lang="en-GB" b="1"/>
            </a:br>
            <a:br>
              <a:rPr lang="en-GB" b="1"/>
            </a:br>
            <a:r>
              <a:rPr lang="en-GB" b="1" i="1" err="1"/>
              <a:t>Stuntboy</a:t>
            </a:r>
            <a:r>
              <a:rPr lang="en-GB" b="1" i="1"/>
              <a:t>, In the Meantime </a:t>
            </a:r>
            <a:r>
              <a:rPr lang="en-GB" b="1" i="0"/>
              <a:t>by </a:t>
            </a:r>
            <a:r>
              <a:rPr lang="en-GB" b="1" i="0">
                <a:solidFill>
                  <a:srgbClr val="E8112D"/>
                </a:solidFill>
                <a:effectLst/>
                <a:latin typeface="custom_49902"/>
              </a:rPr>
              <a:t>Jason Reynolds and Raúl the Third </a:t>
            </a:r>
            <a:r>
              <a:rPr lang="en-GB" b="1" i="0"/>
              <a:t>(Knights Of Media)</a:t>
            </a:r>
            <a:br>
              <a:rPr lang="en-GB" b="1" i="0"/>
            </a:br>
            <a:r>
              <a:rPr lang="en-GB" b="0" i="0" err="1">
                <a:solidFill>
                  <a:srgbClr val="000000"/>
                </a:solidFill>
                <a:effectLst/>
                <a:latin typeface="custom_49902"/>
              </a:rPr>
              <a:t>Stuntboy</a:t>
            </a:r>
            <a:r>
              <a:rPr lang="en-GB" b="0" i="0">
                <a:solidFill>
                  <a:srgbClr val="000000"/>
                </a:solidFill>
                <a:effectLst/>
                <a:latin typeface="custom_49902"/>
              </a:rPr>
              <a:t> solve mysteries in his high-rise, helps friends and keeps people safe, but behind the mask is a young boy: Portico, who’s struggling to cope with his parent’s constant arguing. A comic yet heartfelt exploration of anxiety and relationships.</a:t>
            </a:r>
            <a:br>
              <a:rPr lang="en-GB" b="0" i="0">
                <a:solidFill>
                  <a:srgbClr val="000000"/>
                </a:solidFill>
                <a:effectLst/>
                <a:latin typeface="custom_49902"/>
              </a:rPr>
            </a:br>
            <a:br>
              <a:rPr lang="en-GB" b="0" i="0">
                <a:solidFill>
                  <a:srgbClr val="000000"/>
                </a:solidFill>
                <a:effectLst/>
                <a:latin typeface="custom_49902"/>
              </a:rPr>
            </a:br>
            <a:r>
              <a:rPr lang="en-GB" b="1" i="1">
                <a:solidFill>
                  <a:srgbClr val="000000"/>
                </a:solidFill>
                <a:effectLst/>
                <a:latin typeface="custom_49902"/>
              </a:rPr>
              <a:t>Another Kind </a:t>
            </a:r>
            <a:r>
              <a:rPr lang="en-GB" b="1" i="0">
                <a:solidFill>
                  <a:srgbClr val="000000"/>
                </a:solidFill>
                <a:effectLst/>
                <a:latin typeface="custom_49902"/>
              </a:rPr>
              <a:t>by Cait May and Trevor Bream </a:t>
            </a:r>
            <a:r>
              <a:rPr lang="en-GB" b="1" i="0">
                <a:solidFill>
                  <a:srgbClr val="E02582"/>
                </a:solidFill>
                <a:effectLst/>
                <a:latin typeface="custom_49902"/>
              </a:rPr>
              <a:t>(</a:t>
            </a:r>
            <a:r>
              <a:rPr lang="en-GB" b="1" i="0" err="1">
                <a:solidFill>
                  <a:srgbClr val="E02582"/>
                </a:solidFill>
                <a:effectLst/>
                <a:latin typeface="custom_49902"/>
              </a:rPr>
              <a:t>HarperAlley</a:t>
            </a:r>
            <a:r>
              <a:rPr lang="en-GB" b="1" i="0">
                <a:solidFill>
                  <a:srgbClr val="E02582"/>
                </a:solidFill>
                <a:effectLst/>
                <a:latin typeface="custom_49902"/>
              </a:rPr>
              <a:t>)</a:t>
            </a:r>
            <a:br>
              <a:rPr lang="en-GB" b="1" i="0">
                <a:solidFill>
                  <a:srgbClr val="E02582"/>
                </a:solidFill>
                <a:effectLst/>
                <a:latin typeface="custom_49902"/>
              </a:rPr>
            </a:br>
            <a:r>
              <a:rPr lang="en-GB" b="0" i="0">
                <a:solidFill>
                  <a:srgbClr val="000000"/>
                </a:solidFill>
                <a:effectLst/>
                <a:latin typeface="custom_49902"/>
              </a:rPr>
              <a:t>In a secret facility live six superhuman children live happily: until a security breach forces them out into the world and into danger!</a:t>
            </a:r>
            <a:r>
              <a:rPr lang="en-GB" b="0" i="0">
                <a:solidFill>
                  <a:srgbClr val="282828"/>
                </a:solidFill>
                <a:effectLst/>
                <a:latin typeface="custom_49902"/>
              </a:rPr>
              <a:t> </a:t>
            </a:r>
            <a:r>
              <a:rPr lang="en-GB" b="0" i="0">
                <a:solidFill>
                  <a:srgbClr val="000000"/>
                </a:solidFill>
                <a:effectLst/>
                <a:latin typeface="custom_49902"/>
              </a:rPr>
              <a:t>A captivating, page-turning graphic novel with a delightful cast of characters.</a:t>
            </a:r>
            <a:endParaRPr lang="en-GB" b="0" i="0">
              <a:solidFill>
                <a:srgbClr val="282828"/>
              </a:solidFill>
              <a:effectLst/>
              <a:latin typeface="custom_49902"/>
            </a:endParaRPr>
          </a:p>
          <a:p>
            <a:pPr algn="l" fontAlgn="base"/>
            <a:br>
              <a:rPr lang="en-GB" b="0" i="0">
                <a:solidFill>
                  <a:srgbClr val="000000"/>
                </a:solidFill>
                <a:effectLst/>
                <a:latin typeface="custom_49902"/>
              </a:rPr>
            </a:br>
            <a:r>
              <a:rPr lang="en-GB" b="1" i="1">
                <a:solidFill>
                  <a:srgbClr val="000000"/>
                </a:solidFill>
                <a:effectLst/>
                <a:latin typeface="custom_49902"/>
              </a:rPr>
              <a:t>Speak Up! </a:t>
            </a:r>
            <a:r>
              <a:rPr lang="en-GB" b="1" i="0">
                <a:solidFill>
                  <a:srgbClr val="000000"/>
                </a:solidFill>
                <a:effectLst/>
                <a:latin typeface="custom_49902"/>
              </a:rPr>
              <a:t>by </a:t>
            </a:r>
            <a:r>
              <a:rPr lang="en-GB" b="1" i="0">
                <a:solidFill>
                  <a:srgbClr val="E8112D"/>
                </a:solidFill>
                <a:effectLst/>
                <a:latin typeface="custom_49902"/>
              </a:rPr>
              <a:t>Rebecca Burgess </a:t>
            </a:r>
            <a:r>
              <a:rPr lang="en-GB" b="1" i="0">
                <a:solidFill>
                  <a:srgbClr val="E02582"/>
                </a:solidFill>
                <a:effectLst/>
                <a:latin typeface="custom_49902"/>
              </a:rPr>
              <a:t>(Quill Tree Books)</a:t>
            </a:r>
            <a:br>
              <a:rPr lang="en-GB" b="1" i="0">
                <a:solidFill>
                  <a:srgbClr val="000000"/>
                </a:solidFill>
                <a:effectLst/>
                <a:latin typeface="custom_49902"/>
              </a:rPr>
            </a:br>
            <a:r>
              <a:rPr lang="en-GB" b="0" i="0">
                <a:solidFill>
                  <a:srgbClr val="000000"/>
                </a:solidFill>
                <a:effectLst/>
                <a:latin typeface="custom_49902"/>
              </a:rPr>
              <a:t>At school, autistic Mia is bullied for being different. At home, she absorbs the online persona of superhero music star Elle-Q! An accessible and heart-warming graphic novel about fitting in, music and finding your voice.</a:t>
            </a:r>
            <a:br>
              <a:rPr lang="en-GB" b="1" i="0"/>
            </a:br>
            <a:endParaRPr lang="en-GB" b="1"/>
          </a:p>
        </p:txBody>
      </p:sp>
      <p:sp>
        <p:nvSpPr>
          <p:cNvPr id="4" name="Slide Number Placeholder 3"/>
          <p:cNvSpPr>
            <a:spLocks noGrp="1"/>
          </p:cNvSpPr>
          <p:nvPr>
            <p:ph type="sldNum" sz="quarter" idx="5"/>
          </p:nvPr>
        </p:nvSpPr>
        <p:spPr/>
        <p:txBody>
          <a:bodyPr/>
          <a:lstStyle/>
          <a:p>
            <a:fld id="{7E6CA103-AFD0-4EB4-BA11-C6412E5F7955}" type="slidenum">
              <a:rPr lang="en-GB" smtClean="0"/>
              <a:t>16</a:t>
            </a:fld>
            <a:endParaRPr lang="en-GB"/>
          </a:p>
        </p:txBody>
      </p:sp>
    </p:spTree>
    <p:extLst>
      <p:ext uri="{BB962C8B-B14F-4D97-AF65-F5344CB8AC3E}">
        <p14:creationId xmlns:p14="http://schemas.microsoft.com/office/powerpoint/2010/main" val="2675346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1" i="0">
                <a:solidFill>
                  <a:srgbClr val="222222"/>
                </a:solidFill>
                <a:effectLst/>
                <a:latin typeface="custom_49902"/>
              </a:rPr>
              <a:t>Recommendations from schools</a:t>
            </a:r>
            <a:br>
              <a:rPr lang="en-GB" b="1" i="0">
                <a:solidFill>
                  <a:srgbClr val="222222"/>
                </a:solidFill>
                <a:effectLst/>
                <a:latin typeface="custom_49902"/>
              </a:rPr>
            </a:br>
            <a:r>
              <a:rPr lang="en-GB" b="0" i="0">
                <a:solidFill>
                  <a:srgbClr val="222222"/>
                </a:solidFill>
                <a:effectLst/>
                <a:latin typeface="custom_49902"/>
              </a:rPr>
              <a:t>In this issue, we celebrate the new pupil-led book recommendation project pioneered by St Andrew’s and St Bride’s High School, </a:t>
            </a:r>
            <a:r>
              <a:rPr lang="en-GB" b="0" i="0" err="1">
                <a:solidFill>
                  <a:srgbClr val="222222"/>
                </a:solidFill>
                <a:effectLst/>
                <a:latin typeface="custom_49902"/>
              </a:rPr>
              <a:t>Calderglen</a:t>
            </a:r>
            <a:r>
              <a:rPr lang="en-GB" b="0" i="0">
                <a:solidFill>
                  <a:srgbClr val="222222"/>
                </a:solidFill>
                <a:effectLst/>
                <a:latin typeface="custom_49902"/>
              </a:rPr>
              <a:t> High School, </a:t>
            </a:r>
            <a:r>
              <a:rPr lang="en-GB" b="0" i="0" err="1">
                <a:solidFill>
                  <a:srgbClr val="222222"/>
                </a:solidFill>
                <a:effectLst/>
                <a:latin typeface="custom_49902"/>
              </a:rPr>
              <a:t>Duncanrig</a:t>
            </a:r>
            <a:r>
              <a:rPr lang="en-GB" b="0" i="0">
                <a:solidFill>
                  <a:srgbClr val="222222"/>
                </a:solidFill>
                <a:effectLst/>
                <a:latin typeface="custom_49902"/>
              </a:rPr>
              <a:t> Secondary School and Strathaven Academy. Each month, pupils from each of the four </a:t>
            </a:r>
            <a:r>
              <a:rPr lang="en-GB" b="1" i="0" u="none" strike="noStrike">
                <a:solidFill>
                  <a:srgbClr val="00758A"/>
                </a:solidFill>
                <a:effectLst/>
                <a:latin typeface="custom_49904"/>
                <a:hlinkClick r:id="rId3"/>
              </a:rPr>
              <a:t>Reading Schools</a:t>
            </a:r>
            <a:r>
              <a:rPr lang="en-GB" b="1" i="0">
                <a:solidFill>
                  <a:srgbClr val="222222"/>
                </a:solidFill>
                <a:effectLst/>
                <a:latin typeface="custom_49904"/>
              </a:rPr>
              <a:t> </a:t>
            </a:r>
            <a:r>
              <a:rPr lang="en-GB" b="0" i="0">
                <a:solidFill>
                  <a:srgbClr val="222222"/>
                </a:solidFill>
                <a:effectLst/>
                <a:latin typeface="custom_49902"/>
              </a:rPr>
              <a:t>write a recommendation for a book they have recently loved, which is then displayed in Waterstones, East Kilbride.</a:t>
            </a:r>
          </a:p>
          <a:p>
            <a:pPr algn="l" fontAlgn="base"/>
            <a:br>
              <a:rPr lang="en-GB" b="1"/>
            </a:br>
            <a:r>
              <a:rPr lang="en-GB" b="1" i="1"/>
              <a:t>When I See Blue </a:t>
            </a:r>
            <a:r>
              <a:rPr lang="en-GB" b="1" i="0"/>
              <a:t>by Lily Bailey (Orion Children’s Books)</a:t>
            </a:r>
            <a:br>
              <a:rPr lang="en-GB" b="1" i="0"/>
            </a:br>
            <a:r>
              <a:rPr lang="en-GB" b="0" i="1">
                <a:solidFill>
                  <a:srgbClr val="000000"/>
                </a:solidFill>
                <a:effectLst/>
                <a:latin typeface="custom_49903"/>
              </a:rPr>
              <a:t>‘</a:t>
            </a:r>
            <a:r>
              <a:rPr lang="en-GB" b="0" i="0">
                <a:solidFill>
                  <a:srgbClr val="000000"/>
                </a:solidFill>
                <a:effectLst/>
                <a:latin typeface="custom_49903"/>
              </a:rPr>
              <a:t>When I See Blue</a:t>
            </a:r>
            <a:r>
              <a:rPr lang="en-GB" b="0" i="0">
                <a:solidFill>
                  <a:srgbClr val="000000"/>
                </a:solidFill>
                <a:effectLst/>
                <a:latin typeface="custom_49902"/>
              </a:rPr>
              <a:t> </a:t>
            </a:r>
            <a:r>
              <a:rPr lang="en-GB" b="0" i="1">
                <a:solidFill>
                  <a:srgbClr val="000000"/>
                </a:solidFill>
                <a:effectLst/>
                <a:latin typeface="custom_49902"/>
              </a:rPr>
              <a:t>is a beautiful story of self acceptance. It is wonderful for educating children about OCD as a disorder and felt so freeing to read. You fall in love with the characters and really root for the happy ending</a:t>
            </a:r>
            <a:r>
              <a:rPr lang="en-GB" b="0" i="0">
                <a:solidFill>
                  <a:srgbClr val="000000"/>
                </a:solidFill>
                <a:effectLst/>
                <a:latin typeface="custom_49902"/>
              </a:rPr>
              <a:t>.’</a:t>
            </a:r>
            <a:br>
              <a:rPr lang="en-GB" b="0" i="0">
                <a:solidFill>
                  <a:srgbClr val="000000"/>
                </a:solidFill>
                <a:effectLst/>
                <a:latin typeface="custom_49902"/>
              </a:rPr>
            </a:br>
            <a:r>
              <a:rPr lang="en-GB" b="0" i="0">
                <a:solidFill>
                  <a:srgbClr val="000000"/>
                </a:solidFill>
                <a:effectLst/>
                <a:latin typeface="custom_49902"/>
              </a:rPr>
              <a:t>Chosen by Louise Ann (S3) at St. Andrew’s and St. Bride’s High School</a:t>
            </a:r>
            <a:br>
              <a:rPr lang="en-GB" b="0" i="0">
                <a:solidFill>
                  <a:srgbClr val="000000"/>
                </a:solidFill>
                <a:effectLst/>
                <a:latin typeface="custom_49902"/>
              </a:rPr>
            </a:br>
            <a:br>
              <a:rPr lang="en-GB" b="0" i="0">
                <a:solidFill>
                  <a:srgbClr val="000000"/>
                </a:solidFill>
                <a:effectLst/>
                <a:latin typeface="custom_49902"/>
              </a:rPr>
            </a:br>
            <a:r>
              <a:rPr lang="en-GB" b="1" i="1">
                <a:solidFill>
                  <a:srgbClr val="000000"/>
                </a:solidFill>
                <a:effectLst/>
                <a:latin typeface="custom_49902"/>
              </a:rPr>
              <a:t>The Royal Rebel: The Life of a </a:t>
            </a:r>
            <a:r>
              <a:rPr lang="en-GB" b="1" i="1" err="1">
                <a:solidFill>
                  <a:srgbClr val="000000"/>
                </a:solidFill>
                <a:effectLst/>
                <a:latin typeface="custom_49902"/>
              </a:rPr>
              <a:t>Sufragette</a:t>
            </a:r>
            <a:r>
              <a:rPr lang="en-GB" b="1" i="1">
                <a:solidFill>
                  <a:srgbClr val="000000"/>
                </a:solidFill>
                <a:effectLst/>
                <a:latin typeface="custom_49902"/>
              </a:rPr>
              <a:t> Princess Sophia </a:t>
            </a:r>
            <a:r>
              <a:rPr lang="en-GB" b="1" i="1" err="1">
                <a:solidFill>
                  <a:srgbClr val="000000"/>
                </a:solidFill>
                <a:effectLst/>
                <a:latin typeface="custom_49902"/>
              </a:rPr>
              <a:t>Duleep</a:t>
            </a:r>
            <a:r>
              <a:rPr lang="en-GB" b="1" i="1">
                <a:solidFill>
                  <a:srgbClr val="000000"/>
                </a:solidFill>
                <a:effectLst/>
                <a:latin typeface="custom_49902"/>
              </a:rPr>
              <a:t> Singh </a:t>
            </a:r>
            <a:r>
              <a:rPr lang="en-GB" b="1" i="0">
                <a:solidFill>
                  <a:srgbClr val="000000"/>
                </a:solidFill>
                <a:effectLst/>
                <a:latin typeface="custom_49902"/>
              </a:rPr>
              <a:t>by </a:t>
            </a:r>
            <a:r>
              <a:rPr lang="en-GB" b="1" i="0">
                <a:solidFill>
                  <a:srgbClr val="FFFFFF"/>
                </a:solidFill>
                <a:effectLst/>
                <a:latin typeface="custom_49902"/>
              </a:rPr>
              <a:t>Bali Rai </a:t>
            </a:r>
            <a:r>
              <a:rPr lang="en-GB" b="1" i="0">
                <a:solidFill>
                  <a:srgbClr val="E02582"/>
                </a:solidFill>
                <a:effectLst/>
                <a:latin typeface="custom_49902"/>
              </a:rPr>
              <a:t>(Barrington Stoke)</a:t>
            </a:r>
            <a:br>
              <a:rPr lang="en-GB" b="1" i="0">
                <a:solidFill>
                  <a:srgbClr val="E02582"/>
                </a:solidFill>
                <a:effectLst/>
                <a:latin typeface="custom_49902"/>
              </a:rPr>
            </a:br>
            <a:r>
              <a:rPr lang="en-GB" b="0" i="0">
                <a:solidFill>
                  <a:srgbClr val="000000"/>
                </a:solidFill>
                <a:effectLst/>
                <a:latin typeface="custom_49902"/>
              </a:rPr>
              <a:t>'</a:t>
            </a:r>
            <a:r>
              <a:rPr lang="en-GB" b="0" i="1">
                <a:solidFill>
                  <a:srgbClr val="000000"/>
                </a:solidFill>
                <a:effectLst/>
                <a:latin typeface="custom_49902"/>
              </a:rPr>
              <a:t>This book is about a family who are part of the Sikh dynasty but now live in Britain. It's a fiction book but feels very real especially in the way it talks about women's rights. I recommend it for people who like books that are easy to read but help you make opinions about injustice</a:t>
            </a:r>
            <a:r>
              <a:rPr lang="en-GB" b="0" i="0">
                <a:solidFill>
                  <a:srgbClr val="000000"/>
                </a:solidFill>
                <a:effectLst/>
                <a:latin typeface="custom_49902"/>
              </a:rPr>
              <a:t>.’</a:t>
            </a:r>
            <a:br>
              <a:rPr lang="en-GB" b="0" i="0">
                <a:solidFill>
                  <a:srgbClr val="000000"/>
                </a:solidFill>
                <a:effectLst/>
                <a:latin typeface="custom_49902"/>
              </a:rPr>
            </a:br>
            <a:r>
              <a:rPr lang="en-GB" b="0" i="0">
                <a:solidFill>
                  <a:srgbClr val="000000"/>
                </a:solidFill>
                <a:effectLst/>
                <a:latin typeface="custom_49902"/>
              </a:rPr>
              <a:t>Chosen by Carrie (S1) at Strathaven Academy</a:t>
            </a:r>
            <a:br>
              <a:rPr lang="en-GB" b="0" i="0">
                <a:solidFill>
                  <a:srgbClr val="000000"/>
                </a:solidFill>
                <a:effectLst/>
                <a:latin typeface="custom_49902"/>
              </a:rPr>
            </a:br>
            <a:br>
              <a:rPr lang="en-GB" b="0" i="0">
                <a:solidFill>
                  <a:srgbClr val="000000"/>
                </a:solidFill>
                <a:effectLst/>
                <a:latin typeface="custom_49902"/>
              </a:rPr>
            </a:br>
            <a:r>
              <a:rPr lang="en-GB" b="1" i="1">
                <a:solidFill>
                  <a:srgbClr val="000000"/>
                </a:solidFill>
                <a:effectLst/>
                <a:latin typeface="custom_49902"/>
              </a:rPr>
              <a:t>The Fourth Closet </a:t>
            </a:r>
            <a:r>
              <a:rPr lang="en-GB" b="1" i="0">
                <a:solidFill>
                  <a:srgbClr val="000000"/>
                </a:solidFill>
                <a:effectLst/>
                <a:latin typeface="custom_49902"/>
              </a:rPr>
              <a:t>by Scott </a:t>
            </a:r>
            <a:r>
              <a:rPr lang="en-GB" b="1" i="0" err="1">
                <a:solidFill>
                  <a:srgbClr val="000000"/>
                </a:solidFill>
                <a:effectLst/>
                <a:latin typeface="custom_49902"/>
              </a:rPr>
              <a:t>Cawthorn</a:t>
            </a:r>
            <a:r>
              <a:rPr lang="en-GB" b="1" i="0">
                <a:solidFill>
                  <a:srgbClr val="000000"/>
                </a:solidFill>
                <a:effectLst/>
                <a:latin typeface="custom_49902"/>
              </a:rPr>
              <a:t> and Kira Breed-</a:t>
            </a:r>
            <a:r>
              <a:rPr lang="en-GB" b="1" i="0" err="1">
                <a:solidFill>
                  <a:srgbClr val="000000"/>
                </a:solidFill>
                <a:effectLst/>
                <a:latin typeface="custom_49902"/>
              </a:rPr>
              <a:t>Wrisley</a:t>
            </a:r>
            <a:r>
              <a:rPr lang="en-GB" b="1" i="0">
                <a:solidFill>
                  <a:srgbClr val="000000"/>
                </a:solidFill>
                <a:effectLst/>
                <a:latin typeface="custom_49902"/>
              </a:rPr>
              <a:t> (Scholastic US)</a:t>
            </a:r>
            <a:br>
              <a:rPr lang="en-GB" b="1" i="0">
                <a:solidFill>
                  <a:srgbClr val="000000"/>
                </a:solidFill>
                <a:effectLst/>
                <a:latin typeface="custom_49902"/>
              </a:rPr>
            </a:br>
            <a:r>
              <a:rPr lang="en-GB" b="0" i="0">
                <a:solidFill>
                  <a:srgbClr val="000000"/>
                </a:solidFill>
                <a:effectLst/>
                <a:latin typeface="custom_49902"/>
              </a:rPr>
              <a:t>‘The last graphic novel in the </a:t>
            </a:r>
            <a:r>
              <a:rPr lang="en-GB" b="0" i="1">
                <a:solidFill>
                  <a:srgbClr val="000000"/>
                </a:solidFill>
                <a:effectLst/>
                <a:latin typeface="custom_49903"/>
              </a:rPr>
              <a:t>Five Nights </a:t>
            </a:r>
            <a:r>
              <a:rPr lang="en-GB" b="0" i="0">
                <a:solidFill>
                  <a:srgbClr val="000000"/>
                </a:solidFill>
                <a:effectLst/>
                <a:latin typeface="custom_49902"/>
              </a:rPr>
              <a:t>series has plot changes and switches in who is telling the story and where the characters are. It builds up to an ending most Freddy fans will enjoy. And readers will find out what happened to Charlie along the way.’</a:t>
            </a:r>
            <a:br>
              <a:rPr lang="en-GB" b="0" i="0">
                <a:solidFill>
                  <a:srgbClr val="000000"/>
                </a:solidFill>
                <a:effectLst/>
                <a:latin typeface="custom_49902"/>
              </a:rPr>
            </a:br>
            <a:r>
              <a:rPr lang="en-GB" b="0" i="0">
                <a:solidFill>
                  <a:srgbClr val="000000"/>
                </a:solidFill>
                <a:effectLst/>
                <a:latin typeface="custom_49902"/>
              </a:rPr>
              <a:t>Chosen by Ellie (S1) at St. Andrew’s and St. Bride’s High School</a:t>
            </a:r>
            <a:endParaRPr lang="en-GB" b="1"/>
          </a:p>
        </p:txBody>
      </p:sp>
      <p:sp>
        <p:nvSpPr>
          <p:cNvPr id="4" name="Slide Number Placeholder 3"/>
          <p:cNvSpPr>
            <a:spLocks noGrp="1"/>
          </p:cNvSpPr>
          <p:nvPr>
            <p:ph type="sldNum" sz="quarter" idx="5"/>
          </p:nvPr>
        </p:nvSpPr>
        <p:spPr/>
        <p:txBody>
          <a:bodyPr/>
          <a:lstStyle/>
          <a:p>
            <a:fld id="{7E6CA103-AFD0-4EB4-BA11-C6412E5F7955}" type="slidenum">
              <a:rPr lang="en-GB" smtClean="0"/>
              <a:t>17</a:t>
            </a:fld>
            <a:endParaRPr lang="en-GB"/>
          </a:p>
        </p:txBody>
      </p:sp>
    </p:spTree>
    <p:extLst>
      <p:ext uri="{BB962C8B-B14F-4D97-AF65-F5344CB8AC3E}">
        <p14:creationId xmlns:p14="http://schemas.microsoft.com/office/powerpoint/2010/main" val="2825773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1" i="0">
                <a:solidFill>
                  <a:srgbClr val="222222"/>
                </a:solidFill>
                <a:effectLst/>
                <a:latin typeface="custom_49902"/>
              </a:rPr>
              <a:t>Recommendations from schools</a:t>
            </a:r>
            <a:br>
              <a:rPr lang="en-GB" b="1" i="0">
                <a:solidFill>
                  <a:srgbClr val="222222"/>
                </a:solidFill>
                <a:effectLst/>
                <a:latin typeface="custom_49902"/>
              </a:rPr>
            </a:br>
            <a:r>
              <a:rPr lang="en-GB" b="0" i="0">
                <a:solidFill>
                  <a:srgbClr val="222222"/>
                </a:solidFill>
                <a:effectLst/>
                <a:latin typeface="custom_49902"/>
              </a:rPr>
              <a:t>In this issue, we celebrate the new pupil-led book recommendation project pioneered by St Andrew’s and St Bride’s High School, </a:t>
            </a:r>
            <a:r>
              <a:rPr lang="en-GB" b="0" i="0" err="1">
                <a:solidFill>
                  <a:srgbClr val="222222"/>
                </a:solidFill>
                <a:effectLst/>
                <a:latin typeface="custom_49902"/>
              </a:rPr>
              <a:t>Calderglen</a:t>
            </a:r>
            <a:r>
              <a:rPr lang="en-GB" b="0" i="0">
                <a:solidFill>
                  <a:srgbClr val="222222"/>
                </a:solidFill>
                <a:effectLst/>
                <a:latin typeface="custom_49902"/>
              </a:rPr>
              <a:t> High School, </a:t>
            </a:r>
            <a:r>
              <a:rPr lang="en-GB" b="0" i="0" err="1">
                <a:solidFill>
                  <a:srgbClr val="222222"/>
                </a:solidFill>
                <a:effectLst/>
                <a:latin typeface="custom_49902"/>
              </a:rPr>
              <a:t>Duncanrig</a:t>
            </a:r>
            <a:r>
              <a:rPr lang="en-GB" b="0" i="0">
                <a:solidFill>
                  <a:srgbClr val="222222"/>
                </a:solidFill>
                <a:effectLst/>
                <a:latin typeface="custom_49902"/>
              </a:rPr>
              <a:t> Secondary School and Strathaven Academy. Each month, pupils from each of the four </a:t>
            </a:r>
            <a:r>
              <a:rPr lang="en-GB" b="1" i="0" u="none" strike="noStrike">
                <a:solidFill>
                  <a:srgbClr val="00758A"/>
                </a:solidFill>
                <a:effectLst/>
                <a:latin typeface="custom_49904"/>
                <a:hlinkClick r:id="rId3"/>
              </a:rPr>
              <a:t>Reading Schools</a:t>
            </a:r>
            <a:r>
              <a:rPr lang="en-GB" b="1" i="0">
                <a:solidFill>
                  <a:srgbClr val="222222"/>
                </a:solidFill>
                <a:effectLst/>
                <a:latin typeface="custom_49904"/>
              </a:rPr>
              <a:t> </a:t>
            </a:r>
            <a:r>
              <a:rPr lang="en-GB" b="0" i="0">
                <a:solidFill>
                  <a:srgbClr val="222222"/>
                </a:solidFill>
                <a:effectLst/>
                <a:latin typeface="custom_49902"/>
              </a:rPr>
              <a:t>write a recommendation for a book they have recently loved, which is then displayed in Waterstones, East Kilbride.</a:t>
            </a:r>
          </a:p>
          <a:p>
            <a:pPr algn="l" fontAlgn="base"/>
            <a:br>
              <a:rPr lang="en-GB" b="1"/>
            </a:br>
            <a:r>
              <a:rPr lang="en-GB" b="1" i="1"/>
              <a:t>Ophelia After All </a:t>
            </a:r>
            <a:r>
              <a:rPr lang="en-GB" b="1" i="0"/>
              <a:t>by Racquel Marie (St. Martin’s Press)</a:t>
            </a:r>
            <a:br>
              <a:rPr lang="en-GB" b="1" i="0"/>
            </a:br>
            <a:r>
              <a:rPr lang="en-GB" b="0" i="1">
                <a:solidFill>
                  <a:srgbClr val="000000"/>
                </a:solidFill>
                <a:effectLst/>
                <a:latin typeface="custom_49902"/>
              </a:rPr>
              <a:t>'</a:t>
            </a:r>
            <a:r>
              <a:rPr lang="en-GB" b="0" i="0">
                <a:solidFill>
                  <a:srgbClr val="000000"/>
                </a:solidFill>
                <a:effectLst/>
                <a:latin typeface="custom_49903"/>
              </a:rPr>
              <a:t>Ophelia After All </a:t>
            </a:r>
            <a:r>
              <a:rPr lang="en-GB" b="0" i="1">
                <a:solidFill>
                  <a:srgbClr val="000000"/>
                </a:solidFill>
                <a:effectLst/>
                <a:latin typeface="custom_49902"/>
              </a:rPr>
              <a:t>is a book about romance, friendship and discovery. Follow Ophelia Rojas as she navigates her final year at high school. Prom is just around the corner and Ophelia has always wanted a cute boy to take her. When she can’t stop thinking about the pretty girl in her government class, Ophelia must ask herself some questions…'</a:t>
            </a:r>
            <a:br>
              <a:rPr lang="en-GB" b="0" i="0">
                <a:solidFill>
                  <a:srgbClr val="000000"/>
                </a:solidFill>
                <a:effectLst/>
                <a:latin typeface="custom_49902"/>
              </a:rPr>
            </a:br>
            <a:r>
              <a:rPr lang="en-GB" b="0" i="0">
                <a:solidFill>
                  <a:srgbClr val="000000"/>
                </a:solidFill>
                <a:effectLst/>
                <a:latin typeface="custom_49902"/>
              </a:rPr>
              <a:t>Chosen by Orla (S2) at St. Andrew’s and St. Bride’s High School</a:t>
            </a:r>
            <a:br>
              <a:rPr lang="en-GB" b="0" i="0">
                <a:solidFill>
                  <a:srgbClr val="000000"/>
                </a:solidFill>
                <a:effectLst/>
                <a:latin typeface="custom_49902"/>
              </a:rPr>
            </a:br>
            <a:br>
              <a:rPr lang="en-GB" b="0" i="0">
                <a:solidFill>
                  <a:srgbClr val="000000"/>
                </a:solidFill>
                <a:effectLst/>
                <a:latin typeface="custom_49902"/>
              </a:rPr>
            </a:br>
            <a:r>
              <a:rPr lang="en-GB" b="1" i="1">
                <a:solidFill>
                  <a:srgbClr val="000000"/>
                </a:solidFill>
                <a:effectLst/>
                <a:latin typeface="custom_49902"/>
              </a:rPr>
              <a:t>A Forgery of Roses </a:t>
            </a:r>
            <a:r>
              <a:rPr lang="en-GB" b="1" i="0">
                <a:solidFill>
                  <a:srgbClr val="000000"/>
                </a:solidFill>
                <a:effectLst/>
                <a:latin typeface="custom_49902"/>
              </a:rPr>
              <a:t>by Jessica S. Oslo (Harper Fire)</a:t>
            </a:r>
            <a:r>
              <a:rPr lang="en-GB" b="0" i="1">
                <a:solidFill>
                  <a:srgbClr val="000000"/>
                </a:solidFill>
                <a:effectLst/>
                <a:latin typeface="custom_49903"/>
              </a:rPr>
              <a:t> </a:t>
            </a:r>
            <a:br>
              <a:rPr lang="en-GB" b="0" i="1">
                <a:solidFill>
                  <a:srgbClr val="000000"/>
                </a:solidFill>
                <a:effectLst/>
                <a:latin typeface="custom_49903"/>
              </a:rPr>
            </a:br>
            <a:r>
              <a:rPr lang="en-GB" b="0" i="0">
                <a:solidFill>
                  <a:srgbClr val="000000"/>
                </a:solidFill>
                <a:effectLst/>
                <a:latin typeface="custom_49903"/>
              </a:rPr>
              <a:t>'A Forgery of Roses</a:t>
            </a:r>
            <a:r>
              <a:rPr lang="en-GB" b="0" i="0">
                <a:solidFill>
                  <a:srgbClr val="000000"/>
                </a:solidFill>
                <a:effectLst/>
                <a:latin typeface="custom_49902"/>
              </a:rPr>
              <a:t> </a:t>
            </a:r>
            <a:r>
              <a:rPr lang="en-GB" b="0" i="1">
                <a:solidFill>
                  <a:srgbClr val="000000"/>
                </a:solidFill>
                <a:effectLst/>
                <a:latin typeface="custom_49902"/>
              </a:rPr>
              <a:t>is an amazing book that will keep you on the edge of your set. It’s full of sisterhood, friendship and surprises. Jessica S. Olson has crafted a masterpiece and this is, coincidentally, my new favourite book!'</a:t>
            </a:r>
            <a:br>
              <a:rPr lang="en-GB" b="0" i="0">
                <a:solidFill>
                  <a:srgbClr val="000000"/>
                </a:solidFill>
                <a:effectLst/>
                <a:latin typeface="custom_49902"/>
              </a:rPr>
            </a:br>
            <a:r>
              <a:rPr lang="en-GB" b="0" i="0">
                <a:solidFill>
                  <a:srgbClr val="000000"/>
                </a:solidFill>
                <a:effectLst/>
                <a:latin typeface="custom_49902"/>
              </a:rPr>
              <a:t>Chosen by Olivia (S4) at St. Andrew’s and St. Bride’s High School</a:t>
            </a:r>
            <a:endParaRPr lang="en-GB" b="1"/>
          </a:p>
        </p:txBody>
      </p:sp>
      <p:sp>
        <p:nvSpPr>
          <p:cNvPr id="4" name="Slide Number Placeholder 3"/>
          <p:cNvSpPr>
            <a:spLocks noGrp="1"/>
          </p:cNvSpPr>
          <p:nvPr>
            <p:ph type="sldNum" sz="quarter" idx="5"/>
          </p:nvPr>
        </p:nvSpPr>
        <p:spPr/>
        <p:txBody>
          <a:bodyPr/>
          <a:lstStyle/>
          <a:p>
            <a:fld id="{7E6CA103-AFD0-4EB4-BA11-C6412E5F7955}" type="slidenum">
              <a:rPr lang="en-GB" smtClean="0"/>
              <a:t>18</a:t>
            </a:fld>
            <a:endParaRPr lang="en-GB"/>
          </a:p>
        </p:txBody>
      </p:sp>
    </p:spTree>
    <p:extLst>
      <p:ext uri="{BB962C8B-B14F-4D97-AF65-F5344CB8AC3E}">
        <p14:creationId xmlns:p14="http://schemas.microsoft.com/office/powerpoint/2010/main" val="1701254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1" i="0">
                <a:solidFill>
                  <a:srgbClr val="222222"/>
                </a:solidFill>
                <a:effectLst/>
                <a:latin typeface="custom_49902"/>
              </a:rPr>
              <a:t>Ask a librarian</a:t>
            </a:r>
            <a:br>
              <a:rPr lang="en-GB" b="1" i="0">
                <a:solidFill>
                  <a:srgbClr val="222222"/>
                </a:solidFill>
                <a:effectLst/>
                <a:latin typeface="custom_49902"/>
              </a:rPr>
            </a:br>
            <a:r>
              <a:rPr lang="en-GB" b="0" i="0">
                <a:solidFill>
                  <a:srgbClr val="000000"/>
                </a:solidFill>
                <a:effectLst/>
                <a:latin typeface="custom_49902"/>
              </a:rPr>
              <a:t>This issue's recommendations for frequently asked questions comes from Sarah </a:t>
            </a:r>
            <a:r>
              <a:rPr lang="en-GB" b="0" i="0" err="1">
                <a:solidFill>
                  <a:srgbClr val="000000"/>
                </a:solidFill>
                <a:effectLst/>
                <a:latin typeface="custom_49902"/>
              </a:rPr>
              <a:t>Keirs</a:t>
            </a:r>
            <a:r>
              <a:rPr lang="en-GB" b="0" i="0">
                <a:solidFill>
                  <a:srgbClr val="000000"/>
                </a:solidFill>
                <a:effectLst/>
                <a:latin typeface="custom_49902"/>
              </a:rPr>
              <a:t>, School Librarian for Belmont Academy, Girvan Academy and Queen Margaret Academy.</a:t>
            </a:r>
            <a:br>
              <a:rPr lang="en-GB" b="0" i="0">
                <a:solidFill>
                  <a:srgbClr val="000000"/>
                </a:solidFill>
                <a:effectLst/>
                <a:latin typeface="custom_49902"/>
              </a:rPr>
            </a:br>
            <a:br>
              <a:rPr lang="en-GB" b="1"/>
            </a:br>
            <a:r>
              <a:rPr lang="en-GB" b="1" i="1" err="1"/>
              <a:t>Legendborn</a:t>
            </a:r>
            <a:r>
              <a:rPr lang="en-GB" b="1" i="1"/>
              <a:t> </a:t>
            </a:r>
            <a:r>
              <a:rPr lang="en-GB" b="1" i="0"/>
              <a:t>by Tracy </a:t>
            </a:r>
            <a:r>
              <a:rPr lang="en-GB" b="1" i="0" err="1"/>
              <a:t>Deonn</a:t>
            </a:r>
            <a:r>
              <a:rPr lang="en-GB" b="1" i="0"/>
              <a:t> (Margaret K. McElderry Books)</a:t>
            </a:r>
            <a:br>
              <a:rPr lang="en-GB" b="1" i="0"/>
            </a:br>
            <a:r>
              <a:rPr lang="en-GB" b="0" i="0">
                <a:solidFill>
                  <a:srgbClr val="000000"/>
                </a:solidFill>
                <a:effectLst/>
                <a:latin typeface="custom_49902"/>
              </a:rPr>
              <a:t>After the death of her Mum, Bree thinks starting at a new school will be a fresh start, but on her first night, she witnesses an attack by a demon. Bree is whisked into a world of magic by a group of students claiming to be the descendants of the Knights of the Round Table. </a:t>
            </a:r>
            <a:br>
              <a:rPr lang="en-GB" b="0" i="0">
                <a:solidFill>
                  <a:srgbClr val="000000"/>
                </a:solidFill>
                <a:effectLst/>
                <a:latin typeface="custom_49902"/>
              </a:rPr>
            </a:br>
            <a:br>
              <a:rPr lang="en-GB" b="0" i="0">
                <a:solidFill>
                  <a:srgbClr val="000000"/>
                </a:solidFill>
                <a:effectLst/>
                <a:latin typeface="custom_49902"/>
              </a:rPr>
            </a:br>
            <a:r>
              <a:rPr lang="en-GB" b="1" i="1">
                <a:solidFill>
                  <a:srgbClr val="000000"/>
                </a:solidFill>
                <a:effectLst/>
                <a:latin typeface="custom_49902"/>
              </a:rPr>
              <a:t>Scythe </a:t>
            </a:r>
            <a:r>
              <a:rPr lang="en-GB" b="1" i="0">
                <a:solidFill>
                  <a:srgbClr val="000000"/>
                </a:solidFill>
                <a:effectLst/>
                <a:latin typeface="custom_49902"/>
              </a:rPr>
              <a:t>by Neal Shusterman (Walker Books)</a:t>
            </a:r>
            <a:r>
              <a:rPr lang="en-GB" b="0" i="1">
                <a:solidFill>
                  <a:srgbClr val="000000"/>
                </a:solidFill>
                <a:effectLst/>
                <a:latin typeface="custom_49903"/>
              </a:rPr>
              <a:t> </a:t>
            </a:r>
            <a:br>
              <a:rPr lang="en-GB" b="0" i="1">
                <a:solidFill>
                  <a:srgbClr val="000000"/>
                </a:solidFill>
                <a:effectLst/>
                <a:latin typeface="custom_49903"/>
              </a:rPr>
            </a:br>
            <a:r>
              <a:rPr lang="en-GB" b="0" i="0">
                <a:solidFill>
                  <a:srgbClr val="000000"/>
                </a:solidFill>
                <a:effectLst/>
                <a:latin typeface="custom_49902"/>
              </a:rPr>
              <a:t>Set in a dystopian future where medicine has advanced so far that no one dies of natural causes anymore, this book follows two apprentice Scythes, who take on the role of death to control population levels.</a:t>
            </a:r>
            <a:br>
              <a:rPr lang="en-GB" b="0" i="0">
                <a:solidFill>
                  <a:srgbClr val="000000"/>
                </a:solidFill>
                <a:effectLst/>
                <a:latin typeface="custom_49902"/>
              </a:rPr>
            </a:br>
            <a:br>
              <a:rPr lang="en-GB" b="0" i="0">
                <a:solidFill>
                  <a:srgbClr val="000000"/>
                </a:solidFill>
                <a:effectLst/>
                <a:latin typeface="custom_49902"/>
              </a:rPr>
            </a:br>
            <a:r>
              <a:rPr lang="en-GB" b="1" i="1">
                <a:solidFill>
                  <a:srgbClr val="000000"/>
                </a:solidFill>
                <a:effectLst/>
                <a:latin typeface="custom_49902"/>
              </a:rPr>
              <a:t>The Many Half-Lived Lives of Sam Sylvester </a:t>
            </a:r>
            <a:r>
              <a:rPr lang="en-GB" b="1" i="0">
                <a:solidFill>
                  <a:srgbClr val="000000"/>
                </a:solidFill>
                <a:effectLst/>
                <a:latin typeface="custom_49902"/>
              </a:rPr>
              <a:t>by Maya MacGregor (Astra Young Readers)</a:t>
            </a:r>
            <a:br>
              <a:rPr lang="en-GB" b="1" i="0">
                <a:solidFill>
                  <a:srgbClr val="000000"/>
                </a:solidFill>
                <a:effectLst/>
                <a:latin typeface="custom_49902"/>
              </a:rPr>
            </a:br>
            <a:r>
              <a:rPr lang="en-GB" b="0" i="0">
                <a:solidFill>
                  <a:srgbClr val="000000"/>
                </a:solidFill>
                <a:effectLst/>
                <a:latin typeface="custom_49902"/>
              </a:rPr>
              <a:t>Sam’s special interest is the cases of teenagers who died before they turned nineteen. When they move to a new town with their Dad, they know they’re going to have to navigate a new school, but they don’t expect to be thrown into a mystery they’ve studied for years. </a:t>
            </a:r>
            <a:endParaRPr lang="en-GB" b="1"/>
          </a:p>
        </p:txBody>
      </p:sp>
      <p:sp>
        <p:nvSpPr>
          <p:cNvPr id="4" name="Slide Number Placeholder 3"/>
          <p:cNvSpPr>
            <a:spLocks noGrp="1"/>
          </p:cNvSpPr>
          <p:nvPr>
            <p:ph type="sldNum" sz="quarter" idx="5"/>
          </p:nvPr>
        </p:nvSpPr>
        <p:spPr/>
        <p:txBody>
          <a:bodyPr/>
          <a:lstStyle/>
          <a:p>
            <a:fld id="{7E6CA103-AFD0-4EB4-BA11-C6412E5F7955}" type="slidenum">
              <a:rPr lang="en-GB" smtClean="0"/>
              <a:t>19</a:t>
            </a:fld>
            <a:endParaRPr lang="en-GB"/>
          </a:p>
        </p:txBody>
      </p:sp>
    </p:spTree>
    <p:extLst>
      <p:ext uri="{BB962C8B-B14F-4D97-AF65-F5344CB8AC3E}">
        <p14:creationId xmlns:p14="http://schemas.microsoft.com/office/powerpoint/2010/main" val="1015608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6CA103-AFD0-4EB4-BA11-C6412E5F7955}" type="slidenum">
              <a:rPr lang="en-GB" smtClean="0"/>
              <a:t>20</a:t>
            </a:fld>
            <a:endParaRPr lang="en-GB"/>
          </a:p>
        </p:txBody>
      </p:sp>
    </p:spTree>
    <p:extLst>
      <p:ext uri="{BB962C8B-B14F-4D97-AF65-F5344CB8AC3E}">
        <p14:creationId xmlns:p14="http://schemas.microsoft.com/office/powerpoint/2010/main" val="3230108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a:solidFill>
                  <a:srgbClr val="000000"/>
                </a:solidFill>
                <a:effectLst/>
                <a:latin typeface="Arial" panose="020B0604020202020204" pitchFamily="34" charset="0"/>
              </a:rPr>
              <a:t>Using contemporary books in the classroom allows the children to see themselves on the page and read about a wide variety of experiences, and research from the Open University has shown how important teacher knowledge of contemporary books is to help pupils enjoy reading. </a:t>
            </a:r>
            <a:endParaRPr lang="en-GB" b="0" i="0">
              <a:solidFill>
                <a:srgbClr val="282828"/>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E6CA103-AFD0-4EB4-BA11-C6412E5F7955}" type="slidenum">
              <a:rPr lang="en-GB" smtClean="0"/>
              <a:t>4</a:t>
            </a:fld>
            <a:endParaRPr lang="en-GB"/>
          </a:p>
        </p:txBody>
      </p:sp>
    </p:spTree>
    <p:extLst>
      <p:ext uri="{BB962C8B-B14F-4D97-AF65-F5344CB8AC3E}">
        <p14:creationId xmlns:p14="http://schemas.microsoft.com/office/powerpoint/2010/main" val="1546309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1"/>
              <a:t>New from Scottish publishers and authors</a:t>
            </a:r>
            <a:br>
              <a:rPr lang="en-GB" b="1"/>
            </a:br>
            <a:br>
              <a:rPr lang="en-GB" b="1"/>
            </a:br>
            <a:r>
              <a:rPr lang="en-GB" b="1" i="1"/>
              <a:t>Spectacular Scottish Women</a:t>
            </a:r>
            <a:r>
              <a:rPr lang="en-GB" b="1" i="0"/>
              <a:t> by Louise Baillie and Eilidh Murdoch (Floris Books)</a:t>
            </a:r>
            <a:br>
              <a:rPr lang="en-GB" b="1" i="0"/>
            </a:br>
            <a:r>
              <a:rPr lang="en-GB" b="0" i="0">
                <a:solidFill>
                  <a:srgbClr val="000000"/>
                </a:solidFill>
                <a:effectLst/>
                <a:latin typeface="custom_49902"/>
              </a:rPr>
              <a:t>Meet 30 of Scotland’s many spectacular women from across history! Iconic figures are brought to life with vibrant illustrations and detailed fact files full to the brim with information about some of the world’s finest actors, athletes, scientists, musicians, campaigners, queens, and more. A fascinating, uplifting, and very inspiring read!</a:t>
            </a:r>
            <a:br>
              <a:rPr lang="en-GB" b="0" i="0">
                <a:solidFill>
                  <a:srgbClr val="000000"/>
                </a:solidFill>
                <a:effectLst/>
                <a:latin typeface="custom_49902"/>
              </a:rPr>
            </a:br>
            <a:br>
              <a:rPr lang="en-GB" b="0" i="0">
                <a:solidFill>
                  <a:srgbClr val="000000"/>
                </a:solidFill>
                <a:effectLst/>
                <a:latin typeface="custom_49902"/>
              </a:rPr>
            </a:br>
            <a:r>
              <a:rPr lang="en-GB" b="1" i="1">
                <a:solidFill>
                  <a:srgbClr val="000000"/>
                </a:solidFill>
                <a:effectLst/>
                <a:latin typeface="custom_49902"/>
              </a:rPr>
              <a:t>Norah’s Ark</a:t>
            </a:r>
            <a:r>
              <a:rPr lang="en-GB" b="1" i="0">
                <a:solidFill>
                  <a:srgbClr val="000000"/>
                </a:solidFill>
                <a:effectLst/>
                <a:latin typeface="custom_49902"/>
              </a:rPr>
              <a:t> by Victoria Williamson (Neem Tree Press)</a:t>
            </a:r>
            <a:br>
              <a:rPr lang="en-GB" b="1" i="0">
                <a:solidFill>
                  <a:srgbClr val="000000"/>
                </a:solidFill>
                <a:effectLst/>
                <a:latin typeface="custom_49902"/>
              </a:rPr>
            </a:br>
            <a:r>
              <a:rPr lang="en-GB" b="0" i="0">
                <a:solidFill>
                  <a:srgbClr val="000000"/>
                </a:solidFill>
                <a:effectLst/>
                <a:latin typeface="custom_49902"/>
              </a:rPr>
              <a:t>Norah and her dad live in temporary accommodation and rely on foodbanks to get by. Adam lives in a huge, beautiful house that conceals the realities of his slow recovery from leukaemia. When they stumble across a nest of motherless baby birds, their worlds collide. Norah’s Ark addresses tricky topics with hope and realism.</a:t>
            </a:r>
            <a:endParaRPr lang="en-GB" b="0" i="0">
              <a:solidFill>
                <a:srgbClr val="282828"/>
              </a:solidFill>
              <a:effectLst/>
              <a:latin typeface="custom_49902"/>
            </a:endParaRPr>
          </a:p>
          <a:p>
            <a:pPr algn="l" fontAlgn="base"/>
            <a:br>
              <a:rPr lang="en-GB" b="1" i="0"/>
            </a:br>
            <a:r>
              <a:rPr lang="en-GB" b="1" i="1"/>
              <a:t>The Den</a:t>
            </a:r>
            <a:r>
              <a:rPr lang="en-GB" b="1" i="0"/>
              <a:t> by Keith Gray (Barrington Stoke)</a:t>
            </a:r>
            <a:br>
              <a:rPr lang="en-GB" b="1" i="0"/>
            </a:br>
            <a:r>
              <a:rPr lang="en-GB" b="0" i="0">
                <a:solidFill>
                  <a:srgbClr val="000000"/>
                </a:solidFill>
                <a:effectLst/>
                <a:latin typeface="custom_49902"/>
              </a:rPr>
              <a:t>Marshall and Rory are elated to uncover an abandoned underground bunker. However, when Rory spreads the news of their discovery, Marshall feels betrayed. For Rory, the den was a cool discovery. For Marshall, a safe space away from his volatile dad. As the rivalry unfurls, friendships and family relationships are tested. A gripping read from a masterful storyteller.</a:t>
            </a:r>
            <a:endParaRPr lang="en-GB" b="0" i="0">
              <a:solidFill>
                <a:srgbClr val="282828"/>
              </a:solidFill>
              <a:effectLst/>
              <a:latin typeface="custom_49902"/>
            </a:endParaRPr>
          </a:p>
          <a:p>
            <a:br>
              <a:rPr lang="en-GB" b="1" i="0"/>
            </a:br>
            <a:br>
              <a:rPr lang="en-GB" b="1" i="0"/>
            </a:br>
            <a:endParaRPr lang="en-GB" b="1"/>
          </a:p>
        </p:txBody>
      </p:sp>
      <p:sp>
        <p:nvSpPr>
          <p:cNvPr id="4" name="Slide Number Placeholder 3"/>
          <p:cNvSpPr>
            <a:spLocks noGrp="1"/>
          </p:cNvSpPr>
          <p:nvPr>
            <p:ph type="sldNum" sz="quarter" idx="5"/>
          </p:nvPr>
        </p:nvSpPr>
        <p:spPr/>
        <p:txBody>
          <a:bodyPr/>
          <a:lstStyle/>
          <a:p>
            <a:fld id="{7E6CA103-AFD0-4EB4-BA11-C6412E5F7955}" type="slidenum">
              <a:rPr lang="en-GB" smtClean="0"/>
              <a:t>5</a:t>
            </a:fld>
            <a:endParaRPr lang="en-GB"/>
          </a:p>
        </p:txBody>
      </p:sp>
    </p:spTree>
    <p:extLst>
      <p:ext uri="{BB962C8B-B14F-4D97-AF65-F5344CB8AC3E}">
        <p14:creationId xmlns:p14="http://schemas.microsoft.com/office/powerpoint/2010/main" val="3701413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1"/>
              <a:t>Our favourite BPOC protagonists in children’s and young adult books</a:t>
            </a:r>
            <a:br>
              <a:rPr lang="en-GB" b="1"/>
            </a:br>
            <a:br>
              <a:rPr lang="en-GB" b="1"/>
            </a:br>
            <a:r>
              <a:rPr lang="en-GB" b="1" i="1">
                <a:solidFill>
                  <a:srgbClr val="000000"/>
                </a:solidFill>
                <a:effectLst/>
                <a:latin typeface="custom_49902"/>
              </a:rPr>
              <a:t>The Dream Team: Jaz Santos vs. the World</a:t>
            </a:r>
            <a:r>
              <a:rPr lang="en-GB" b="1" i="0">
                <a:solidFill>
                  <a:srgbClr val="000000"/>
                </a:solidFill>
                <a:effectLst/>
                <a:latin typeface="custom_49902"/>
              </a:rPr>
              <a:t> by Priscilla Mante (Puffin)</a:t>
            </a:r>
            <a:br>
              <a:rPr lang="en-GB" b="1" i="0">
                <a:solidFill>
                  <a:srgbClr val="000000"/>
                </a:solidFill>
                <a:effectLst/>
                <a:latin typeface="custom_49902"/>
              </a:rPr>
            </a:br>
            <a:r>
              <a:rPr lang="en-GB" b="0" i="0">
                <a:solidFill>
                  <a:srgbClr val="000000"/>
                </a:solidFill>
                <a:effectLst/>
                <a:latin typeface="custom_49902"/>
              </a:rPr>
              <a:t>Jaz has formed the </a:t>
            </a:r>
            <a:r>
              <a:rPr lang="en-GB" b="0" i="0" err="1">
                <a:solidFill>
                  <a:srgbClr val="000000"/>
                </a:solidFill>
                <a:effectLst/>
                <a:latin typeface="custom_49902"/>
              </a:rPr>
              <a:t>Bramrock</a:t>
            </a:r>
            <a:r>
              <a:rPr lang="en-GB" b="0" i="0">
                <a:solidFill>
                  <a:srgbClr val="000000"/>
                </a:solidFill>
                <a:effectLst/>
                <a:latin typeface="custom_49902"/>
              </a:rPr>
              <a:t> Stars, a football team destined for success. Now all she needs to do is help them work together – there's a lot of different personalities on one team! Jaz's story is heart-warming, with nuanced perspectives on fear of rejection and the blockades girls and women face in sport.</a:t>
            </a:r>
            <a:br>
              <a:rPr lang="en-GB" b="1"/>
            </a:br>
            <a:br>
              <a:rPr lang="en-GB" b="0" i="0">
                <a:solidFill>
                  <a:srgbClr val="000000"/>
                </a:solidFill>
                <a:effectLst/>
                <a:latin typeface="custom_49902"/>
              </a:rPr>
            </a:br>
            <a:r>
              <a:rPr lang="en-GB" b="1" i="1" err="1">
                <a:solidFill>
                  <a:srgbClr val="000000"/>
                </a:solidFill>
                <a:effectLst/>
                <a:latin typeface="custom_49902"/>
              </a:rPr>
              <a:t>Onyeka</a:t>
            </a:r>
            <a:r>
              <a:rPr lang="en-GB" b="1" i="1">
                <a:solidFill>
                  <a:srgbClr val="000000"/>
                </a:solidFill>
                <a:effectLst/>
                <a:latin typeface="custom_49902"/>
              </a:rPr>
              <a:t> and the Academy of the Sun</a:t>
            </a:r>
            <a:r>
              <a:rPr lang="en-GB" b="1" i="0">
                <a:solidFill>
                  <a:srgbClr val="000000"/>
                </a:solidFill>
                <a:effectLst/>
                <a:latin typeface="custom_49902"/>
              </a:rPr>
              <a:t> by </a:t>
            </a:r>
            <a:r>
              <a:rPr lang="en-GB" b="1" i="0" err="1">
                <a:solidFill>
                  <a:srgbClr val="E02582"/>
                </a:solidFill>
                <a:effectLst/>
                <a:latin typeface="custom_49902"/>
              </a:rPr>
              <a:t>Tolá</a:t>
            </a:r>
            <a:r>
              <a:rPr lang="en-GB" b="1" i="0">
                <a:solidFill>
                  <a:srgbClr val="E02582"/>
                </a:solidFill>
                <a:effectLst/>
                <a:latin typeface="custom_49902"/>
              </a:rPr>
              <a:t> </a:t>
            </a:r>
            <a:r>
              <a:rPr lang="en-GB" b="1" i="0" err="1">
                <a:solidFill>
                  <a:srgbClr val="E02582"/>
                </a:solidFill>
                <a:effectLst/>
                <a:latin typeface="custom_49902"/>
              </a:rPr>
              <a:t>Okogwu</a:t>
            </a:r>
            <a:r>
              <a:rPr lang="en-GB" b="1" i="0">
                <a:solidFill>
                  <a:srgbClr val="E02582"/>
                </a:solidFill>
                <a:effectLst/>
                <a:latin typeface="custom_49902"/>
              </a:rPr>
              <a:t> (Simon &amp; Schuster)</a:t>
            </a:r>
            <a:br>
              <a:rPr lang="en-GB" b="1" i="0">
                <a:solidFill>
                  <a:srgbClr val="E02582"/>
                </a:solidFill>
                <a:effectLst/>
                <a:latin typeface="custom_49902"/>
              </a:rPr>
            </a:br>
            <a:r>
              <a:rPr lang="en-GB" b="0" i="0" err="1">
                <a:solidFill>
                  <a:srgbClr val="000000"/>
                </a:solidFill>
                <a:effectLst/>
                <a:latin typeface="custom_49902"/>
              </a:rPr>
              <a:t>Onyeka’s</a:t>
            </a:r>
            <a:r>
              <a:rPr lang="en-GB" b="0" i="0">
                <a:solidFill>
                  <a:srgbClr val="000000"/>
                </a:solidFill>
                <a:effectLst/>
                <a:latin typeface="custom_49902"/>
              </a:rPr>
              <a:t> hair is the subject of stares from strangers and whispers from the other kids at school. One day, when </a:t>
            </a:r>
            <a:r>
              <a:rPr lang="en-GB" b="0" i="0" err="1">
                <a:solidFill>
                  <a:srgbClr val="000000"/>
                </a:solidFill>
                <a:effectLst/>
                <a:latin typeface="custom_49902"/>
              </a:rPr>
              <a:t>Onyeka's</a:t>
            </a:r>
            <a:r>
              <a:rPr lang="en-GB" b="0" i="0">
                <a:solidFill>
                  <a:srgbClr val="000000"/>
                </a:solidFill>
                <a:effectLst/>
                <a:latin typeface="custom_49902"/>
              </a:rPr>
              <a:t> hair proves it has a life of its own she discovers she's a </a:t>
            </a:r>
            <a:r>
              <a:rPr lang="en-GB" b="0" i="0" err="1">
                <a:solidFill>
                  <a:srgbClr val="000000"/>
                </a:solidFill>
                <a:effectLst/>
                <a:latin typeface="custom_49902"/>
              </a:rPr>
              <a:t>Solari</a:t>
            </a:r>
            <a:r>
              <a:rPr lang="en-GB" b="0" i="0">
                <a:solidFill>
                  <a:srgbClr val="000000"/>
                </a:solidFill>
                <a:effectLst/>
                <a:latin typeface="custom_49902"/>
              </a:rPr>
              <a:t>, a group of mutants from Nigeria. This superhero story is full of themes of freedom, sacrifice and fighting for the greater good!</a:t>
            </a:r>
            <a:br>
              <a:rPr lang="en-GB" b="0" i="0">
                <a:solidFill>
                  <a:srgbClr val="000000"/>
                </a:solidFill>
                <a:effectLst/>
                <a:latin typeface="custom_49902"/>
              </a:rPr>
            </a:br>
            <a:endParaRPr lang="en-GB" b="0" i="0">
              <a:solidFill>
                <a:srgbClr val="000000"/>
              </a:solidFill>
              <a:effectLst/>
              <a:latin typeface="custom_49902"/>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b="1" i="1"/>
              <a:t>Planet Omar: Ultimate Rocket Blast </a:t>
            </a:r>
            <a:r>
              <a:rPr lang="en-GB" b="1" i="0"/>
              <a:t>by </a:t>
            </a:r>
            <a:r>
              <a:rPr lang="en-GB" b="1" i="0" err="1"/>
              <a:t>Zanib</a:t>
            </a:r>
            <a:r>
              <a:rPr lang="en-GB" b="1" i="0"/>
              <a:t> Mian (Hodder)</a:t>
            </a:r>
            <a:br>
              <a:rPr lang="en-GB" b="1" i="0"/>
            </a:br>
            <a:r>
              <a:rPr lang="en-GB" b="0" i="0">
                <a:solidFill>
                  <a:srgbClr val="000000"/>
                </a:solidFill>
                <a:effectLst/>
                <a:latin typeface="custom_49902"/>
              </a:rPr>
              <a:t>Hilarious playground antics starring a Muslim boy with a huge imagination. Omar is back and with the help of his friends is taking part in a national rocket building competition!</a:t>
            </a:r>
            <a:r>
              <a:rPr lang="en-GB" b="0" i="0">
                <a:solidFill>
                  <a:srgbClr val="282828"/>
                </a:solidFill>
                <a:effectLst/>
                <a:latin typeface="custom_49902"/>
              </a:rPr>
              <a:t> </a:t>
            </a:r>
            <a:r>
              <a:rPr lang="en-GB" b="0" i="0">
                <a:solidFill>
                  <a:srgbClr val="000000"/>
                </a:solidFill>
                <a:effectLst/>
                <a:latin typeface="custom_49902"/>
              </a:rPr>
              <a:t>Combining Omar's signature perspective with funny cartoon illustrations, this series is both heart-warming and laugh out loud.</a:t>
            </a:r>
            <a:endParaRPr lang="en-GB" b="0" i="0">
              <a:solidFill>
                <a:srgbClr val="282828"/>
              </a:solidFill>
              <a:effectLst/>
              <a:latin typeface="custom_49902"/>
            </a:endParaRPr>
          </a:p>
          <a:p>
            <a:pPr algn="l" fontAlgn="base"/>
            <a:br>
              <a:rPr lang="en-GB" b="1" i="0"/>
            </a:br>
            <a:br>
              <a:rPr lang="en-GB" b="1" i="0"/>
            </a:br>
            <a:endParaRPr lang="en-GB" b="1"/>
          </a:p>
        </p:txBody>
      </p:sp>
      <p:sp>
        <p:nvSpPr>
          <p:cNvPr id="4" name="Slide Number Placeholder 3"/>
          <p:cNvSpPr>
            <a:spLocks noGrp="1"/>
          </p:cNvSpPr>
          <p:nvPr>
            <p:ph type="sldNum" sz="quarter" idx="5"/>
          </p:nvPr>
        </p:nvSpPr>
        <p:spPr/>
        <p:txBody>
          <a:bodyPr/>
          <a:lstStyle/>
          <a:p>
            <a:fld id="{7E6CA103-AFD0-4EB4-BA11-C6412E5F7955}" type="slidenum">
              <a:rPr lang="en-GB" smtClean="0"/>
              <a:t>6</a:t>
            </a:fld>
            <a:endParaRPr lang="en-GB"/>
          </a:p>
        </p:txBody>
      </p:sp>
    </p:spTree>
    <p:extLst>
      <p:ext uri="{BB962C8B-B14F-4D97-AF65-F5344CB8AC3E}">
        <p14:creationId xmlns:p14="http://schemas.microsoft.com/office/powerpoint/2010/main" val="3821032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1"/>
              <a:t>Our favourite BPOC protagonists in children’s and young adult books</a:t>
            </a:r>
            <a:br>
              <a:rPr lang="en-GB" b="1"/>
            </a:br>
            <a:br>
              <a:rPr lang="en-GB" b="1"/>
            </a:br>
            <a:r>
              <a:rPr lang="en-GB" b="1" i="1"/>
              <a:t>Picture Perfect </a:t>
            </a:r>
            <a:r>
              <a:rPr lang="en-GB" b="1" i="0"/>
              <a:t>by Serena Patel and Louise Forshaw (Barrington Stoke)</a:t>
            </a:r>
            <a:br>
              <a:rPr lang="en-GB" b="1" i="0"/>
            </a:br>
            <a:r>
              <a:rPr lang="en-GB" b="0" i="0">
                <a:solidFill>
                  <a:srgbClr val="000000"/>
                </a:solidFill>
                <a:effectLst/>
                <a:latin typeface="custom_49902"/>
              </a:rPr>
              <a:t>Sonal needs to take a photo of her family for a school project. When everyone is too busy doing their own thing to sit and take a picture together, she hatches a plan – a digital detox camping trip!</a:t>
            </a:r>
            <a:r>
              <a:rPr lang="en-GB" b="0" i="0">
                <a:solidFill>
                  <a:srgbClr val="282828"/>
                </a:solidFill>
                <a:effectLst/>
                <a:latin typeface="custom_49902"/>
              </a:rPr>
              <a:t> </a:t>
            </a:r>
            <a:r>
              <a:rPr lang="en-GB" b="0" i="0">
                <a:solidFill>
                  <a:srgbClr val="000000"/>
                </a:solidFill>
                <a:effectLst/>
                <a:latin typeface="custom_49902"/>
              </a:rPr>
              <a:t>This funny madcap adventure reminds the reader that no family is perfect.</a:t>
            </a:r>
            <a:endParaRPr lang="en-GB" b="0" i="0">
              <a:solidFill>
                <a:srgbClr val="282828"/>
              </a:solidFill>
              <a:effectLst/>
              <a:latin typeface="custom_49902"/>
            </a:endParaRPr>
          </a:p>
          <a:p>
            <a:pPr algn="l" fontAlgn="base"/>
            <a:br>
              <a:rPr lang="en-GB" b="0" i="0">
                <a:solidFill>
                  <a:srgbClr val="000000"/>
                </a:solidFill>
                <a:effectLst/>
                <a:latin typeface="custom_49902"/>
              </a:rPr>
            </a:br>
            <a:r>
              <a:rPr lang="en-GB" b="1" i="1">
                <a:solidFill>
                  <a:srgbClr val="000000"/>
                </a:solidFill>
                <a:effectLst/>
                <a:latin typeface="custom_49902"/>
              </a:rPr>
              <a:t>Skin of the Sea </a:t>
            </a:r>
            <a:r>
              <a:rPr lang="en-GB" b="1" i="0">
                <a:solidFill>
                  <a:srgbClr val="000000"/>
                </a:solidFill>
                <a:effectLst/>
                <a:latin typeface="custom_49902"/>
              </a:rPr>
              <a:t>by Natasha Bowen </a:t>
            </a:r>
            <a:r>
              <a:rPr lang="en-GB" b="1" i="0">
                <a:solidFill>
                  <a:srgbClr val="E02582"/>
                </a:solidFill>
                <a:effectLst/>
                <a:latin typeface="custom_49902"/>
              </a:rPr>
              <a:t>(Penguin Books)</a:t>
            </a:r>
            <a:br>
              <a:rPr lang="en-GB" b="1" i="0">
                <a:solidFill>
                  <a:srgbClr val="E02582"/>
                </a:solidFill>
                <a:effectLst/>
                <a:latin typeface="custom_49902"/>
              </a:rPr>
            </a:br>
            <a:r>
              <a:rPr lang="en-GB" b="0" i="0">
                <a:solidFill>
                  <a:srgbClr val="000000"/>
                </a:solidFill>
                <a:effectLst/>
                <a:latin typeface="custom_49902"/>
              </a:rPr>
              <a:t>Inspired by West African mythology, this story combines fantasy and romance. Simi is a Mami </a:t>
            </a:r>
            <a:r>
              <a:rPr lang="en-GB" b="0" i="0" err="1">
                <a:solidFill>
                  <a:srgbClr val="000000"/>
                </a:solidFill>
                <a:effectLst/>
                <a:latin typeface="custom_49902"/>
              </a:rPr>
              <a:t>Wata</a:t>
            </a:r>
            <a:r>
              <a:rPr lang="en-GB" b="0" i="0">
                <a:solidFill>
                  <a:srgbClr val="000000"/>
                </a:solidFill>
                <a:effectLst/>
                <a:latin typeface="custom_49902"/>
              </a:rPr>
              <a:t>, a mermaid who is responsible for collecting the souls of those lost at sea. When she saves the life of a boy thrown overboard, she threatens the Mami </a:t>
            </a:r>
            <a:r>
              <a:rPr lang="en-GB" b="0" i="0" err="1">
                <a:solidFill>
                  <a:srgbClr val="000000"/>
                </a:solidFill>
                <a:effectLst/>
                <a:latin typeface="custom_49902"/>
              </a:rPr>
              <a:t>Wata</a:t>
            </a:r>
            <a:r>
              <a:rPr lang="en-GB" b="0" i="0">
                <a:solidFill>
                  <a:srgbClr val="000000"/>
                </a:solidFill>
                <a:effectLst/>
                <a:latin typeface="custom_49902"/>
              </a:rPr>
              <a:t> rules, and puts them all in danger.</a:t>
            </a:r>
            <a:br>
              <a:rPr lang="en-GB" b="0" i="0">
                <a:solidFill>
                  <a:srgbClr val="000000"/>
                </a:solidFill>
                <a:effectLst/>
                <a:latin typeface="custom_49902"/>
              </a:rPr>
            </a:br>
            <a:br>
              <a:rPr lang="en-GB" b="0" i="0">
                <a:solidFill>
                  <a:srgbClr val="000000"/>
                </a:solidFill>
                <a:effectLst/>
                <a:latin typeface="custom_49902"/>
              </a:rPr>
            </a:br>
            <a:r>
              <a:rPr lang="en-GB" b="1" i="1">
                <a:solidFill>
                  <a:srgbClr val="000000"/>
                </a:solidFill>
                <a:effectLst/>
                <a:latin typeface="custom_49902"/>
              </a:rPr>
              <a:t>Ellie Pillai is Brown </a:t>
            </a:r>
            <a:r>
              <a:rPr lang="en-GB" b="1" i="0">
                <a:solidFill>
                  <a:srgbClr val="000000"/>
                </a:solidFill>
                <a:effectLst/>
                <a:latin typeface="custom_49902"/>
              </a:rPr>
              <a:t>by </a:t>
            </a:r>
            <a:r>
              <a:rPr lang="en-GB" b="1" i="0">
                <a:solidFill>
                  <a:srgbClr val="E02582"/>
                </a:solidFill>
                <a:effectLst/>
                <a:latin typeface="custom_49902"/>
              </a:rPr>
              <a:t>Christine </a:t>
            </a:r>
            <a:r>
              <a:rPr lang="en-GB" b="1" i="0" err="1">
                <a:solidFill>
                  <a:srgbClr val="E02582"/>
                </a:solidFill>
                <a:effectLst/>
                <a:latin typeface="custom_49902"/>
              </a:rPr>
              <a:t>Pillainayagam</a:t>
            </a:r>
            <a:r>
              <a:rPr lang="en-GB" b="1" i="0">
                <a:solidFill>
                  <a:srgbClr val="E02582"/>
                </a:solidFill>
                <a:effectLst/>
                <a:latin typeface="custom_49902"/>
              </a:rPr>
              <a:t> </a:t>
            </a:r>
            <a:r>
              <a:rPr lang="en-GB" b="1" i="0">
                <a:solidFill>
                  <a:srgbClr val="000000"/>
                </a:solidFill>
                <a:effectLst/>
                <a:latin typeface="custom_49902"/>
              </a:rPr>
              <a:t>(Faber &amp; Faber)</a:t>
            </a:r>
            <a:br>
              <a:rPr lang="en-GB" b="1" i="0">
                <a:solidFill>
                  <a:srgbClr val="000000"/>
                </a:solidFill>
                <a:effectLst/>
                <a:latin typeface="custom_49902"/>
              </a:rPr>
            </a:br>
            <a:r>
              <a:rPr lang="en-GB" b="0" i="0">
                <a:solidFill>
                  <a:srgbClr val="000000"/>
                </a:solidFill>
                <a:effectLst/>
                <a:latin typeface="custom_49902"/>
              </a:rPr>
              <a:t>Ellie always feels like she stands out – her life is soundtracked by her favourite songs and old movies. She's a hopeless romantic who's fallen head over heels for Ash, the new boy at school. She's also the only brown girl at her school, and faces pressure from her first-generation immigrant parents. Ellie is a wonderful example that being yourself is the best person to be.</a:t>
            </a:r>
            <a:br>
              <a:rPr lang="en-GB" b="0" i="0">
                <a:solidFill>
                  <a:srgbClr val="000000"/>
                </a:solidFill>
                <a:effectLst/>
                <a:latin typeface="custom_49902"/>
              </a:rPr>
            </a:br>
            <a:br>
              <a:rPr lang="en-GB" b="1" i="0"/>
            </a:br>
            <a:br>
              <a:rPr lang="en-GB" b="1" i="0"/>
            </a:br>
            <a:endParaRPr lang="en-GB" b="1"/>
          </a:p>
        </p:txBody>
      </p:sp>
      <p:sp>
        <p:nvSpPr>
          <p:cNvPr id="4" name="Slide Number Placeholder 3"/>
          <p:cNvSpPr>
            <a:spLocks noGrp="1"/>
          </p:cNvSpPr>
          <p:nvPr>
            <p:ph type="sldNum" sz="quarter" idx="5"/>
          </p:nvPr>
        </p:nvSpPr>
        <p:spPr/>
        <p:txBody>
          <a:bodyPr/>
          <a:lstStyle/>
          <a:p>
            <a:fld id="{7E6CA103-AFD0-4EB4-BA11-C6412E5F7955}" type="slidenum">
              <a:rPr lang="en-GB" smtClean="0"/>
              <a:t>7</a:t>
            </a:fld>
            <a:endParaRPr lang="en-GB"/>
          </a:p>
        </p:txBody>
      </p:sp>
    </p:spTree>
    <p:extLst>
      <p:ext uri="{BB962C8B-B14F-4D97-AF65-F5344CB8AC3E}">
        <p14:creationId xmlns:p14="http://schemas.microsoft.com/office/powerpoint/2010/main" val="1154778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 see our full list of our favourite BPOC protagonists in children and young adult books, see the book list on our website: scottishbooktrust.com/book-lists/our-favourite-bpoc-protagonists-in-childrens-and-young-adult-books</a:t>
            </a:r>
          </a:p>
        </p:txBody>
      </p:sp>
      <p:sp>
        <p:nvSpPr>
          <p:cNvPr id="4" name="Slide Number Placeholder 3"/>
          <p:cNvSpPr>
            <a:spLocks noGrp="1"/>
          </p:cNvSpPr>
          <p:nvPr>
            <p:ph type="sldNum" sz="quarter" idx="5"/>
          </p:nvPr>
        </p:nvSpPr>
        <p:spPr/>
        <p:txBody>
          <a:bodyPr/>
          <a:lstStyle/>
          <a:p>
            <a:fld id="{7E6CA103-AFD0-4EB4-BA11-C6412E5F7955}" type="slidenum">
              <a:rPr lang="en-GB" smtClean="0"/>
              <a:t>8</a:t>
            </a:fld>
            <a:endParaRPr lang="en-GB"/>
          </a:p>
        </p:txBody>
      </p:sp>
    </p:spTree>
    <p:extLst>
      <p:ext uri="{BB962C8B-B14F-4D97-AF65-F5344CB8AC3E}">
        <p14:creationId xmlns:p14="http://schemas.microsoft.com/office/powerpoint/2010/main" val="402752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1"/>
              <a:t>Scottish Book Trust Staff Picks: Jasmine Ewens</a:t>
            </a:r>
            <a:br>
              <a:rPr lang="en-GB" b="1"/>
            </a:br>
            <a:br>
              <a:rPr lang="en-GB" b="1"/>
            </a:br>
            <a:r>
              <a:rPr lang="en-GB" b="1" i="1"/>
              <a:t>A Way to the Stars </a:t>
            </a:r>
            <a:r>
              <a:rPr lang="en-GB" b="1" i="0"/>
              <a:t>by David Almond and Gill Smith (Walker Books)</a:t>
            </a:r>
            <a:br>
              <a:rPr lang="en-GB" b="1" i="0"/>
            </a:br>
            <a:r>
              <a:rPr lang="en-GB" b="0" i="0">
                <a:solidFill>
                  <a:srgbClr val="000000"/>
                </a:solidFill>
                <a:effectLst/>
                <a:latin typeface="custom_49902"/>
              </a:rPr>
              <a:t>A father and son duo work together to reach the stars, testing different methods.</a:t>
            </a:r>
            <a:r>
              <a:rPr lang="en-GB" b="0" i="0">
                <a:solidFill>
                  <a:srgbClr val="282828"/>
                </a:solidFill>
                <a:effectLst/>
                <a:latin typeface="custom_49902"/>
              </a:rPr>
              <a:t> </a:t>
            </a:r>
            <a:r>
              <a:rPr lang="en-GB" b="0" i="0">
                <a:solidFill>
                  <a:srgbClr val="000000"/>
                </a:solidFill>
                <a:effectLst/>
                <a:latin typeface="custom_49902"/>
              </a:rPr>
              <a:t>This is a beautifully illustrated, gentle book.</a:t>
            </a:r>
            <a:endParaRPr lang="en-GB" b="0" i="0">
              <a:solidFill>
                <a:srgbClr val="282828"/>
              </a:solidFill>
              <a:effectLst/>
              <a:latin typeface="custom_49902"/>
            </a:endParaRPr>
          </a:p>
          <a:p>
            <a:pPr algn="l" fontAlgn="base"/>
            <a:br>
              <a:rPr lang="en-GB" b="0" i="0">
                <a:solidFill>
                  <a:srgbClr val="000000"/>
                </a:solidFill>
                <a:effectLst/>
                <a:latin typeface="custom_49902"/>
              </a:rPr>
            </a:br>
            <a:r>
              <a:rPr lang="en-GB" b="1" i="1">
                <a:solidFill>
                  <a:srgbClr val="000000"/>
                </a:solidFill>
                <a:effectLst/>
                <a:latin typeface="custom_49902"/>
              </a:rPr>
              <a:t>The Lovely Dark </a:t>
            </a:r>
            <a:r>
              <a:rPr lang="en-GB" b="1" i="0">
                <a:solidFill>
                  <a:srgbClr val="000000"/>
                </a:solidFill>
                <a:effectLst/>
                <a:latin typeface="custom_49902"/>
              </a:rPr>
              <a:t>by Matthew Dark </a:t>
            </a:r>
            <a:r>
              <a:rPr lang="en-GB" b="1" i="0">
                <a:solidFill>
                  <a:srgbClr val="E02582"/>
                </a:solidFill>
                <a:effectLst/>
                <a:latin typeface="custom_49902"/>
              </a:rPr>
              <a:t>(Hachette)</a:t>
            </a:r>
            <a:br>
              <a:rPr lang="en-GB" b="1" i="0">
                <a:solidFill>
                  <a:srgbClr val="E02582"/>
                </a:solidFill>
                <a:effectLst/>
                <a:latin typeface="custom_49902"/>
              </a:rPr>
            </a:br>
            <a:r>
              <a:rPr lang="en-GB" b="0" i="0">
                <a:solidFill>
                  <a:srgbClr val="000000"/>
                </a:solidFill>
                <a:effectLst/>
                <a:latin typeface="custom_49902"/>
              </a:rPr>
              <a:t>12-year-old Ellie journeys through a fractured underworld, seeking a way back to the living after an accidental death. Poignant and captivating. </a:t>
            </a:r>
            <a:br>
              <a:rPr lang="en-GB" b="0" i="0">
                <a:solidFill>
                  <a:srgbClr val="000000"/>
                </a:solidFill>
                <a:effectLst/>
                <a:latin typeface="custom_49902"/>
              </a:rPr>
            </a:br>
            <a:br>
              <a:rPr lang="en-GB" b="0" i="0">
                <a:solidFill>
                  <a:srgbClr val="000000"/>
                </a:solidFill>
                <a:effectLst/>
                <a:latin typeface="custom_49902"/>
              </a:rPr>
            </a:br>
            <a:r>
              <a:rPr lang="en-GB" b="1" i="1">
                <a:solidFill>
                  <a:srgbClr val="000000"/>
                </a:solidFill>
                <a:effectLst/>
                <a:latin typeface="custom_49902"/>
              </a:rPr>
              <a:t>Overemotional </a:t>
            </a:r>
            <a:r>
              <a:rPr lang="en-GB" b="1" i="0">
                <a:solidFill>
                  <a:srgbClr val="000000"/>
                </a:solidFill>
                <a:effectLst/>
                <a:latin typeface="custom_49902"/>
              </a:rPr>
              <a:t>by </a:t>
            </a:r>
            <a:r>
              <a:rPr lang="en-GB" b="1" i="0">
                <a:solidFill>
                  <a:srgbClr val="E02582"/>
                </a:solidFill>
                <a:effectLst/>
                <a:latin typeface="custom_49902"/>
              </a:rPr>
              <a:t>David </a:t>
            </a:r>
            <a:r>
              <a:rPr lang="en-GB" b="1" i="0" err="1">
                <a:solidFill>
                  <a:srgbClr val="E02582"/>
                </a:solidFill>
                <a:effectLst/>
                <a:latin typeface="custom_49902"/>
              </a:rPr>
              <a:t>Fenne</a:t>
            </a:r>
            <a:r>
              <a:rPr lang="en-GB" b="1" i="0">
                <a:solidFill>
                  <a:srgbClr val="E02582"/>
                </a:solidFill>
                <a:effectLst/>
                <a:latin typeface="custom_49902"/>
              </a:rPr>
              <a:t> </a:t>
            </a:r>
            <a:r>
              <a:rPr lang="en-GB" b="1" i="0">
                <a:solidFill>
                  <a:srgbClr val="000000"/>
                </a:solidFill>
                <a:effectLst/>
                <a:latin typeface="custom_49902"/>
              </a:rPr>
              <a:t>(Ink Road)</a:t>
            </a:r>
            <a:br>
              <a:rPr lang="en-GB" b="1" i="0">
                <a:solidFill>
                  <a:srgbClr val="000000"/>
                </a:solidFill>
                <a:effectLst/>
                <a:latin typeface="custom_49902"/>
              </a:rPr>
            </a:br>
            <a:r>
              <a:rPr lang="en-GB" b="0" i="0">
                <a:solidFill>
                  <a:srgbClr val="000000"/>
                </a:solidFill>
                <a:effectLst/>
                <a:latin typeface="custom_49902"/>
              </a:rPr>
              <a:t>A fun, fantastical LGBTQ+ coming-of-age story complete with untameable magic powers, monsters, spies, perilous adventure, and questionable first kisses.</a:t>
            </a:r>
            <a:br>
              <a:rPr lang="en-GB" b="0" i="0">
                <a:solidFill>
                  <a:srgbClr val="000000"/>
                </a:solidFill>
                <a:effectLst/>
                <a:latin typeface="custom_49902"/>
              </a:rPr>
            </a:br>
            <a:br>
              <a:rPr lang="en-GB" b="1" i="0"/>
            </a:br>
            <a:br>
              <a:rPr lang="en-GB" b="1" i="0"/>
            </a:br>
            <a:endParaRPr lang="en-GB" b="1"/>
          </a:p>
        </p:txBody>
      </p:sp>
      <p:sp>
        <p:nvSpPr>
          <p:cNvPr id="4" name="Slide Number Placeholder 3"/>
          <p:cNvSpPr>
            <a:spLocks noGrp="1"/>
          </p:cNvSpPr>
          <p:nvPr>
            <p:ph type="sldNum" sz="quarter" idx="5"/>
          </p:nvPr>
        </p:nvSpPr>
        <p:spPr/>
        <p:txBody>
          <a:bodyPr/>
          <a:lstStyle/>
          <a:p>
            <a:fld id="{7E6CA103-AFD0-4EB4-BA11-C6412E5F7955}" type="slidenum">
              <a:rPr lang="en-GB" smtClean="0"/>
              <a:t>9</a:t>
            </a:fld>
            <a:endParaRPr lang="en-GB"/>
          </a:p>
        </p:txBody>
      </p:sp>
    </p:spTree>
    <p:extLst>
      <p:ext uri="{BB962C8B-B14F-4D97-AF65-F5344CB8AC3E}">
        <p14:creationId xmlns:p14="http://schemas.microsoft.com/office/powerpoint/2010/main" val="2180104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1"/>
              <a:t>Scottish Book Trust Staff Picks: Maggie Still</a:t>
            </a:r>
            <a:br>
              <a:rPr lang="en-GB" b="1"/>
            </a:br>
            <a:br>
              <a:rPr lang="en-GB" b="1"/>
            </a:br>
            <a:r>
              <a:rPr lang="en-GB" b="1" i="1"/>
              <a:t>Oona and the Shark </a:t>
            </a:r>
            <a:r>
              <a:rPr lang="en-GB" b="1" i="0"/>
              <a:t>by </a:t>
            </a:r>
            <a:r>
              <a:rPr lang="en-GB" b="1" i="0">
                <a:solidFill>
                  <a:srgbClr val="E8112D"/>
                </a:solidFill>
                <a:effectLst/>
                <a:latin typeface="custom_49902"/>
              </a:rPr>
              <a:t>Kelly </a:t>
            </a:r>
            <a:r>
              <a:rPr lang="en-GB" b="1" i="0" err="1">
                <a:solidFill>
                  <a:srgbClr val="E8112D"/>
                </a:solidFill>
                <a:effectLst/>
                <a:latin typeface="custom_49902"/>
              </a:rPr>
              <a:t>DiPucchio</a:t>
            </a:r>
            <a:r>
              <a:rPr lang="en-GB" b="1" i="0">
                <a:solidFill>
                  <a:srgbClr val="E8112D"/>
                </a:solidFill>
                <a:effectLst/>
                <a:latin typeface="custom_49902"/>
              </a:rPr>
              <a:t> and </a:t>
            </a:r>
            <a:r>
              <a:rPr lang="en-GB" b="1" i="0" err="1">
                <a:solidFill>
                  <a:srgbClr val="E8112D"/>
                </a:solidFill>
                <a:effectLst/>
                <a:latin typeface="custom_49902"/>
              </a:rPr>
              <a:t>Raissa</a:t>
            </a:r>
            <a:r>
              <a:rPr lang="en-GB" b="1" i="0">
                <a:solidFill>
                  <a:srgbClr val="E8112D"/>
                </a:solidFill>
                <a:effectLst/>
                <a:latin typeface="custom_49902"/>
              </a:rPr>
              <a:t> Figueroa</a:t>
            </a:r>
            <a:r>
              <a:rPr lang="en-GB" b="1" i="0"/>
              <a:t> (HarperCollins)</a:t>
            </a:r>
            <a:br>
              <a:rPr lang="en-GB" b="1" i="0"/>
            </a:br>
            <a:r>
              <a:rPr lang="en-GB" b="0" i="0">
                <a:solidFill>
                  <a:srgbClr val="000000"/>
                </a:solidFill>
                <a:effectLst/>
                <a:latin typeface="custom_49902"/>
              </a:rPr>
              <a:t>This is a delightful story of a determined little mermaid and her inventions who never gives up on friendship.</a:t>
            </a:r>
            <a:br>
              <a:rPr lang="en-GB" b="0" i="0">
                <a:solidFill>
                  <a:srgbClr val="000000"/>
                </a:solidFill>
                <a:effectLst/>
                <a:latin typeface="custom_49902"/>
              </a:rPr>
            </a:br>
            <a:br>
              <a:rPr lang="en-GB" b="0" i="0">
                <a:solidFill>
                  <a:srgbClr val="000000"/>
                </a:solidFill>
                <a:effectLst/>
                <a:latin typeface="custom_49902"/>
              </a:rPr>
            </a:br>
            <a:r>
              <a:rPr lang="en-GB" b="1" i="1">
                <a:solidFill>
                  <a:srgbClr val="000000"/>
                </a:solidFill>
                <a:effectLst/>
                <a:latin typeface="custom_49902"/>
              </a:rPr>
              <a:t>Stitch </a:t>
            </a:r>
            <a:r>
              <a:rPr lang="en-GB" b="1" i="0">
                <a:solidFill>
                  <a:srgbClr val="000000"/>
                </a:solidFill>
                <a:effectLst/>
                <a:latin typeface="custom_49902"/>
              </a:rPr>
              <a:t>by Padraig Kenny </a:t>
            </a:r>
            <a:r>
              <a:rPr lang="en-GB" b="1" i="0">
                <a:solidFill>
                  <a:srgbClr val="E02582"/>
                </a:solidFill>
                <a:effectLst/>
                <a:latin typeface="custom_49902"/>
              </a:rPr>
              <a:t>(Walker Books)</a:t>
            </a:r>
            <a:br>
              <a:rPr lang="en-GB" b="1" i="0">
                <a:solidFill>
                  <a:srgbClr val="E02582"/>
                </a:solidFill>
                <a:effectLst/>
                <a:latin typeface="custom_49902"/>
              </a:rPr>
            </a:br>
            <a:r>
              <a:rPr lang="en-GB" b="0" i="0">
                <a:solidFill>
                  <a:srgbClr val="000000"/>
                </a:solidFill>
                <a:effectLst/>
                <a:latin typeface="custom_49902"/>
              </a:rPr>
              <a:t>This magnificent gothic adventure will have children hooked as they read the story touching the worst and best of humanity.</a:t>
            </a:r>
            <a:br>
              <a:rPr lang="en-GB" b="0" i="0">
                <a:solidFill>
                  <a:srgbClr val="000000"/>
                </a:solidFill>
                <a:effectLst/>
                <a:latin typeface="custom_49902"/>
              </a:rPr>
            </a:br>
            <a:br>
              <a:rPr lang="en-GB" b="0" i="0">
                <a:solidFill>
                  <a:srgbClr val="000000"/>
                </a:solidFill>
                <a:effectLst/>
                <a:latin typeface="custom_49902"/>
              </a:rPr>
            </a:br>
            <a:r>
              <a:rPr lang="en-GB" b="1" i="1">
                <a:solidFill>
                  <a:srgbClr val="000000"/>
                </a:solidFill>
                <a:effectLst/>
                <a:latin typeface="custom_49902"/>
              </a:rPr>
              <a:t>Part of a Story That Started Before Me: Poems about Black British History </a:t>
            </a:r>
            <a:r>
              <a:rPr lang="en-GB" b="1" i="0">
                <a:solidFill>
                  <a:srgbClr val="000000"/>
                </a:solidFill>
                <a:effectLst/>
                <a:latin typeface="custom_49902"/>
              </a:rPr>
              <a:t>by </a:t>
            </a:r>
            <a:r>
              <a:rPr lang="en-GB" b="1" i="0">
                <a:solidFill>
                  <a:srgbClr val="E02582"/>
                </a:solidFill>
                <a:effectLst/>
                <a:latin typeface="custom_49902"/>
              </a:rPr>
              <a:t>various, edited by George the Poet (Penguin Books)</a:t>
            </a:r>
            <a:br>
              <a:rPr lang="en-GB" b="1" i="0">
                <a:solidFill>
                  <a:srgbClr val="000000"/>
                </a:solidFill>
                <a:effectLst/>
                <a:latin typeface="custom_49902"/>
              </a:rPr>
            </a:br>
            <a:r>
              <a:rPr lang="en-GB" b="0" i="0">
                <a:solidFill>
                  <a:srgbClr val="000000"/>
                </a:solidFill>
                <a:effectLst/>
                <a:latin typeface="custom_49902"/>
              </a:rPr>
              <a:t>George the poet’s exciting selection of poems about Black British history will engage, enthral, appal and delight all readers.</a:t>
            </a:r>
            <a:br>
              <a:rPr lang="en-GB" b="0" i="0">
                <a:solidFill>
                  <a:srgbClr val="000000"/>
                </a:solidFill>
                <a:effectLst/>
                <a:latin typeface="custom_49902"/>
              </a:rPr>
            </a:br>
            <a:br>
              <a:rPr lang="en-GB" b="1" i="0"/>
            </a:br>
            <a:br>
              <a:rPr lang="en-GB" b="1" i="0"/>
            </a:br>
            <a:endParaRPr lang="en-GB" b="1"/>
          </a:p>
        </p:txBody>
      </p:sp>
      <p:sp>
        <p:nvSpPr>
          <p:cNvPr id="4" name="Slide Number Placeholder 3"/>
          <p:cNvSpPr>
            <a:spLocks noGrp="1"/>
          </p:cNvSpPr>
          <p:nvPr>
            <p:ph type="sldNum" sz="quarter" idx="5"/>
          </p:nvPr>
        </p:nvSpPr>
        <p:spPr/>
        <p:txBody>
          <a:bodyPr/>
          <a:lstStyle/>
          <a:p>
            <a:fld id="{7E6CA103-AFD0-4EB4-BA11-C6412E5F7955}" type="slidenum">
              <a:rPr lang="en-GB" smtClean="0"/>
              <a:t>10</a:t>
            </a:fld>
            <a:endParaRPr lang="en-GB"/>
          </a:p>
        </p:txBody>
      </p:sp>
    </p:spTree>
    <p:extLst>
      <p:ext uri="{BB962C8B-B14F-4D97-AF65-F5344CB8AC3E}">
        <p14:creationId xmlns:p14="http://schemas.microsoft.com/office/powerpoint/2010/main" val="189771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1"/>
              <a:t>Scottish Book Trust Staff Picks: Liam McCallum</a:t>
            </a:r>
            <a:br>
              <a:rPr lang="en-GB" b="1"/>
            </a:br>
            <a:br>
              <a:rPr lang="en-GB" b="1"/>
            </a:br>
            <a:r>
              <a:rPr lang="en-GB" b="1" i="1"/>
              <a:t>The Wonder Brothers </a:t>
            </a:r>
            <a:r>
              <a:rPr lang="en-GB" b="1" i="0"/>
              <a:t>by </a:t>
            </a:r>
            <a:r>
              <a:rPr lang="en-GB" b="1" i="0">
                <a:solidFill>
                  <a:srgbClr val="E8112D"/>
                </a:solidFill>
                <a:effectLst/>
                <a:latin typeface="custom_49902"/>
              </a:rPr>
              <a:t>Frank Cottrell Boyce </a:t>
            </a:r>
            <a:r>
              <a:rPr lang="en-GB" b="1" i="0"/>
              <a:t>(Macmillan Children’s Books)</a:t>
            </a:r>
            <a:br>
              <a:rPr lang="en-GB" b="1" i="0"/>
            </a:br>
            <a:r>
              <a:rPr lang="en-GB" b="0" i="0">
                <a:solidFill>
                  <a:srgbClr val="000000"/>
                </a:solidFill>
                <a:effectLst/>
                <a:latin typeface="custom_49902"/>
              </a:rPr>
              <a:t>A hilarious magical mystery from the masterful Frank Cottrell Boyce! Budding young magicians try to un-vanish Blackpool Tower… what could go wrong?</a:t>
            </a:r>
            <a:br>
              <a:rPr lang="en-GB" b="0" i="0">
                <a:solidFill>
                  <a:srgbClr val="000000"/>
                </a:solidFill>
                <a:effectLst/>
                <a:latin typeface="custom_49902"/>
              </a:rPr>
            </a:br>
            <a:br>
              <a:rPr lang="en-GB" b="0" i="0">
                <a:solidFill>
                  <a:srgbClr val="000000"/>
                </a:solidFill>
                <a:effectLst/>
                <a:latin typeface="custom_49902"/>
              </a:rPr>
            </a:br>
            <a:r>
              <a:rPr lang="en-GB" b="1" i="1">
                <a:solidFill>
                  <a:srgbClr val="000000"/>
                </a:solidFill>
                <a:effectLst/>
                <a:latin typeface="custom_49902"/>
              </a:rPr>
              <a:t>The Marvellers </a:t>
            </a:r>
            <a:r>
              <a:rPr lang="en-GB" b="1" i="0">
                <a:solidFill>
                  <a:srgbClr val="000000"/>
                </a:solidFill>
                <a:effectLst/>
                <a:latin typeface="custom_49902"/>
              </a:rPr>
              <a:t>by </a:t>
            </a:r>
            <a:r>
              <a:rPr lang="en-GB" b="1" i="0" err="1">
                <a:solidFill>
                  <a:srgbClr val="FFFFFF"/>
                </a:solidFill>
                <a:effectLst/>
                <a:latin typeface="custom_49902"/>
              </a:rPr>
              <a:t>Dhonielle</a:t>
            </a:r>
            <a:r>
              <a:rPr lang="en-GB" b="1" i="0">
                <a:solidFill>
                  <a:srgbClr val="FFFFFF"/>
                </a:solidFill>
                <a:effectLst/>
                <a:latin typeface="custom_49902"/>
              </a:rPr>
              <a:t> Clayton </a:t>
            </a:r>
            <a:r>
              <a:rPr lang="en-GB" b="1" i="0">
                <a:solidFill>
                  <a:srgbClr val="E02582"/>
                </a:solidFill>
                <a:effectLst/>
                <a:latin typeface="custom_49902"/>
              </a:rPr>
              <a:t>(Piccadilly Press)</a:t>
            </a:r>
            <a:br>
              <a:rPr lang="en-GB" b="1" i="0">
                <a:solidFill>
                  <a:srgbClr val="E02582"/>
                </a:solidFill>
                <a:effectLst/>
                <a:latin typeface="custom_49902"/>
              </a:rPr>
            </a:br>
            <a:r>
              <a:rPr lang="en-GB" b="0" i="0">
                <a:solidFill>
                  <a:srgbClr val="000000"/>
                </a:solidFill>
                <a:effectLst/>
                <a:latin typeface="custom_49902"/>
              </a:rPr>
              <a:t>A refreshing, new take on magical institutes and gifted children overcoming dark adversaries. A wonderfully diverse edge-of-your-seat fantasy adventure.</a:t>
            </a:r>
            <a:br>
              <a:rPr lang="en-GB" b="0" i="0">
                <a:solidFill>
                  <a:srgbClr val="000000"/>
                </a:solidFill>
                <a:effectLst/>
                <a:latin typeface="custom_49902"/>
              </a:rPr>
            </a:br>
            <a:br>
              <a:rPr lang="en-GB" b="0" i="0">
                <a:solidFill>
                  <a:srgbClr val="000000"/>
                </a:solidFill>
                <a:effectLst/>
                <a:latin typeface="custom_49902"/>
              </a:rPr>
            </a:br>
            <a:r>
              <a:rPr lang="en-GB" b="1" i="1">
                <a:solidFill>
                  <a:srgbClr val="000000"/>
                </a:solidFill>
                <a:effectLst/>
                <a:latin typeface="custom_49902"/>
              </a:rPr>
              <a:t>Bad Magic </a:t>
            </a:r>
            <a:r>
              <a:rPr lang="en-GB" b="1" i="0">
                <a:solidFill>
                  <a:srgbClr val="000000"/>
                </a:solidFill>
                <a:effectLst/>
                <a:latin typeface="custom_49902"/>
              </a:rPr>
              <a:t>by </a:t>
            </a:r>
            <a:r>
              <a:rPr lang="en-GB" b="1" i="0">
                <a:solidFill>
                  <a:srgbClr val="E02582"/>
                </a:solidFill>
                <a:effectLst/>
                <a:latin typeface="custom_49902"/>
              </a:rPr>
              <a:t>Derek Landy (Walker Books)</a:t>
            </a:r>
            <a:br>
              <a:rPr lang="en-GB" b="1" i="0">
                <a:solidFill>
                  <a:srgbClr val="000000"/>
                </a:solidFill>
                <a:effectLst/>
                <a:latin typeface="custom_49902"/>
              </a:rPr>
            </a:br>
            <a:r>
              <a:rPr lang="en-GB" b="0" i="0">
                <a:solidFill>
                  <a:srgbClr val="000000"/>
                </a:solidFill>
                <a:effectLst/>
                <a:latin typeface="custom_49902"/>
              </a:rPr>
              <a:t>Skullduggery Pleasant gets an illustrated makeover in this fantastic standalone graphic novel. Dark and mischievous, would you expect anything less?</a:t>
            </a:r>
            <a:br>
              <a:rPr lang="en-GB" b="0" i="0">
                <a:solidFill>
                  <a:srgbClr val="000000"/>
                </a:solidFill>
                <a:effectLst/>
                <a:latin typeface="custom_49902"/>
              </a:rPr>
            </a:br>
            <a:br>
              <a:rPr lang="en-GB" b="1" i="0"/>
            </a:br>
            <a:br>
              <a:rPr lang="en-GB" b="1" i="0"/>
            </a:br>
            <a:endParaRPr lang="en-GB" b="1"/>
          </a:p>
        </p:txBody>
      </p:sp>
      <p:sp>
        <p:nvSpPr>
          <p:cNvPr id="4" name="Slide Number Placeholder 3"/>
          <p:cNvSpPr>
            <a:spLocks noGrp="1"/>
          </p:cNvSpPr>
          <p:nvPr>
            <p:ph type="sldNum" sz="quarter" idx="5"/>
          </p:nvPr>
        </p:nvSpPr>
        <p:spPr/>
        <p:txBody>
          <a:bodyPr/>
          <a:lstStyle/>
          <a:p>
            <a:fld id="{7E6CA103-AFD0-4EB4-BA11-C6412E5F7955}" type="slidenum">
              <a:rPr lang="en-GB" smtClean="0"/>
              <a:t>11</a:t>
            </a:fld>
            <a:endParaRPr lang="en-GB"/>
          </a:p>
        </p:txBody>
      </p:sp>
    </p:spTree>
    <p:extLst>
      <p:ext uri="{BB962C8B-B14F-4D97-AF65-F5344CB8AC3E}">
        <p14:creationId xmlns:p14="http://schemas.microsoft.com/office/powerpoint/2010/main" val="3537244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a:t>Click to edit Master title style</a:t>
            </a:r>
            <a:endParaRPr lang="en-US"/>
          </a:p>
        </p:txBody>
      </p:sp>
      <p:sp>
        <p:nvSpPr>
          <p:cNvPr id="4" name="Content Placeholder 3"/>
          <p:cNvSpPr>
            <a:spLocks noGrp="1"/>
          </p:cNvSpPr>
          <p:nvPr>
            <p:ph sz="half" idx="2"/>
          </p:nvPr>
        </p:nvSpPr>
        <p:spPr>
          <a:xfrm>
            <a:off x="457201" y="1535113"/>
            <a:ext cx="2592386" cy="3951288"/>
          </a:xfrm>
          <a:prstGeom prst="rect">
            <a:avLst/>
          </a:prstGeom>
        </p:spPr>
        <p:txBody>
          <a:bodyPr vert="horz"/>
          <a:lstStyle>
            <a:lvl1pPr>
              <a:defRPr sz="24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p:txBody>
      </p:sp>
      <p:sp>
        <p:nvSpPr>
          <p:cNvPr id="8" name="Content Placeholder 7">
            <a:extLst>
              <a:ext uri="{FF2B5EF4-FFF2-40B4-BE49-F238E27FC236}">
                <a16:creationId xmlns:a16="http://schemas.microsoft.com/office/drawing/2014/main" id="{4E82312A-C749-2FF6-8958-77A84FCFB77D}"/>
              </a:ext>
            </a:extLst>
          </p:cNvPr>
          <p:cNvSpPr>
            <a:spLocks noGrp="1"/>
          </p:cNvSpPr>
          <p:nvPr>
            <p:ph sz="quarter" idx="10"/>
          </p:nvPr>
        </p:nvSpPr>
        <p:spPr>
          <a:xfrm>
            <a:off x="3275807"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GB"/>
              <a:t>Click to edit Master text styles</a:t>
            </a:r>
          </a:p>
        </p:txBody>
      </p:sp>
      <p:sp>
        <p:nvSpPr>
          <p:cNvPr id="10" name="Content Placeholder 9">
            <a:extLst>
              <a:ext uri="{FF2B5EF4-FFF2-40B4-BE49-F238E27FC236}">
                <a16:creationId xmlns:a16="http://schemas.microsoft.com/office/drawing/2014/main" id="{D35B88CE-E50A-7C22-72BA-D66420636FAF}"/>
              </a:ext>
            </a:extLst>
          </p:cNvPr>
          <p:cNvSpPr>
            <a:spLocks noGrp="1"/>
          </p:cNvSpPr>
          <p:nvPr>
            <p:ph sz="quarter" idx="11"/>
          </p:nvPr>
        </p:nvSpPr>
        <p:spPr>
          <a:xfrm>
            <a:off x="6107245"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D235E4C2-50E5-BEB3-D467-C30B3F854FFB}"/>
              </a:ext>
            </a:extLst>
          </p:cNvPr>
          <p:cNvSpPr>
            <a:spLocks noGrp="1"/>
          </p:cNvSpPr>
          <p:nvPr>
            <p:ph type="body" sz="quarter" idx="12"/>
          </p:nvPr>
        </p:nvSpPr>
        <p:spPr>
          <a:xfrm>
            <a:off x="435506" y="5603876"/>
            <a:ext cx="2614081" cy="598487"/>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
        <p:nvSpPr>
          <p:cNvPr id="14" name="Text Placeholder 13">
            <a:extLst>
              <a:ext uri="{FF2B5EF4-FFF2-40B4-BE49-F238E27FC236}">
                <a16:creationId xmlns:a16="http://schemas.microsoft.com/office/drawing/2014/main" id="{00A9C224-3B18-2372-D0A6-39AC1F4FD4AB}"/>
              </a:ext>
            </a:extLst>
          </p:cNvPr>
          <p:cNvSpPr>
            <a:spLocks noGrp="1"/>
          </p:cNvSpPr>
          <p:nvPr>
            <p:ph type="body" sz="quarter" idx="13"/>
          </p:nvPr>
        </p:nvSpPr>
        <p:spPr>
          <a:xfrm>
            <a:off x="3276600" y="5603875"/>
            <a:ext cx="2590800"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E165867E-8131-E74C-DD51-2393E864A19E}"/>
              </a:ext>
            </a:extLst>
          </p:cNvPr>
          <p:cNvSpPr>
            <a:spLocks noGrp="1"/>
          </p:cNvSpPr>
          <p:nvPr>
            <p:ph type="body" sz="quarter" idx="14"/>
          </p:nvPr>
        </p:nvSpPr>
        <p:spPr>
          <a:xfrm>
            <a:off x="6094413" y="5603875"/>
            <a:ext cx="2509837"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99368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hyperlink" Target="https://www.brownsbfs.co.uk/Product/Kenny-Padraig/Stitch/9781529517781"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hyperlink" Target="https://www.brownsbfs.co.uk/Product/DiPucchio-Kelly/Oona-and-the-shark/9780008511845" TargetMode="External"/><Relationship Id="rId10" Type="http://schemas.openxmlformats.org/officeDocument/2006/relationships/image" Target="../media/image4.gif"/><Relationship Id="rId4" Type="http://schemas.openxmlformats.org/officeDocument/2006/relationships/image" Target="../media/image18.jpeg"/><Relationship Id="rId9" Type="http://schemas.openxmlformats.org/officeDocument/2006/relationships/hyperlink" Target="https://www.brownsbfs.co.uk/Product/Various/Part-of-a-story-that-started-before-me/9780241566992"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jpeg"/><Relationship Id="rId7" Type="http://schemas.openxmlformats.org/officeDocument/2006/relationships/hyperlink" Target="https://www.brownsbfs.co.uk/Product/Clayton-Dhonielle/The-Marvellers/9781800785472"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hyperlink" Target="https://www.brownsbfs.co.uk/Product/Cottrell-Boyce-Frank/The-wonder-brothers/9781529048308" TargetMode="External"/><Relationship Id="rId10" Type="http://schemas.openxmlformats.org/officeDocument/2006/relationships/image" Target="../media/image4.gif"/><Relationship Id="rId4" Type="http://schemas.openxmlformats.org/officeDocument/2006/relationships/image" Target="../media/image21.jpeg"/><Relationship Id="rId9" Type="http://schemas.openxmlformats.org/officeDocument/2006/relationships/hyperlink" Target="https://www.brownsbfs.co.uk/Product/Landy-Derek/Bad-magic/9780008585785"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brownsbfs.co.uk/Product/Clayton-Dhonielle/The-Marvellers/9781800785472" TargetMode="External"/><Relationship Id="rId13" Type="http://schemas.openxmlformats.org/officeDocument/2006/relationships/image" Target="../media/image4.gif"/><Relationship Id="rId3" Type="http://schemas.openxmlformats.org/officeDocument/2006/relationships/image" Target="../media/image2.jpeg"/><Relationship Id="rId7" Type="http://schemas.openxmlformats.org/officeDocument/2006/relationships/image" Target="../media/image25.jpeg"/><Relationship Id="rId12" Type="http://schemas.openxmlformats.org/officeDocument/2006/relationships/hyperlink" Target="https://www.scottishbooktrust.com/authors-live-on-demand/alan-bissett"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www.scottishbooktrust.com/authors-live-on-demand/jenny-pearson" TargetMode="External"/><Relationship Id="rId11" Type="http://schemas.openxmlformats.org/officeDocument/2006/relationships/hyperlink" Target="https://www.brownsbfs.co.uk/Product/Landy-Derek/Bad-magic/9780008585785" TargetMode="External"/><Relationship Id="rId5" Type="http://schemas.openxmlformats.org/officeDocument/2006/relationships/hyperlink" Target="https://www.brownsbfs.co.uk/Product/Pearson-Jenny/The-boy-who-made-monsters/9781474999892" TargetMode="External"/><Relationship Id="rId10" Type="http://schemas.openxmlformats.org/officeDocument/2006/relationships/image" Target="../media/image26.jpeg"/><Relationship Id="rId4" Type="http://schemas.openxmlformats.org/officeDocument/2006/relationships/image" Target="../media/image24.jpeg"/><Relationship Id="rId9" Type="http://schemas.openxmlformats.org/officeDocument/2006/relationships/hyperlink" Target="https://www.scottishbooktrust.com/authors-live-on-demand/nadine-aisha-jassat-answering-big-questions-with-books" TargetMode="External"/></Relationships>
</file>

<file path=ppt/slides/_rels/slide13.xml.rels><?xml version="1.0" encoding="UTF-8" standalone="yes" ?><Relationships xmlns="http://schemas.openxmlformats.org/package/2006/relationships"><Relationship Id="rId3" Target="../media/image2.jpeg" Type="http://schemas.openxmlformats.org/officeDocument/2006/relationships/image"/><Relationship Id="rId7" Target="../media/image4.gif" Type="http://schemas.openxmlformats.org/officeDocument/2006/relationships/image"/><Relationship Id="rId2" Target="../notesSlides/notesSlide11.xml" Type="http://schemas.openxmlformats.org/officeDocument/2006/relationships/notesSlide"/><Relationship Id="rId1" Target="../slideLayouts/slideLayout10.xml" Type="http://schemas.openxmlformats.org/officeDocument/2006/relationships/slideLayout"/><Relationship Id="rId6" Target="../media/image27.jpeg" Type="http://schemas.openxmlformats.org/officeDocument/2006/relationships/image"/><Relationship Id="rId5" Target="https://www.scottishbooktrust.com/book-lists/our-favourite-bpoc-protagonists-in-childrens-and-young-adult-books" TargetMode="External" Type="http://schemas.openxmlformats.org/officeDocument/2006/relationships/hyperlink"/><Relationship Id="rId4" Target="https://www.scottishbooktrust.com/authors-live-on-demand" TargetMode="External" Type="http://schemas.openxmlformats.org/officeDocument/2006/relationships/hyperlink"/></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jpeg"/><Relationship Id="rId7" Type="http://schemas.openxmlformats.org/officeDocument/2006/relationships/hyperlink" Target="https://www.brownsbfs.co.uk/Product/Clayton-Dhonielle/The-Marvellers/9781800785472"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9.jpeg"/><Relationship Id="rId11" Type="http://schemas.openxmlformats.org/officeDocument/2006/relationships/image" Target="../media/image4.gif"/><Relationship Id="rId5" Type="http://schemas.openxmlformats.org/officeDocument/2006/relationships/hyperlink" Target="https://www.brownsbfs.co.uk/Product/Pearson-Jenny/The-boy-who-made-monsters/9781474999892" TargetMode="External"/><Relationship Id="rId10" Type="http://schemas.openxmlformats.org/officeDocument/2006/relationships/hyperlink" Target="http://scottishbooktrust.com/school-opportunities" TargetMode="External"/><Relationship Id="rId4" Type="http://schemas.openxmlformats.org/officeDocument/2006/relationships/image" Target="../media/image28.jpeg"/><Relationship Id="rId9" Type="http://schemas.openxmlformats.org/officeDocument/2006/relationships/hyperlink" Target="https://www.brownsbfs.co.uk/Product/Landy-Derek/Bad-magic/9780008585785"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jpeg"/><Relationship Id="rId7" Type="http://schemas.openxmlformats.org/officeDocument/2006/relationships/hyperlink" Target="https://www.brownsbfs.co.uk/Product/Garza-Cynthia-Leonor/Lucia-the-luchadora/9781576878279"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hyperlink" Target="https://www.brownsbfs.co.uk/Product/DiPucchio-Kelly/Super-Manny-Stands-Up/9781481459600" TargetMode="External"/><Relationship Id="rId10" Type="http://schemas.openxmlformats.org/officeDocument/2006/relationships/image" Target="../media/image4.gif"/><Relationship Id="rId4" Type="http://schemas.openxmlformats.org/officeDocument/2006/relationships/image" Target="../media/image31.jpeg"/><Relationship Id="rId9" Type="http://schemas.openxmlformats.org/officeDocument/2006/relationships/hyperlink" Target="https://d2kq0urxkarztv.cloudfront.net/612f3bc2733d52009ff2c2a6/4596268/image-d430bb37-46dd-4c23-b0af-eeb4cb279cd8.jpg?e=webp"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brownsbfs.co.uk/Product/Bream-Trevor/Another-kind/9780063043534" TargetMode="External"/><Relationship Id="rId3" Type="http://schemas.openxmlformats.org/officeDocument/2006/relationships/image" Target="../media/image2.jpeg"/><Relationship Id="rId7"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www.scottishbooktrust.com/learning-resources/read-woke-learning-resources" TargetMode="External"/><Relationship Id="rId11" Type="http://schemas.openxmlformats.org/officeDocument/2006/relationships/image" Target="../media/image4.gif"/><Relationship Id="rId5" Type="http://schemas.openxmlformats.org/officeDocument/2006/relationships/hyperlink" Target="https://www.brownsbfs.co.uk/Product/Reynolds-Jason/Stuntboy-in-the-meantime/9781913311247" TargetMode="External"/><Relationship Id="rId10" Type="http://schemas.openxmlformats.org/officeDocument/2006/relationships/hyperlink" Target="https://www.brownsbfs.co.uk/Product/Burgess-Rebecca/Speak-up/9780063081192" TargetMode="External"/><Relationship Id="rId4" Type="http://schemas.openxmlformats.org/officeDocument/2006/relationships/image" Target="../media/image34.jpeg"/><Relationship Id="rId9" Type="http://schemas.openxmlformats.org/officeDocument/2006/relationships/image" Target="../media/image36.jpeg"/></Relationships>
</file>

<file path=ppt/slides/_rels/slide1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2.jpeg"/><Relationship Id="rId7" Type="http://schemas.openxmlformats.org/officeDocument/2006/relationships/hyperlink" Target="https://www.brownsbfs.co.uk/Product/Rai-Bali/The-royal-rebel---the-life-of-suffragette-Princess-Sophia-Duleep-Singh/9781781129425"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hyperlink" Target="https://www.brownsbfs.co.uk/Product/Bailey-Lily/When-I-see-blue/9781510109803" TargetMode="External"/><Relationship Id="rId10" Type="http://schemas.openxmlformats.org/officeDocument/2006/relationships/image" Target="../media/image4.gif"/><Relationship Id="rId4" Type="http://schemas.openxmlformats.org/officeDocument/2006/relationships/image" Target="../media/image37.jpeg"/><Relationship Id="rId9" Type="http://schemas.openxmlformats.org/officeDocument/2006/relationships/hyperlink" Target="https://www.brownsbfs.co.uk/Product/Cawthon-Scott/The-fourth-closet---the-graphic-novel/9781338741162"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2.jpeg"/><Relationship Id="rId7" Type="http://schemas.openxmlformats.org/officeDocument/2006/relationships/hyperlink" Target="https://www.brownsbfs.co.uk/Product/Olson-Jessica-S/A-forgery-of-roses/9780008592462"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hyperlink" Target="https://www.brownsbfs.co.uk/Product/Yarros-Rebecca/Fourth-wing/9780349436999" TargetMode="External"/><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2.jpeg"/><Relationship Id="rId7" Type="http://schemas.openxmlformats.org/officeDocument/2006/relationships/hyperlink" Target="https://www.brownsbfs.co.uk/Product/Deonn-Tracy/Legendborn/9781398501874"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3.jpeg"/><Relationship Id="rId5" Type="http://schemas.openxmlformats.org/officeDocument/2006/relationships/hyperlink" Target="https://www.brownsbfs.co.uk/Product/Shusterman-Neal/Scythe/9781406379242" TargetMode="External"/><Relationship Id="rId10" Type="http://schemas.openxmlformats.org/officeDocument/2006/relationships/image" Target="../media/image4.gif"/><Relationship Id="rId4" Type="http://schemas.openxmlformats.org/officeDocument/2006/relationships/image" Target="../media/image42.jpeg"/><Relationship Id="rId9" Type="http://schemas.openxmlformats.org/officeDocument/2006/relationships/hyperlink" Target="https://www.brownsbfs.co.uk/Product/Macgregor-Maya/The-many-half-lived-lives-of-Sam-Sylvester/978163592359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1.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2.jpeg"/><Relationship Id="rId7" Type="http://schemas.openxmlformats.org/officeDocument/2006/relationships/hyperlink" Target="https://www.scottishbooktrust.com/learning-and-resources/clpl-for-learning-professionals"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hyperlink" Target="https://www.scottishbooktrust.com/book-of-the-month/bookzilla-northern-soul" TargetMode="External"/><Relationship Id="rId5" Type="http://schemas.openxmlformats.org/officeDocument/2006/relationships/hyperlink" Target="https://www.scottishbooktrust.com/book-lists" TargetMode="External"/><Relationship Id="rId4" Type="http://schemas.openxmlformats.org/officeDocument/2006/relationships/hyperlink" Target="https://www.scottishbooktrust.com/reading-and-stories/bookzill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hyperlink" Target="https://www.brownsbfs.co.uk/Product/Williamson-Victoria/Norahs-ark/9781911107996"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hyperlink" Target="https://www.brownsbfs.co.uk/Product/Baillie-Louise/Spectacular-Scottish-women---celebrating-inspiring-lives-from-Scotland/9781782508649" TargetMode="External"/><Relationship Id="rId10" Type="http://schemas.openxmlformats.org/officeDocument/2006/relationships/image" Target="../media/image4.gif"/><Relationship Id="rId4" Type="http://schemas.openxmlformats.org/officeDocument/2006/relationships/image" Target="../media/image5.jpeg"/><Relationship Id="rId9" Type="http://schemas.openxmlformats.org/officeDocument/2006/relationships/hyperlink" Target="https://www.brownsbfs.co.uk/Product/Gray-Keith/The-den/9781800901919"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hyperlink" Target="https://www.brownsbfs.co.uk/Product/Okogwu-Tola/Onyeka-and-the-academy-of-the-sun/9781398505087"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hyperlink" Target="https://www.brownsbfs.co.uk/Product/Mante-Priscilla/Jaz-Santos-vs-the-world/9780241482001" TargetMode="External"/><Relationship Id="rId10" Type="http://schemas.openxmlformats.org/officeDocument/2006/relationships/image" Target="../media/image4.gif"/><Relationship Id="rId4" Type="http://schemas.openxmlformats.org/officeDocument/2006/relationships/image" Target="../media/image8.jpeg"/><Relationship Id="rId9" Type="http://schemas.openxmlformats.org/officeDocument/2006/relationships/hyperlink" Target="https://www.brownsbfs.co.uk/Product/Mian-Zanib/Ultimate-rocket-blast/9781444961003"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jpeg"/><Relationship Id="rId7" Type="http://schemas.openxmlformats.org/officeDocument/2006/relationships/hyperlink" Target="https://www.brownsbfs.co.uk/Product/Bowen-Natasha/Skin-of-the-sea/9780241413975"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hyperlink" Target="https://www.brownsbfs.co.uk/Product/Patel-Serena/Picture-perfect/9781800900905" TargetMode="External"/><Relationship Id="rId10" Type="http://schemas.openxmlformats.org/officeDocument/2006/relationships/image" Target="../media/image4.gif"/><Relationship Id="rId4" Type="http://schemas.openxmlformats.org/officeDocument/2006/relationships/image" Target="../media/image11.jpeg"/><Relationship Id="rId9" Type="http://schemas.openxmlformats.org/officeDocument/2006/relationships/hyperlink" Target="https://www.brownsbfs.co.uk/Product/Pillainayagam-Christine/Ellie-Pillai-is-brown/9780571366910" TargetMode="External"/></Relationships>
</file>

<file path=ppt/slides/_rels/slide8.xml.rels><?xml version="1.0" encoding="UTF-8" standalone="yes" ?><Relationships xmlns="http://schemas.openxmlformats.org/package/2006/relationships"><Relationship Id="rId3" Target="../media/image2.jpeg" Type="http://schemas.openxmlformats.org/officeDocument/2006/relationships/image"/><Relationship Id="rId2" Target="../notesSlides/notesSlide6.xml" Type="http://schemas.openxmlformats.org/officeDocument/2006/relationships/notesSlide"/><Relationship Id="rId1" Target="../slideLayouts/slideLayout10.xml" Type="http://schemas.openxmlformats.org/officeDocument/2006/relationships/slideLayout"/><Relationship Id="rId6" Target="../media/image4.gif" Type="http://schemas.openxmlformats.org/officeDocument/2006/relationships/image"/><Relationship Id="rId5" Target="../media/image14.jpeg" Type="http://schemas.openxmlformats.org/officeDocument/2006/relationships/image"/><Relationship Id="rId4" Target="https://www.scottishbooktrust.com/book-lists/our-favourite-bpoc-protagonists-in-childrens-and-young-adult-books" TargetMode="External" Type="http://schemas.openxmlformats.org/officeDocument/2006/relationships/hyperlink"/></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hyperlink" Target="https://www.brownsbfs.co.uk/Product/Fox-Matthew/The-lovely-dark/9781444964745"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hyperlink" Target="https://www.brownsbfs.co.uk/Product/Almond-David/A-way-to-the-stars/9781529506655" TargetMode="External"/><Relationship Id="rId10" Type="http://schemas.openxmlformats.org/officeDocument/2006/relationships/image" Target="../media/image4.gif"/><Relationship Id="rId4" Type="http://schemas.openxmlformats.org/officeDocument/2006/relationships/image" Target="../media/image15.jpeg"/><Relationship Id="rId9" Type="http://schemas.openxmlformats.org/officeDocument/2006/relationships/hyperlink" Target="https://www.brownsbfs.co.uk/Product/Fenne-David/Overemotional/978178530472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solidFill>
                  <a:schemeClr val="bg1"/>
                </a:solidFill>
                <a:latin typeface="Arial" panose="020B0604020202020204" pitchFamily="34" charset="0"/>
                <a:cs typeface="Arial" panose="020B0604020202020204" pitchFamily="34" charset="0"/>
              </a:rPr>
              <a:t>Book Discovery Guide</a:t>
            </a:r>
          </a:p>
        </p:txBody>
      </p:sp>
      <p:sp>
        <p:nvSpPr>
          <p:cNvPr id="3" name="Subtitle 2"/>
          <p:cNvSpPr>
            <a:spLocks noGrp="1"/>
          </p:cNvSpPr>
          <p:nvPr>
            <p:ph type="subTitle" idx="1"/>
          </p:nvPr>
        </p:nvSpPr>
        <p:spPr>
          <a:xfrm>
            <a:off x="1371600" y="3505200"/>
            <a:ext cx="6400800" cy="1752600"/>
          </a:xfrm>
        </p:spPr>
        <p:txBody>
          <a:bodyPr>
            <a:noAutofit/>
          </a:bodyPr>
          <a:lstStyle/>
          <a:p>
            <a:r>
              <a:rPr lang="en-US" sz="2800">
                <a:solidFill>
                  <a:schemeClr val="bg1"/>
                </a:solidFill>
                <a:latin typeface="Arial" panose="020B0604020202020204" pitchFamily="34" charset="0"/>
                <a:cs typeface="Arial" panose="020B0604020202020204" pitchFamily="34" charset="0"/>
              </a:rPr>
              <a:t>Issue 6: February 2024</a:t>
            </a:r>
            <a:endParaRPr lang="en-US" sz="2800">
              <a:latin typeface="Arial" panose="020B0604020202020204" pitchFamily="34" charset="0"/>
              <a:cs typeface="Arial" panose="020B0604020202020204" pitchFamily="34" charset="0"/>
            </a:endParaRPr>
          </a:p>
        </p:txBody>
      </p:sp>
      <p:sp>
        <p:nvSpPr>
          <p:cNvPr id="5" name="TextBox 4">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solidFill>
                  <a:schemeClr val="bg1"/>
                </a:solidFill>
                <a:latin typeface="Arial" panose="020B0604020202020204" pitchFamily="34" charset="0"/>
                <a:cs typeface="Arial" panose="020B0604020202020204" pitchFamily="34" charset="0"/>
              </a:rPr>
              <a:t>scottishbooktrust.com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549012" y="607142"/>
            <a:ext cx="8229600" cy="706090"/>
          </a:xfrm>
        </p:spPr>
        <p:txBody>
          <a:bodyPr anchor="t" anchorCtr="0">
            <a:noAutofit/>
          </a:bodyPr>
          <a:lstStyle/>
          <a:p>
            <a:pPr algn="l"/>
            <a:r>
              <a:rPr lang="en-US" sz="3600" b="1">
                <a:latin typeface="Arial" panose="020B0604020202020204" pitchFamily="34" charset="0"/>
                <a:cs typeface="Arial" panose="020B0604020202020204" pitchFamily="34" charset="0"/>
              </a:rPr>
              <a:t>Staff picks: Maggie Still</a:t>
            </a:r>
          </a:p>
        </p:txBody>
      </p:sp>
      <p:pic>
        <p:nvPicPr>
          <p:cNvPr id="8" name="Content Placeholder 7" descr="Cover of Oona and the Shark ">
            <a:extLst>
              <a:ext uri="{FF2B5EF4-FFF2-40B4-BE49-F238E27FC236}">
                <a16:creationId xmlns:a16="http://schemas.microsoft.com/office/drawing/2014/main" id="{B43F4DC5-2E3D-8771-96C2-AA3717DD9EEC}"/>
              </a:ext>
            </a:extLst>
          </p:cNvPr>
          <p:cNvPicPr>
            <a:picLocks noGrp="1" noChangeAspect="1"/>
          </p:cNvPicPr>
          <p:nvPr>
            <p:ph sz="half" idx="2"/>
          </p:nvPr>
        </p:nvPicPr>
        <p:blipFill>
          <a:blip r:embed="rId4" cstate="print">
            <a:extLst>
              <a:ext uri="{28A0092B-C50C-407E-A947-70E740481C1C}">
                <a14:useLocalDpi xmlns:a14="http://schemas.microsoft.com/office/drawing/2010/main"/>
              </a:ext>
            </a:extLst>
          </a:blip>
          <a:srcRect/>
          <a:stretch/>
        </p:blipFill>
        <p:spPr>
          <a:xfrm>
            <a:off x="492630" y="2206944"/>
            <a:ext cx="2726843" cy="2693812"/>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a:xfrm>
            <a:off x="549012" y="5304632"/>
            <a:ext cx="2614081" cy="1004688"/>
          </a:xfrm>
        </p:spPr>
        <p:txBody>
          <a:bodyPr/>
          <a:lstStyle/>
          <a:p>
            <a:pPr marL="0" indent="0" algn="ctr">
              <a:buNone/>
            </a:pPr>
            <a:r>
              <a:rPr lang="en-GB" b="1"/>
              <a:t>EY+</a:t>
            </a:r>
            <a:br>
              <a:rPr lang="en-GB" b="1"/>
            </a:br>
            <a:r>
              <a:rPr lang="en-GB" sz="1800">
                <a:hlinkClick r:id="rId5"/>
              </a:rPr>
              <a:t>See </a:t>
            </a:r>
            <a:r>
              <a:rPr lang="en-GB" sz="1800" i="1">
                <a:hlinkClick r:id="rId5"/>
              </a:rPr>
              <a:t>Oona and the Shark</a:t>
            </a:r>
            <a:r>
              <a:rPr lang="en-GB" sz="1800">
                <a:hlinkClick r:id="rId5"/>
              </a:rPr>
              <a:t> on Browns books</a:t>
            </a:r>
            <a:endParaRPr lang="en-GB" b="1"/>
          </a:p>
        </p:txBody>
      </p:sp>
      <p:pic>
        <p:nvPicPr>
          <p:cNvPr id="14" name="Content Placeholder 13" descr="Cover of Stitch">
            <a:extLst>
              <a:ext uri="{FF2B5EF4-FFF2-40B4-BE49-F238E27FC236}">
                <a16:creationId xmlns:a16="http://schemas.microsoft.com/office/drawing/2014/main" id="{E3C08693-7E2D-BBB9-8D27-75040DA01FED}"/>
              </a:ext>
            </a:extLst>
          </p:cNvPr>
          <p:cNvPicPr>
            <a:picLocks noGrp="1" noChangeAspect="1"/>
          </p:cNvPicPr>
          <p:nvPr>
            <p:ph sz="quarter" idx="10"/>
          </p:nvPr>
        </p:nvPicPr>
        <p:blipFill>
          <a:blip r:embed="rId6" cstate="print">
            <a:extLst>
              <a:ext uri="{28A0092B-C50C-407E-A947-70E740481C1C}">
                <a14:useLocalDpi xmlns:a14="http://schemas.microsoft.com/office/drawing/2010/main"/>
              </a:ext>
            </a:extLst>
          </a:blip>
          <a:srcRect/>
          <a:stretch/>
        </p:blipFill>
        <p:spPr>
          <a:xfrm>
            <a:off x="3476372" y="1578521"/>
            <a:ext cx="2391028" cy="3672408"/>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a:xfrm>
            <a:off x="3451220" y="5260795"/>
            <a:ext cx="2590800" cy="1188403"/>
          </a:xfrm>
        </p:spPr>
        <p:txBody>
          <a:bodyPr/>
          <a:lstStyle/>
          <a:p>
            <a:pPr marL="0" indent="0" algn="ctr">
              <a:buNone/>
            </a:pPr>
            <a:r>
              <a:rPr lang="en-GB" b="1"/>
              <a:t>P6+</a:t>
            </a:r>
          </a:p>
          <a:p>
            <a:pPr marL="0" indent="0" algn="ctr">
              <a:buNone/>
            </a:pPr>
            <a:r>
              <a:rPr lang="en-GB" sz="2000">
                <a:hlinkClick r:id="rId7"/>
              </a:rPr>
              <a:t>See </a:t>
            </a:r>
            <a:r>
              <a:rPr lang="en-GB" sz="2000" i="1">
                <a:hlinkClick r:id="rId7"/>
              </a:rPr>
              <a:t>Stitch</a:t>
            </a:r>
            <a:r>
              <a:rPr lang="en-GB" sz="2000">
                <a:hlinkClick r:id="rId7"/>
              </a:rPr>
              <a:t> on Browns books</a:t>
            </a:r>
            <a:endParaRPr lang="en-GB"/>
          </a:p>
        </p:txBody>
      </p:sp>
      <p:pic>
        <p:nvPicPr>
          <p:cNvPr id="16" name="Content Placeholder 15" descr="Cover of Part of a Story That Started Before Me: Poems about Black British History ">
            <a:extLst>
              <a:ext uri="{FF2B5EF4-FFF2-40B4-BE49-F238E27FC236}">
                <a16:creationId xmlns:a16="http://schemas.microsoft.com/office/drawing/2014/main" id="{83B7581D-5FD6-BF9D-40B6-AEDB84AEE22F}"/>
              </a:ext>
            </a:extLst>
          </p:cNvPr>
          <p:cNvPicPr>
            <a:picLocks noGrp="1" noChangeAspect="1"/>
          </p:cNvPicPr>
          <p:nvPr>
            <p:ph sz="quarter" idx="11"/>
          </p:nvPr>
        </p:nvPicPr>
        <p:blipFill>
          <a:blip r:embed="rId8" cstate="print">
            <a:extLst>
              <a:ext uri="{28A0092B-C50C-407E-A947-70E740481C1C}">
                <a14:useLocalDpi xmlns:a14="http://schemas.microsoft.com/office/drawing/2010/main"/>
              </a:ext>
            </a:extLst>
          </a:blip>
          <a:srcRect/>
          <a:stretch/>
        </p:blipFill>
        <p:spPr>
          <a:xfrm>
            <a:off x="5969091" y="1541961"/>
            <a:ext cx="2391028" cy="3672408"/>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846898" y="5207520"/>
            <a:ext cx="2042365" cy="1533847"/>
          </a:xfrm>
        </p:spPr>
        <p:txBody>
          <a:bodyPr/>
          <a:lstStyle/>
          <a:p>
            <a:pPr marL="0" indent="0" algn="ctr">
              <a:buNone/>
            </a:pPr>
            <a:r>
              <a:rPr lang="en-GB" b="1"/>
              <a:t>S2+</a:t>
            </a:r>
          </a:p>
          <a:p>
            <a:pPr marL="0" indent="0" algn="ctr">
              <a:buNone/>
            </a:pPr>
            <a:r>
              <a:rPr lang="en-GB" sz="1600">
                <a:hlinkClick r:id="rId9"/>
              </a:rPr>
              <a:t>See </a:t>
            </a:r>
            <a:r>
              <a:rPr lang="en-GB" sz="1600" i="1">
                <a:hlinkClick r:id="rId9"/>
              </a:rPr>
              <a:t>Part of a Story </a:t>
            </a:r>
            <a:br>
              <a:rPr lang="en-GB" sz="1600" i="1">
                <a:hlinkClick r:id="rId9"/>
              </a:rPr>
            </a:br>
            <a:r>
              <a:rPr lang="en-GB" sz="1600" i="1">
                <a:hlinkClick r:id="rId9"/>
              </a:rPr>
              <a:t>that Started Before </a:t>
            </a:r>
            <a:br>
              <a:rPr lang="en-GB" sz="1600" i="1">
                <a:hlinkClick r:id="rId9"/>
              </a:rPr>
            </a:br>
            <a:r>
              <a:rPr lang="en-GB" sz="1600" i="1">
                <a:hlinkClick r:id="rId9"/>
              </a:rPr>
              <a:t>Me</a:t>
            </a:r>
            <a:r>
              <a:rPr lang="en-GB" sz="1600">
                <a:hlinkClick r:id="rId9"/>
              </a:rPr>
              <a:t> on Browns </a:t>
            </a:r>
            <a:br>
              <a:rPr lang="en-GB" sz="1600">
                <a:hlinkClick r:id="rId9"/>
              </a:rPr>
            </a:br>
            <a:r>
              <a:rPr lang="en-GB" sz="1600">
                <a:hlinkClick r:id="rId9"/>
              </a:rPr>
              <a:t>books</a:t>
            </a:r>
            <a:endParaRPr lang="en-GB" sz="1600" b="1"/>
          </a:p>
        </p:txBody>
      </p:sp>
      <p:sp>
        <p:nvSpPr>
          <p:cNvPr id="10" name="TextBox 9">
            <a:extLst>
              <a:ext uri="{C183D7F6-B498-43B3-948B-1728B52AA6E4}">
                <adec:decorative xmlns:adec="http://schemas.microsoft.com/office/drawing/2017/decorative" val="1"/>
              </a:ext>
            </a:extLst>
          </p:cNvPr>
          <p:cNvSpPr txBox="1"/>
          <p:nvPr/>
        </p:nvSpPr>
        <p:spPr>
          <a:xfrm>
            <a:off x="381000" y="6464368"/>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4110342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549012" y="607142"/>
            <a:ext cx="8229600" cy="706090"/>
          </a:xfrm>
        </p:spPr>
        <p:txBody>
          <a:bodyPr anchor="t" anchorCtr="0">
            <a:noAutofit/>
          </a:bodyPr>
          <a:lstStyle/>
          <a:p>
            <a:pPr algn="l"/>
            <a:r>
              <a:rPr lang="en-US" sz="3600" b="1">
                <a:latin typeface="Arial" panose="020B0604020202020204" pitchFamily="34" charset="0"/>
                <a:cs typeface="Arial" panose="020B0604020202020204" pitchFamily="34" charset="0"/>
              </a:rPr>
              <a:t>Staff picks: Liam McCallum</a:t>
            </a:r>
          </a:p>
        </p:txBody>
      </p:sp>
      <p:pic>
        <p:nvPicPr>
          <p:cNvPr id="8" name="Content Placeholder 7" descr="Cover of The Wonder Brothers ">
            <a:extLst>
              <a:ext uri="{FF2B5EF4-FFF2-40B4-BE49-F238E27FC236}">
                <a16:creationId xmlns:a16="http://schemas.microsoft.com/office/drawing/2014/main" id="{B43F4DC5-2E3D-8771-96C2-AA3717DD9EEC}"/>
              </a:ext>
            </a:extLst>
          </p:cNvPr>
          <p:cNvPicPr>
            <a:picLocks noGrp="1" noChangeAspect="1"/>
          </p:cNvPicPr>
          <p:nvPr>
            <p:ph sz="half" idx="2"/>
          </p:nvPr>
        </p:nvPicPr>
        <p:blipFill>
          <a:blip r:embed="rId4" cstate="print">
            <a:extLst>
              <a:ext uri="{28A0092B-C50C-407E-A947-70E740481C1C}">
                <a14:useLocalDpi xmlns:a14="http://schemas.microsoft.com/office/drawing/2010/main"/>
              </a:ext>
            </a:extLst>
          </a:blip>
          <a:srcRect/>
          <a:stretch/>
        </p:blipFill>
        <p:spPr>
          <a:xfrm>
            <a:off x="607548" y="1565413"/>
            <a:ext cx="2516651" cy="3670243"/>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a:xfrm>
            <a:off x="549012" y="5233788"/>
            <a:ext cx="2614081" cy="1004688"/>
          </a:xfrm>
        </p:spPr>
        <p:txBody>
          <a:bodyPr/>
          <a:lstStyle/>
          <a:p>
            <a:pPr marL="0" indent="0" algn="ctr">
              <a:buNone/>
            </a:pPr>
            <a:r>
              <a:rPr lang="en-GB" b="1"/>
              <a:t>P4+</a:t>
            </a:r>
            <a:br>
              <a:rPr lang="en-GB" b="1"/>
            </a:br>
            <a:r>
              <a:rPr lang="en-GB" sz="1800">
                <a:hlinkClick r:id="rId5"/>
              </a:rPr>
              <a:t>See </a:t>
            </a:r>
            <a:r>
              <a:rPr lang="en-GB" sz="1800" i="1">
                <a:hlinkClick r:id="rId5"/>
              </a:rPr>
              <a:t>The Wonder Brothers</a:t>
            </a:r>
            <a:r>
              <a:rPr lang="en-GB" sz="1800">
                <a:hlinkClick r:id="rId5"/>
              </a:rPr>
              <a:t> on Browns books</a:t>
            </a:r>
            <a:endParaRPr lang="en-GB" b="1"/>
          </a:p>
        </p:txBody>
      </p:sp>
      <p:pic>
        <p:nvPicPr>
          <p:cNvPr id="14" name="Content Placeholder 13" descr="Cover of The Marvellers ">
            <a:extLst>
              <a:ext uri="{FF2B5EF4-FFF2-40B4-BE49-F238E27FC236}">
                <a16:creationId xmlns:a16="http://schemas.microsoft.com/office/drawing/2014/main" id="{E3C08693-7E2D-BBB9-8D27-75040DA01FED}"/>
              </a:ext>
            </a:extLst>
          </p:cNvPr>
          <p:cNvPicPr>
            <a:picLocks noGrp="1" noChangeAspect="1"/>
          </p:cNvPicPr>
          <p:nvPr>
            <p:ph sz="quarter" idx="10"/>
          </p:nvPr>
        </p:nvPicPr>
        <p:blipFill>
          <a:blip r:embed="rId6" cstate="print">
            <a:extLst>
              <a:ext uri="{28A0092B-C50C-407E-A947-70E740481C1C}">
                <a14:useLocalDpi xmlns:a14="http://schemas.microsoft.com/office/drawing/2010/main"/>
              </a:ext>
            </a:extLst>
          </a:blip>
          <a:srcRect/>
          <a:stretch/>
        </p:blipFill>
        <p:spPr>
          <a:xfrm>
            <a:off x="3351131" y="1578521"/>
            <a:ext cx="2391028" cy="3672408"/>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a:xfrm>
            <a:off x="3451220" y="5260795"/>
            <a:ext cx="2590800" cy="1188403"/>
          </a:xfrm>
        </p:spPr>
        <p:txBody>
          <a:bodyPr/>
          <a:lstStyle/>
          <a:p>
            <a:pPr marL="0" indent="0" algn="ctr">
              <a:buNone/>
            </a:pPr>
            <a:r>
              <a:rPr lang="en-GB" b="1"/>
              <a:t>P6+</a:t>
            </a:r>
          </a:p>
          <a:p>
            <a:pPr marL="0" indent="0" algn="ctr">
              <a:buNone/>
            </a:pPr>
            <a:r>
              <a:rPr lang="en-GB" sz="2000">
                <a:hlinkClick r:id="rId7"/>
              </a:rPr>
              <a:t>See </a:t>
            </a:r>
            <a:r>
              <a:rPr lang="en-GB" sz="2000" i="1">
                <a:hlinkClick r:id="rId7"/>
              </a:rPr>
              <a:t>The Marvellers</a:t>
            </a:r>
            <a:r>
              <a:rPr lang="en-GB" sz="2000">
                <a:hlinkClick r:id="rId7"/>
              </a:rPr>
              <a:t> on Browns books</a:t>
            </a:r>
            <a:endParaRPr lang="en-GB"/>
          </a:p>
        </p:txBody>
      </p:sp>
      <p:pic>
        <p:nvPicPr>
          <p:cNvPr id="16" name="Content Placeholder 15" descr="Cover of Bad Magic ">
            <a:extLst>
              <a:ext uri="{FF2B5EF4-FFF2-40B4-BE49-F238E27FC236}">
                <a16:creationId xmlns:a16="http://schemas.microsoft.com/office/drawing/2014/main" id="{83B7581D-5FD6-BF9D-40B6-AEDB84AEE22F}"/>
              </a:ext>
            </a:extLst>
          </p:cNvPr>
          <p:cNvPicPr>
            <a:picLocks noGrp="1" noChangeAspect="1"/>
          </p:cNvPicPr>
          <p:nvPr>
            <p:ph sz="quarter" idx="11"/>
          </p:nvPr>
        </p:nvPicPr>
        <p:blipFill>
          <a:blip r:embed="rId8" cstate="print">
            <a:extLst>
              <a:ext uri="{28A0092B-C50C-407E-A947-70E740481C1C}">
                <a14:useLocalDpi xmlns:a14="http://schemas.microsoft.com/office/drawing/2010/main"/>
              </a:ext>
            </a:extLst>
          </a:blip>
          <a:srcRect/>
          <a:stretch/>
        </p:blipFill>
        <p:spPr>
          <a:xfrm>
            <a:off x="5969091" y="1541961"/>
            <a:ext cx="2391028" cy="3672408"/>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846898" y="5207520"/>
            <a:ext cx="1964455" cy="1533847"/>
          </a:xfrm>
        </p:spPr>
        <p:txBody>
          <a:bodyPr/>
          <a:lstStyle/>
          <a:p>
            <a:pPr marL="0" indent="0" algn="ctr">
              <a:buNone/>
            </a:pPr>
            <a:r>
              <a:rPr lang="en-GB" b="1"/>
              <a:t>S3+</a:t>
            </a:r>
          </a:p>
          <a:p>
            <a:pPr marL="0" indent="0" algn="ctr">
              <a:buNone/>
            </a:pPr>
            <a:r>
              <a:rPr lang="en-GB" sz="2000">
                <a:hlinkClick r:id="rId9"/>
              </a:rPr>
              <a:t>See </a:t>
            </a:r>
            <a:r>
              <a:rPr lang="en-GB" sz="2000" i="1">
                <a:hlinkClick r:id="rId9"/>
              </a:rPr>
              <a:t>Bad</a:t>
            </a:r>
            <a:br>
              <a:rPr lang="en-GB" sz="2000" i="1">
                <a:hlinkClick r:id="rId9"/>
              </a:rPr>
            </a:br>
            <a:r>
              <a:rPr lang="en-GB" sz="2000" i="1">
                <a:hlinkClick r:id="rId9"/>
              </a:rPr>
              <a:t>Magic </a:t>
            </a:r>
            <a:r>
              <a:rPr lang="en-GB" sz="2000">
                <a:hlinkClick r:id="rId9"/>
              </a:rPr>
              <a:t>on </a:t>
            </a:r>
            <a:br>
              <a:rPr lang="en-GB" sz="2000">
                <a:hlinkClick r:id="rId9"/>
              </a:rPr>
            </a:br>
            <a:r>
              <a:rPr lang="en-GB" sz="2000">
                <a:hlinkClick r:id="rId9"/>
              </a:rPr>
              <a:t>Browns books</a:t>
            </a:r>
            <a:endParaRPr lang="en-GB" b="1"/>
          </a:p>
        </p:txBody>
      </p:sp>
      <p:sp>
        <p:nvSpPr>
          <p:cNvPr id="10" name="TextBox 9">
            <a:extLst>
              <a:ext uri="{C183D7F6-B498-43B3-948B-1728B52AA6E4}">
                <adec:decorative xmlns:adec="http://schemas.microsoft.com/office/drawing/2017/decorative" val="1"/>
              </a:ext>
            </a:extLst>
          </p:cNvPr>
          <p:cNvSpPr txBox="1"/>
          <p:nvPr/>
        </p:nvSpPr>
        <p:spPr>
          <a:xfrm>
            <a:off x="381000" y="6464368"/>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158353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547897" y="260648"/>
            <a:ext cx="8229600" cy="582616"/>
          </a:xfrm>
        </p:spPr>
        <p:txBody>
          <a:bodyPr anchor="t" anchorCtr="0">
            <a:noAutofit/>
          </a:bodyPr>
          <a:lstStyle/>
          <a:p>
            <a:pPr algn="l"/>
            <a:r>
              <a:rPr lang="en-US" sz="2800" b="1">
                <a:latin typeface="Arial" panose="020B0604020202020204" pitchFamily="34" charset="0"/>
                <a:cs typeface="Arial" panose="020B0604020202020204" pitchFamily="34" charset="0"/>
              </a:rPr>
              <a:t>Top picks from Authors Live</a:t>
            </a:r>
          </a:p>
        </p:txBody>
      </p:sp>
      <p:pic>
        <p:nvPicPr>
          <p:cNvPr id="8" name="Content Placeholder 7" descr="Cover of The Boy Who Made Monsters ">
            <a:extLst>
              <a:ext uri="{FF2B5EF4-FFF2-40B4-BE49-F238E27FC236}">
                <a16:creationId xmlns:a16="http://schemas.microsoft.com/office/drawing/2014/main" id="{B43F4DC5-2E3D-8771-96C2-AA3717DD9EEC}"/>
              </a:ext>
            </a:extLst>
          </p:cNvPr>
          <p:cNvPicPr>
            <a:picLocks noGrp="1" noChangeAspect="1"/>
          </p:cNvPicPr>
          <p:nvPr>
            <p:ph sz="half" idx="2"/>
          </p:nvPr>
        </p:nvPicPr>
        <p:blipFill>
          <a:blip r:embed="rId4" cstate="print">
            <a:extLst>
              <a:ext uri="{28A0092B-C50C-407E-A947-70E740481C1C}">
                <a14:useLocalDpi xmlns:a14="http://schemas.microsoft.com/office/drawing/2010/main"/>
              </a:ext>
            </a:extLst>
          </a:blip>
          <a:srcRect/>
          <a:stretch/>
        </p:blipFill>
        <p:spPr>
          <a:xfrm>
            <a:off x="784436" y="836713"/>
            <a:ext cx="2172509" cy="3168352"/>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a:xfrm>
            <a:off x="674136" y="4092990"/>
            <a:ext cx="2258098" cy="2000306"/>
          </a:xfrm>
        </p:spPr>
        <p:txBody>
          <a:bodyPr/>
          <a:lstStyle/>
          <a:p>
            <a:pPr marL="0" indent="0" algn="ctr">
              <a:buNone/>
            </a:pPr>
            <a:r>
              <a:rPr lang="en-GB" sz="1600" b="1"/>
              <a:t>P4+</a:t>
            </a:r>
            <a:br>
              <a:rPr lang="en-GB" sz="1600" b="1"/>
            </a:br>
            <a:r>
              <a:rPr lang="en-GB" sz="1600">
                <a:hlinkClick r:id="rId5"/>
              </a:rPr>
              <a:t>See </a:t>
            </a:r>
            <a:r>
              <a:rPr lang="en-GB" sz="1600" i="1">
                <a:hlinkClick r:id="rId5"/>
              </a:rPr>
              <a:t>The Boy Who Made Monsters</a:t>
            </a:r>
            <a:r>
              <a:rPr lang="en-GB" sz="1600">
                <a:hlinkClick r:id="rId5"/>
              </a:rPr>
              <a:t> on Browns books</a:t>
            </a:r>
            <a:br>
              <a:rPr lang="en-GB" sz="1600"/>
            </a:br>
            <a:br>
              <a:rPr lang="en-GB" sz="1600"/>
            </a:br>
            <a:r>
              <a:rPr lang="en-GB" sz="1600">
                <a:hlinkClick r:id="rId6"/>
              </a:rPr>
              <a:t>Watch Authors Live broadcast on the Scottish Book Trust website</a:t>
            </a:r>
            <a:endParaRPr lang="en-GB" sz="1600" b="1"/>
          </a:p>
        </p:txBody>
      </p:sp>
      <p:pic>
        <p:nvPicPr>
          <p:cNvPr id="14" name="Content Placeholder 13" descr="Cover of The Stories Grandma Forgot (And How I Found Them) ">
            <a:extLst>
              <a:ext uri="{FF2B5EF4-FFF2-40B4-BE49-F238E27FC236}">
                <a16:creationId xmlns:a16="http://schemas.microsoft.com/office/drawing/2014/main" id="{E3C08693-7E2D-BBB9-8D27-75040DA01FED}"/>
              </a:ext>
            </a:extLst>
          </p:cNvPr>
          <p:cNvPicPr>
            <a:picLocks noGrp="1" noChangeAspect="1"/>
          </p:cNvPicPr>
          <p:nvPr>
            <p:ph sz="quarter" idx="10"/>
          </p:nvPr>
        </p:nvPicPr>
        <p:blipFill>
          <a:blip r:embed="rId7" cstate="print">
            <a:extLst>
              <a:ext uri="{28A0092B-C50C-407E-A947-70E740481C1C}">
                <a14:useLocalDpi xmlns:a14="http://schemas.microsoft.com/office/drawing/2010/main"/>
              </a:ext>
            </a:extLst>
          </a:blip>
          <a:srcRect/>
          <a:stretch/>
        </p:blipFill>
        <p:spPr>
          <a:xfrm>
            <a:off x="3347865" y="861716"/>
            <a:ext cx="2046569" cy="3143349"/>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a:xfrm>
            <a:off x="3309624" y="4092990"/>
            <a:ext cx="2068311" cy="2269224"/>
          </a:xfrm>
        </p:spPr>
        <p:txBody>
          <a:bodyPr/>
          <a:lstStyle/>
          <a:p>
            <a:pPr marL="0" indent="0" algn="ctr">
              <a:buNone/>
            </a:pPr>
            <a:r>
              <a:rPr lang="en-GB" sz="1600" b="1"/>
              <a:t>P5+</a:t>
            </a:r>
          </a:p>
          <a:p>
            <a:pPr marL="0" indent="0" algn="ctr">
              <a:buNone/>
            </a:pPr>
            <a:r>
              <a:rPr lang="en-GB" sz="1400">
                <a:hlinkClick r:id="rId8"/>
              </a:rPr>
              <a:t>See </a:t>
            </a:r>
            <a:r>
              <a:rPr lang="en-GB" sz="1400" i="1">
                <a:hlinkClick r:id="rId8"/>
              </a:rPr>
              <a:t>The Stories Grandma Forgot (and How I Found Them)</a:t>
            </a:r>
            <a:r>
              <a:rPr lang="en-GB" sz="1400">
                <a:hlinkClick r:id="rId8"/>
              </a:rPr>
              <a:t> on Browns books</a:t>
            </a:r>
            <a:endParaRPr lang="en-GB" sz="1400"/>
          </a:p>
          <a:p>
            <a:pPr marL="0" indent="0" algn="ctr">
              <a:buNone/>
            </a:pPr>
            <a:endParaRPr lang="en-GB" sz="1400"/>
          </a:p>
          <a:p>
            <a:pPr marL="0" indent="0" algn="ctr">
              <a:buNone/>
            </a:pPr>
            <a:r>
              <a:rPr lang="en-GB" sz="1400">
                <a:hlinkClick r:id="rId9"/>
              </a:rPr>
              <a:t>Watch Authors Live broadcast on the Scottish Book Trust website</a:t>
            </a:r>
            <a:endParaRPr lang="en-GB" sz="1400"/>
          </a:p>
          <a:p>
            <a:pPr marL="0" indent="0" algn="ctr">
              <a:buNone/>
            </a:pPr>
            <a:endParaRPr lang="en-GB" sz="1800"/>
          </a:p>
          <a:p>
            <a:pPr marL="0" indent="0" algn="ctr">
              <a:buNone/>
            </a:pPr>
            <a:endParaRPr lang="en-GB" sz="1800"/>
          </a:p>
        </p:txBody>
      </p:sp>
      <p:pic>
        <p:nvPicPr>
          <p:cNvPr id="16" name="Content Placeholder 15" descr="Cover of Lads: A Guide to Respect and Consent ">
            <a:extLst>
              <a:ext uri="{FF2B5EF4-FFF2-40B4-BE49-F238E27FC236}">
                <a16:creationId xmlns:a16="http://schemas.microsoft.com/office/drawing/2014/main" id="{83B7581D-5FD6-BF9D-40B6-AEDB84AEE22F}"/>
              </a:ext>
            </a:extLst>
          </p:cNvPr>
          <p:cNvPicPr>
            <a:picLocks noGrp="1" noChangeAspect="1"/>
          </p:cNvPicPr>
          <p:nvPr>
            <p:ph sz="quarter" idx="11"/>
          </p:nvPr>
        </p:nvPicPr>
        <p:blipFill>
          <a:blip r:embed="rId10" cstate="print">
            <a:extLst>
              <a:ext uri="{28A0092B-C50C-407E-A947-70E740481C1C}">
                <a14:useLocalDpi xmlns:a14="http://schemas.microsoft.com/office/drawing/2010/main"/>
              </a:ext>
            </a:extLst>
          </a:blip>
          <a:srcRect/>
          <a:stretch/>
        </p:blipFill>
        <p:spPr>
          <a:xfrm>
            <a:off x="5785354" y="861716"/>
            <a:ext cx="2012957" cy="3091724"/>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755325" y="4051538"/>
            <a:ext cx="2188190" cy="2352127"/>
          </a:xfrm>
        </p:spPr>
        <p:txBody>
          <a:bodyPr/>
          <a:lstStyle/>
          <a:p>
            <a:pPr marL="0" indent="0" algn="ctr">
              <a:buNone/>
            </a:pPr>
            <a:r>
              <a:rPr lang="en-GB" sz="1600" b="1"/>
              <a:t>S3+</a:t>
            </a:r>
          </a:p>
          <a:p>
            <a:pPr marL="0" indent="0" algn="ctr">
              <a:buNone/>
            </a:pPr>
            <a:r>
              <a:rPr lang="en-GB" sz="1600">
                <a:hlinkClick r:id="rId11"/>
              </a:rPr>
              <a:t>See </a:t>
            </a:r>
            <a:r>
              <a:rPr lang="en-GB" sz="1600" i="1">
                <a:hlinkClick r:id="rId11"/>
              </a:rPr>
              <a:t>Lads</a:t>
            </a:r>
            <a:r>
              <a:rPr lang="en-GB" sz="1600">
                <a:hlinkClick r:id="rId11"/>
              </a:rPr>
              <a:t> on Browns </a:t>
            </a:r>
            <a:br>
              <a:rPr lang="en-GB" sz="1600">
                <a:hlinkClick r:id="rId11"/>
              </a:rPr>
            </a:br>
            <a:r>
              <a:rPr lang="en-GB" sz="1600">
                <a:hlinkClick r:id="rId11"/>
              </a:rPr>
              <a:t>books</a:t>
            </a:r>
            <a:endParaRPr lang="en-GB" sz="1600"/>
          </a:p>
          <a:p>
            <a:pPr marL="0" indent="0" algn="ctr">
              <a:buNone/>
            </a:pPr>
            <a:endParaRPr lang="en-GB" sz="1600" b="1"/>
          </a:p>
          <a:p>
            <a:pPr marL="0" indent="0" algn="ctr">
              <a:buNone/>
            </a:pPr>
            <a:r>
              <a:rPr lang="en-GB" sz="1600">
                <a:hlinkClick r:id="rId12"/>
              </a:rPr>
              <a:t>Watch Authors</a:t>
            </a:r>
            <a:br>
              <a:rPr lang="en-GB" sz="1600">
                <a:hlinkClick r:id="rId12"/>
              </a:rPr>
            </a:br>
            <a:r>
              <a:rPr lang="en-GB" sz="1600">
                <a:hlinkClick r:id="rId12"/>
              </a:rPr>
              <a:t>Live broadcast</a:t>
            </a:r>
            <a:br>
              <a:rPr lang="en-GB" sz="1600">
                <a:hlinkClick r:id="rId12"/>
              </a:rPr>
            </a:br>
            <a:r>
              <a:rPr lang="en-GB" sz="1600">
                <a:hlinkClick r:id="rId12"/>
              </a:rPr>
              <a:t>on Scottish</a:t>
            </a:r>
            <a:br>
              <a:rPr lang="en-GB" sz="1600">
                <a:hlinkClick r:id="rId12"/>
              </a:rPr>
            </a:br>
            <a:r>
              <a:rPr lang="en-GB" sz="1600">
                <a:hlinkClick r:id="rId12"/>
              </a:rPr>
              <a:t>Book Trust website</a:t>
            </a:r>
            <a:endParaRPr lang="en-GB" sz="1600"/>
          </a:p>
        </p:txBody>
      </p:sp>
      <p:sp>
        <p:nvSpPr>
          <p:cNvPr id="10" name="TextBox 9">
            <a:extLst>
              <a:ext uri="{C183D7F6-B498-43B3-948B-1728B52AA6E4}">
                <adec:decorative xmlns:adec="http://schemas.microsoft.com/office/drawing/2017/decorative" val="1"/>
              </a:ext>
            </a:extLst>
          </p:cNvPr>
          <p:cNvSpPr txBox="1"/>
          <p:nvPr/>
        </p:nvSpPr>
        <p:spPr>
          <a:xfrm>
            <a:off x="381000" y="6563546"/>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812169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0747C67E-A316-4A5F-8F11-0AE6C7F5C1B0}"/>
              </a:ext>
            </a:extLst>
          </p:cNvPr>
          <p:cNvSpPr>
            <a:spLocks noGrp="1"/>
          </p:cNvSpPr>
          <p:nvPr>
            <p:ph type="title"/>
          </p:nvPr>
        </p:nvSpPr>
        <p:spPr>
          <a:xfrm>
            <a:off x="359516" y="516636"/>
            <a:ext cx="8532964" cy="850106"/>
          </a:xfrm>
        </p:spPr>
        <p:txBody>
          <a:bodyPr anchor="t" anchorCtr="0">
            <a:noAutofit/>
          </a:bodyPr>
          <a:lstStyle/>
          <a:p>
            <a:r>
              <a:rPr lang="en-GB" sz="2800">
                <a:latin typeface="Arial" panose="020B0604020202020204" pitchFamily="34" charset="0"/>
                <a:cs typeface="Arial" panose="020B0604020202020204" pitchFamily="34" charset="0"/>
              </a:rPr>
              <a:t>Visit the </a:t>
            </a:r>
            <a:r>
              <a:rPr lang="en-GB" sz="2800">
                <a:latin typeface="Arial" panose="020B0604020202020204" pitchFamily="34" charset="0"/>
                <a:cs typeface="Arial" panose="020B0604020202020204" pitchFamily="34" charset="0"/>
                <a:hlinkClick r:id="rId4"/>
              </a:rPr>
              <a:t>Authors Live on Demand library </a:t>
            </a:r>
            <a:r>
              <a:rPr lang="en-GB" sz="2800">
                <a:latin typeface="Arial" panose="020B0604020202020204" pitchFamily="34" charset="0"/>
                <a:cs typeface="Arial" panose="020B0604020202020204" pitchFamily="34" charset="0"/>
              </a:rPr>
              <a:t>to catch up on author and illustrator broadcasts </a:t>
            </a:r>
            <a:br>
              <a:rPr lang="en-GB" sz="2400" b="0" i="0">
                <a:solidFill>
                  <a:srgbClr val="343432"/>
                </a:solidFill>
                <a:effectLst/>
                <a:latin typeface="altis-scotbook-bold"/>
                <a:hlinkClick r:id="rId5"/>
              </a:rPr>
            </a:br>
            <a:endParaRPr lang="en-US" sz="2800" b="1">
              <a:latin typeface="Arial" panose="020B0604020202020204" pitchFamily="34" charset="0"/>
              <a:cs typeface="Arial" panose="020B0604020202020204" pitchFamily="34" charset="0"/>
            </a:endParaRPr>
          </a:p>
        </p:txBody>
      </p:sp>
      <p:pic>
        <p:nvPicPr>
          <p:cNvPr id="13" name="Picture 12" descr="Images of Authors Live broadcasts on the Scottish Book Trust website">
            <a:extLst>
              <a:ext uri="{FF2B5EF4-FFF2-40B4-BE49-F238E27FC236}">
                <a16:creationId xmlns:a16="http://schemas.microsoft.com/office/drawing/2014/main" id="{AF55E42D-F783-B96C-6FE6-7D02614E00CC}"/>
              </a:ext>
              <a:ext uri="{C183D7F6-B498-43B3-948B-1728B52AA6E4}">
                <adec:decorative xmlns:adec="http://schemas.microsoft.com/office/drawing/2017/decorative" val="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t="-2"/>
          <a:stretch/>
        </p:blipFill>
        <p:spPr>
          <a:xfrm>
            <a:off x="305518" y="1628800"/>
            <a:ext cx="8532964" cy="3484612"/>
          </a:xfrm>
          <a:prstGeom prst="rect">
            <a:avLst/>
          </a:prstGeom>
          <a:ln w="19050">
            <a:solidFill>
              <a:schemeClr val="tx1"/>
            </a:solidFill>
          </a:ln>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049371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547897" y="254097"/>
            <a:ext cx="8229600" cy="582616"/>
          </a:xfrm>
        </p:spPr>
        <p:txBody>
          <a:bodyPr anchor="t" anchorCtr="0">
            <a:noAutofit/>
          </a:bodyPr>
          <a:lstStyle/>
          <a:p>
            <a:pPr algn="l"/>
            <a:r>
              <a:rPr lang="en-US" sz="2800" b="1">
                <a:latin typeface="Arial" panose="020B0604020202020204" pitchFamily="34" charset="0"/>
                <a:cs typeface="Arial" panose="020B0604020202020204" pitchFamily="34" charset="0"/>
              </a:rPr>
              <a:t>Top picks from Scottish Friendly’s Children Book Tour</a:t>
            </a:r>
          </a:p>
        </p:txBody>
      </p:sp>
      <p:pic>
        <p:nvPicPr>
          <p:cNvPr id="8" name="Content Placeholder 7" descr="Cover of Ghost Orchid ">
            <a:extLst>
              <a:ext uri="{FF2B5EF4-FFF2-40B4-BE49-F238E27FC236}">
                <a16:creationId xmlns:a16="http://schemas.microsoft.com/office/drawing/2014/main" id="{B43F4DC5-2E3D-8771-96C2-AA3717DD9EEC}"/>
              </a:ext>
            </a:extLst>
          </p:cNvPr>
          <p:cNvPicPr>
            <a:picLocks noGrp="1" noChangeAspect="1"/>
          </p:cNvPicPr>
          <p:nvPr>
            <p:ph sz="half" idx="2"/>
          </p:nvPr>
        </p:nvPicPr>
        <p:blipFill>
          <a:blip r:embed="rId4" cstate="print">
            <a:extLst>
              <a:ext uri="{28A0092B-C50C-407E-A947-70E740481C1C}">
                <a14:useLocalDpi xmlns:a14="http://schemas.microsoft.com/office/drawing/2010/main"/>
              </a:ext>
            </a:extLst>
          </a:blip>
          <a:srcRect/>
          <a:stretch/>
        </p:blipFill>
        <p:spPr>
          <a:xfrm>
            <a:off x="793760" y="2178406"/>
            <a:ext cx="2235627" cy="2196598"/>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a:xfrm>
            <a:off x="748818" y="4496354"/>
            <a:ext cx="2258098" cy="848178"/>
          </a:xfrm>
        </p:spPr>
        <p:txBody>
          <a:bodyPr/>
          <a:lstStyle/>
          <a:p>
            <a:pPr marL="0" indent="0" algn="ctr">
              <a:buNone/>
            </a:pPr>
            <a:r>
              <a:rPr lang="en-GB" sz="1600" b="1"/>
              <a:t>EY+</a:t>
            </a:r>
            <a:br>
              <a:rPr lang="en-GB" sz="1600" b="1"/>
            </a:br>
            <a:r>
              <a:rPr lang="en-GB" sz="1600">
                <a:hlinkClick r:id="rId5"/>
              </a:rPr>
              <a:t>See </a:t>
            </a:r>
            <a:r>
              <a:rPr lang="en-GB" sz="1600" i="1">
                <a:hlinkClick r:id="rId5"/>
              </a:rPr>
              <a:t>Ghost Orchid</a:t>
            </a:r>
            <a:r>
              <a:rPr lang="en-GB" sz="1600">
                <a:hlinkClick r:id="rId5"/>
              </a:rPr>
              <a:t> on Browns books</a:t>
            </a:r>
            <a:endParaRPr lang="en-GB" sz="1600" b="1"/>
          </a:p>
        </p:txBody>
      </p:sp>
      <p:pic>
        <p:nvPicPr>
          <p:cNvPr id="14" name="Content Placeholder 13" descr="Cover of The Good Hawk ">
            <a:extLst>
              <a:ext uri="{FF2B5EF4-FFF2-40B4-BE49-F238E27FC236}">
                <a16:creationId xmlns:a16="http://schemas.microsoft.com/office/drawing/2014/main" id="{E3C08693-7E2D-BBB9-8D27-75040DA01FED}"/>
              </a:ext>
            </a:extLst>
          </p:cNvPr>
          <p:cNvPicPr>
            <a:picLocks noGrp="1" noChangeAspect="1"/>
          </p:cNvPicPr>
          <p:nvPr>
            <p:ph sz="quarter" idx="10"/>
          </p:nvPr>
        </p:nvPicPr>
        <p:blipFill>
          <a:blip r:embed="rId6" cstate="print">
            <a:extLst>
              <a:ext uri="{28A0092B-C50C-407E-A947-70E740481C1C}">
                <a14:useLocalDpi xmlns:a14="http://schemas.microsoft.com/office/drawing/2010/main"/>
              </a:ext>
            </a:extLst>
          </a:blip>
          <a:srcRect/>
          <a:stretch/>
        </p:blipFill>
        <p:spPr>
          <a:xfrm>
            <a:off x="3347865" y="1311307"/>
            <a:ext cx="2046569" cy="3143349"/>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a:xfrm>
            <a:off x="3314261" y="4505161"/>
            <a:ext cx="2068311" cy="848178"/>
          </a:xfrm>
        </p:spPr>
        <p:txBody>
          <a:bodyPr/>
          <a:lstStyle/>
          <a:p>
            <a:pPr marL="0" indent="0" algn="ctr">
              <a:buNone/>
            </a:pPr>
            <a:r>
              <a:rPr lang="en-GB" sz="1600" b="1"/>
              <a:t>P7+</a:t>
            </a:r>
          </a:p>
          <a:p>
            <a:pPr marL="0" indent="0" algn="ctr">
              <a:buNone/>
            </a:pPr>
            <a:r>
              <a:rPr lang="en-GB" sz="1600">
                <a:hlinkClick r:id="rId7"/>
              </a:rPr>
              <a:t>See </a:t>
            </a:r>
            <a:r>
              <a:rPr lang="en-GB" sz="1600" i="1">
                <a:hlinkClick r:id="rId7"/>
              </a:rPr>
              <a:t>The Good Hawk</a:t>
            </a:r>
            <a:r>
              <a:rPr lang="en-GB" sz="1600">
                <a:hlinkClick r:id="rId7"/>
              </a:rPr>
              <a:t> on Browns books</a:t>
            </a:r>
            <a:endParaRPr lang="en-GB" sz="1600"/>
          </a:p>
          <a:p>
            <a:pPr marL="0" indent="0" algn="ctr">
              <a:buNone/>
            </a:pPr>
            <a:endParaRPr lang="en-GB" sz="1800"/>
          </a:p>
          <a:p>
            <a:pPr marL="0" indent="0" algn="ctr">
              <a:buNone/>
            </a:pPr>
            <a:endParaRPr lang="en-GB" sz="1800"/>
          </a:p>
        </p:txBody>
      </p:sp>
      <p:pic>
        <p:nvPicPr>
          <p:cNvPr id="16" name="Content Placeholder 15" descr="Cover of Feast of Ashes ">
            <a:extLst>
              <a:ext uri="{FF2B5EF4-FFF2-40B4-BE49-F238E27FC236}">
                <a16:creationId xmlns:a16="http://schemas.microsoft.com/office/drawing/2014/main" id="{83B7581D-5FD6-BF9D-40B6-AEDB84AEE22F}"/>
              </a:ext>
            </a:extLst>
          </p:cNvPr>
          <p:cNvPicPr>
            <a:picLocks noGrp="1" noChangeAspect="1"/>
          </p:cNvPicPr>
          <p:nvPr>
            <p:ph sz="quarter" idx="11"/>
          </p:nvPr>
        </p:nvPicPr>
        <p:blipFill>
          <a:blip r:embed="rId8" cstate="print">
            <a:extLst>
              <a:ext uri="{28A0092B-C50C-407E-A947-70E740481C1C}">
                <a14:useLocalDpi xmlns:a14="http://schemas.microsoft.com/office/drawing/2010/main"/>
              </a:ext>
            </a:extLst>
          </a:blip>
          <a:srcRect/>
          <a:stretch/>
        </p:blipFill>
        <p:spPr>
          <a:xfrm>
            <a:off x="5842941" y="1311307"/>
            <a:ext cx="2012957" cy="3091724"/>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755325" y="4505161"/>
            <a:ext cx="2188190" cy="889630"/>
          </a:xfrm>
        </p:spPr>
        <p:txBody>
          <a:bodyPr/>
          <a:lstStyle/>
          <a:p>
            <a:pPr marL="0" indent="0" algn="ctr">
              <a:buNone/>
            </a:pPr>
            <a:r>
              <a:rPr lang="en-GB" sz="1600" b="1"/>
              <a:t>S1+</a:t>
            </a:r>
          </a:p>
          <a:p>
            <a:pPr marL="0" indent="0" algn="ctr">
              <a:buNone/>
            </a:pPr>
            <a:r>
              <a:rPr lang="en-GB" sz="1600">
                <a:hlinkClick r:id="rId9"/>
              </a:rPr>
              <a:t>See </a:t>
            </a:r>
            <a:r>
              <a:rPr lang="en-GB" sz="1600" i="1">
                <a:hlinkClick r:id="rId9"/>
              </a:rPr>
              <a:t>Feast of Ashes</a:t>
            </a:r>
            <a:r>
              <a:rPr lang="en-GB" sz="1600">
                <a:hlinkClick r:id="rId9"/>
              </a:rPr>
              <a:t> on Browns books</a:t>
            </a:r>
            <a:endParaRPr lang="en-GB" sz="1600"/>
          </a:p>
        </p:txBody>
      </p:sp>
      <p:sp>
        <p:nvSpPr>
          <p:cNvPr id="2" name="Text Placeholder 4">
            <a:extLst>
              <a:ext uri="{FF2B5EF4-FFF2-40B4-BE49-F238E27FC236}">
                <a16:creationId xmlns:a16="http://schemas.microsoft.com/office/drawing/2014/main" id="{5F7BFD8F-97C9-A0BD-D076-F4B16F5D1100}"/>
              </a:ext>
            </a:extLst>
          </p:cNvPr>
          <p:cNvSpPr txBox="1">
            <a:spLocks/>
          </p:cNvSpPr>
          <p:nvPr/>
        </p:nvSpPr>
        <p:spPr>
          <a:xfrm>
            <a:off x="748818" y="5579988"/>
            <a:ext cx="6847518" cy="627671"/>
          </a:xfrm>
          <a:prstGeom prst="rect">
            <a:avLst/>
          </a:prstGeom>
        </p:spPr>
        <p:txBody>
          <a:bodyPr/>
          <a:lstStyle>
            <a:lvl1pPr marL="342900" indent="-3429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a:t>Discover our </a:t>
            </a:r>
            <a:r>
              <a:rPr lang="en-GB">
                <a:hlinkClick r:id="rId10"/>
              </a:rPr>
              <a:t>upcoming school events, opportunities and tours on the Scottish Book Trust website</a:t>
            </a:r>
            <a:endParaRPr lang="en-GB"/>
          </a:p>
        </p:txBody>
      </p:sp>
      <p:sp>
        <p:nvSpPr>
          <p:cNvPr id="10" name="TextBox 9">
            <a:extLst>
              <a:ext uri="{C183D7F6-B498-43B3-948B-1728B52AA6E4}">
                <adec:decorative xmlns:adec="http://schemas.microsoft.com/office/drawing/2017/decorative" val="1"/>
              </a:ext>
            </a:extLst>
          </p:cNvPr>
          <p:cNvSpPr txBox="1"/>
          <p:nvPr/>
        </p:nvSpPr>
        <p:spPr>
          <a:xfrm>
            <a:off x="381000" y="6563546"/>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226621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67544" y="195635"/>
            <a:ext cx="8580832" cy="1227838"/>
          </a:xfrm>
        </p:spPr>
        <p:txBody>
          <a:bodyPr anchor="t" anchorCtr="0">
            <a:noAutofit/>
          </a:bodyPr>
          <a:lstStyle/>
          <a:p>
            <a:pPr algn="l"/>
            <a:r>
              <a:rPr lang="en-US" sz="3200" b="1">
                <a:latin typeface="Arial" panose="020B0604020202020204" pitchFamily="34" charset="0"/>
                <a:cs typeface="Arial" panose="020B0604020202020204" pitchFamily="34" charset="0"/>
              </a:rPr>
              <a:t>What to read if they like… superheroes! (1)</a:t>
            </a:r>
          </a:p>
        </p:txBody>
      </p:sp>
      <p:pic>
        <p:nvPicPr>
          <p:cNvPr id="8" name="Content Placeholder 7" descr="Cover of Super Manny Stands Up! ">
            <a:extLst>
              <a:ext uri="{FF2B5EF4-FFF2-40B4-BE49-F238E27FC236}">
                <a16:creationId xmlns:a16="http://schemas.microsoft.com/office/drawing/2014/main" id="{B43F4DC5-2E3D-8771-96C2-AA3717DD9EEC}"/>
              </a:ext>
            </a:extLst>
          </p:cNvPr>
          <p:cNvPicPr>
            <a:picLocks noGrp="1" noChangeAspect="1"/>
          </p:cNvPicPr>
          <p:nvPr>
            <p:ph sz="half" idx="2"/>
          </p:nvPr>
        </p:nvPicPr>
        <p:blipFill>
          <a:blip r:embed="rId4" cstate="print">
            <a:extLst>
              <a:ext uri="{28A0092B-C50C-407E-A947-70E740481C1C}">
                <a14:useLocalDpi xmlns:a14="http://schemas.microsoft.com/office/drawing/2010/main"/>
              </a:ext>
            </a:extLst>
          </a:blip>
          <a:srcRect/>
          <a:stretch/>
        </p:blipFill>
        <p:spPr>
          <a:xfrm>
            <a:off x="253764" y="1345619"/>
            <a:ext cx="2614081" cy="3024336"/>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a:xfrm>
            <a:off x="253764" y="4530681"/>
            <a:ext cx="2614081" cy="1004688"/>
          </a:xfrm>
        </p:spPr>
        <p:txBody>
          <a:bodyPr/>
          <a:lstStyle/>
          <a:p>
            <a:pPr marL="0" indent="0" algn="ctr">
              <a:buNone/>
            </a:pPr>
            <a:r>
              <a:rPr lang="en-GB" b="1"/>
              <a:t>P1-3</a:t>
            </a:r>
            <a:br>
              <a:rPr lang="en-GB" b="1"/>
            </a:br>
            <a:r>
              <a:rPr lang="en-GB" sz="1800">
                <a:hlinkClick r:id="rId5"/>
              </a:rPr>
              <a:t>See </a:t>
            </a:r>
            <a:r>
              <a:rPr lang="en-GB" sz="1800" i="1">
                <a:hlinkClick r:id="rId5"/>
              </a:rPr>
              <a:t>Super Manny Stands Up!</a:t>
            </a:r>
            <a:r>
              <a:rPr lang="en-GB" sz="1800">
                <a:hlinkClick r:id="rId5"/>
              </a:rPr>
              <a:t> on Browns books</a:t>
            </a:r>
            <a:endParaRPr lang="en-GB" b="1"/>
          </a:p>
        </p:txBody>
      </p:sp>
      <p:pic>
        <p:nvPicPr>
          <p:cNvPr id="14" name="Content Placeholder 13" descr="Cover of Lucia the Luchadora">
            <a:extLst>
              <a:ext uri="{FF2B5EF4-FFF2-40B4-BE49-F238E27FC236}">
                <a16:creationId xmlns:a16="http://schemas.microsoft.com/office/drawing/2014/main" id="{E3C08693-7E2D-BBB9-8D27-75040DA01FED}"/>
              </a:ext>
            </a:extLst>
          </p:cNvPr>
          <p:cNvPicPr>
            <a:picLocks noGrp="1" noChangeAspect="1"/>
          </p:cNvPicPr>
          <p:nvPr>
            <p:ph sz="quarter" idx="10"/>
          </p:nvPr>
        </p:nvPicPr>
        <p:blipFill>
          <a:blip r:embed="rId6" cstate="print">
            <a:extLst>
              <a:ext uri="{28A0092B-C50C-407E-A947-70E740481C1C}">
                <a14:useLocalDpi xmlns:a14="http://schemas.microsoft.com/office/drawing/2010/main"/>
              </a:ext>
            </a:extLst>
          </a:blip>
          <a:srcRect/>
          <a:stretch/>
        </p:blipFill>
        <p:spPr>
          <a:xfrm>
            <a:off x="2963977" y="1371638"/>
            <a:ext cx="2749101" cy="2985949"/>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a:xfrm>
            <a:off x="3074467" y="4466878"/>
            <a:ext cx="2590800" cy="1188403"/>
          </a:xfrm>
        </p:spPr>
        <p:txBody>
          <a:bodyPr/>
          <a:lstStyle/>
          <a:p>
            <a:pPr marL="0" indent="0" algn="ctr">
              <a:buNone/>
            </a:pPr>
            <a:r>
              <a:rPr lang="en-GB" b="1"/>
              <a:t>P1-4</a:t>
            </a:r>
          </a:p>
          <a:p>
            <a:pPr marL="0" indent="0" algn="ctr">
              <a:buNone/>
            </a:pPr>
            <a:r>
              <a:rPr lang="en-GB" sz="2000">
                <a:hlinkClick r:id="rId7"/>
              </a:rPr>
              <a:t>See </a:t>
            </a:r>
            <a:r>
              <a:rPr lang="en-GB" i="1">
                <a:hlinkClick r:id="rId7"/>
              </a:rPr>
              <a:t>Lucia the </a:t>
            </a:r>
            <a:r>
              <a:rPr lang="en-GB" i="1" err="1">
                <a:hlinkClick r:id="rId7"/>
              </a:rPr>
              <a:t>Luchadora</a:t>
            </a:r>
            <a:r>
              <a:rPr lang="en-GB" i="1">
                <a:hlinkClick r:id="rId7"/>
              </a:rPr>
              <a:t> </a:t>
            </a:r>
            <a:r>
              <a:rPr lang="en-GB" sz="2000">
                <a:hlinkClick r:id="rId7"/>
              </a:rPr>
              <a:t>on Browns books</a:t>
            </a:r>
            <a:endParaRPr lang="en-GB"/>
          </a:p>
        </p:txBody>
      </p:sp>
      <p:pic>
        <p:nvPicPr>
          <p:cNvPr id="7" name="Content Placeholder 6" descr="Cover of Cape">
            <a:extLst>
              <a:ext uri="{FF2B5EF4-FFF2-40B4-BE49-F238E27FC236}">
                <a16:creationId xmlns:a16="http://schemas.microsoft.com/office/drawing/2014/main" id="{42176E0B-7E15-03E9-7991-9DBFE8285C57}"/>
              </a:ext>
              <a:ext uri="{C183D7F6-B498-43B3-948B-1728B52AA6E4}">
                <adec:decorative xmlns:adec="http://schemas.microsoft.com/office/drawing/2017/decorative" val="0"/>
              </a:ext>
            </a:extLst>
          </p:cNvPr>
          <p:cNvPicPr>
            <a:picLocks noGrp="1" noChangeAspect="1"/>
          </p:cNvPicPr>
          <p:nvPr>
            <p:ph sz="quarter" idx="11"/>
          </p:nvPr>
        </p:nvPicPr>
        <p:blipFill>
          <a:blip r:embed="rId8" cstate="print">
            <a:extLst>
              <a:ext uri="{28A0092B-C50C-407E-A947-70E740481C1C}">
                <a14:useLocalDpi xmlns:a14="http://schemas.microsoft.com/office/drawing/2010/main"/>
              </a:ext>
            </a:extLst>
          </a:blip>
          <a:stretch>
            <a:fillRect/>
          </a:stretch>
        </p:blipFill>
        <p:spPr>
          <a:xfrm>
            <a:off x="5900661" y="1345619"/>
            <a:ext cx="2960132" cy="2960132"/>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871889" y="4466878"/>
            <a:ext cx="3134653" cy="1465290"/>
          </a:xfrm>
        </p:spPr>
        <p:txBody>
          <a:bodyPr/>
          <a:lstStyle/>
          <a:p>
            <a:pPr marL="0" indent="0" algn="ctr">
              <a:buNone/>
            </a:pPr>
            <a:r>
              <a:rPr lang="en-GB" b="1"/>
              <a:t>P2-5</a:t>
            </a:r>
          </a:p>
          <a:p>
            <a:pPr marL="0" indent="0" algn="ctr">
              <a:buNone/>
            </a:pPr>
            <a:r>
              <a:rPr lang="en-GB" sz="2000">
                <a:hlinkClick r:id="rId9"/>
              </a:rPr>
              <a:t>See </a:t>
            </a:r>
            <a:r>
              <a:rPr lang="en-GB" sz="2000" i="1">
                <a:hlinkClick r:id="rId9"/>
              </a:rPr>
              <a:t>Cape</a:t>
            </a:r>
            <a:r>
              <a:rPr lang="en-GB" sz="2000">
                <a:hlinkClick r:id="rId9"/>
              </a:rPr>
              <a:t> on Browns </a:t>
            </a:r>
            <a:br>
              <a:rPr lang="en-GB" sz="2000">
                <a:hlinkClick r:id="rId9"/>
              </a:rPr>
            </a:br>
            <a:r>
              <a:rPr lang="en-GB" sz="2000">
                <a:hlinkClick r:id="rId9"/>
              </a:rPr>
              <a:t>books</a:t>
            </a:r>
            <a:endParaRPr lang="en-GB" b="1"/>
          </a:p>
        </p:txBody>
      </p:sp>
      <p:sp>
        <p:nvSpPr>
          <p:cNvPr id="10" name="TextBox 9">
            <a:extLst>
              <a:ext uri="{C183D7F6-B498-43B3-948B-1728B52AA6E4}">
                <adec:decorative xmlns:adec="http://schemas.microsoft.com/office/drawing/2017/decorative" val="1"/>
              </a:ext>
            </a:extLst>
          </p:cNvPr>
          <p:cNvSpPr txBox="1"/>
          <p:nvPr/>
        </p:nvSpPr>
        <p:spPr>
          <a:xfrm>
            <a:off x="381000" y="6464368"/>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990542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67544" y="195635"/>
            <a:ext cx="8435280" cy="1227838"/>
          </a:xfrm>
        </p:spPr>
        <p:txBody>
          <a:bodyPr anchor="t" anchorCtr="0">
            <a:noAutofit/>
          </a:bodyPr>
          <a:lstStyle/>
          <a:p>
            <a:pPr algn="l"/>
            <a:r>
              <a:rPr lang="en-US" sz="3200" b="1">
                <a:latin typeface="Arial" panose="020B0604020202020204" pitchFamily="34" charset="0"/>
                <a:cs typeface="Arial" panose="020B0604020202020204" pitchFamily="34" charset="0"/>
              </a:rPr>
              <a:t>What to read if they like… superheroes! (2)</a:t>
            </a:r>
          </a:p>
        </p:txBody>
      </p:sp>
      <p:pic>
        <p:nvPicPr>
          <p:cNvPr id="8" name="Content Placeholder 7" descr="Cover of Stuntboy, In the Meantime ">
            <a:extLst>
              <a:ext uri="{FF2B5EF4-FFF2-40B4-BE49-F238E27FC236}">
                <a16:creationId xmlns:a16="http://schemas.microsoft.com/office/drawing/2014/main" id="{B43F4DC5-2E3D-8771-96C2-AA3717DD9EEC}"/>
              </a:ext>
            </a:extLst>
          </p:cNvPr>
          <p:cNvPicPr>
            <a:picLocks noGrp="1" noChangeAspect="1"/>
          </p:cNvPicPr>
          <p:nvPr>
            <p:ph sz="half" idx="2"/>
          </p:nvPr>
        </p:nvPicPr>
        <p:blipFill>
          <a:blip r:embed="rId4" cstate="print">
            <a:extLst>
              <a:ext uri="{28A0092B-C50C-407E-A947-70E740481C1C}">
                <a14:useLocalDpi xmlns:a14="http://schemas.microsoft.com/office/drawing/2010/main"/>
              </a:ext>
            </a:extLst>
          </a:blip>
          <a:srcRect/>
          <a:stretch/>
        </p:blipFill>
        <p:spPr>
          <a:xfrm>
            <a:off x="719073" y="919883"/>
            <a:ext cx="2196172" cy="3111892"/>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a:xfrm>
            <a:off x="510119" y="4127511"/>
            <a:ext cx="2614081" cy="1883020"/>
          </a:xfrm>
        </p:spPr>
        <p:txBody>
          <a:bodyPr/>
          <a:lstStyle/>
          <a:p>
            <a:pPr marL="0" indent="0" algn="ctr">
              <a:buNone/>
            </a:pPr>
            <a:r>
              <a:rPr lang="en-GB" sz="1600" b="1"/>
              <a:t>P5-7</a:t>
            </a:r>
            <a:br>
              <a:rPr lang="en-GB" sz="1600" b="1"/>
            </a:br>
            <a:r>
              <a:rPr lang="en-GB" sz="1600">
                <a:hlinkClick r:id="rId5"/>
              </a:rPr>
              <a:t>See </a:t>
            </a:r>
            <a:r>
              <a:rPr lang="en-GB" sz="1600" i="1" err="1">
                <a:hlinkClick r:id="rId5"/>
              </a:rPr>
              <a:t>Stuntboy</a:t>
            </a:r>
            <a:r>
              <a:rPr lang="en-GB" sz="1600" i="1">
                <a:hlinkClick r:id="rId5"/>
              </a:rPr>
              <a:t>, in the Meantime</a:t>
            </a:r>
            <a:r>
              <a:rPr lang="en-GB" sz="1600">
                <a:hlinkClick r:id="rId5"/>
              </a:rPr>
              <a:t> on Browns books</a:t>
            </a:r>
            <a:br>
              <a:rPr lang="en-GB" sz="1600"/>
            </a:br>
            <a:endParaRPr lang="en-GB" sz="1600" b="1"/>
          </a:p>
          <a:p>
            <a:pPr marL="0" indent="0" algn="ctr">
              <a:buNone/>
            </a:pPr>
            <a:r>
              <a:rPr lang="en-GB" sz="1600"/>
              <a:t>Explore our resource on this title via </a:t>
            </a:r>
            <a:r>
              <a:rPr lang="en-GB" sz="1600">
                <a:hlinkClick r:id="rId6"/>
              </a:rPr>
              <a:t>our Read Woke learning resources</a:t>
            </a:r>
            <a:endParaRPr lang="en-GB" sz="1600"/>
          </a:p>
        </p:txBody>
      </p:sp>
      <p:pic>
        <p:nvPicPr>
          <p:cNvPr id="14" name="Content Placeholder 13" descr="Cover of Another Kind ">
            <a:extLst>
              <a:ext uri="{FF2B5EF4-FFF2-40B4-BE49-F238E27FC236}">
                <a16:creationId xmlns:a16="http://schemas.microsoft.com/office/drawing/2014/main" id="{E3C08693-7E2D-BBB9-8D27-75040DA01FED}"/>
              </a:ext>
            </a:extLst>
          </p:cNvPr>
          <p:cNvPicPr>
            <a:picLocks noGrp="1" noChangeAspect="1"/>
          </p:cNvPicPr>
          <p:nvPr>
            <p:ph sz="quarter" idx="10"/>
          </p:nvPr>
        </p:nvPicPr>
        <p:blipFill>
          <a:blip r:embed="rId7" cstate="print">
            <a:extLst>
              <a:ext uri="{28A0092B-C50C-407E-A947-70E740481C1C}">
                <a14:useLocalDpi xmlns:a14="http://schemas.microsoft.com/office/drawing/2010/main"/>
              </a:ext>
            </a:extLst>
          </a:blip>
          <a:srcRect/>
          <a:stretch/>
        </p:blipFill>
        <p:spPr>
          <a:xfrm>
            <a:off x="3270527" y="919883"/>
            <a:ext cx="2335211" cy="3540765"/>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a:xfrm>
            <a:off x="3244119" y="4590694"/>
            <a:ext cx="2388025" cy="1188403"/>
          </a:xfrm>
        </p:spPr>
        <p:txBody>
          <a:bodyPr/>
          <a:lstStyle/>
          <a:p>
            <a:pPr marL="0" indent="0" algn="ctr">
              <a:buNone/>
            </a:pPr>
            <a:r>
              <a:rPr lang="en-GB" b="1"/>
              <a:t>P6-S2</a:t>
            </a:r>
          </a:p>
          <a:p>
            <a:pPr marL="0" indent="0" algn="ctr">
              <a:buNone/>
            </a:pPr>
            <a:r>
              <a:rPr lang="en-GB" sz="2000">
                <a:hlinkClick r:id="rId8"/>
              </a:rPr>
              <a:t>See </a:t>
            </a:r>
            <a:r>
              <a:rPr lang="en-GB" sz="2000" i="1">
                <a:hlinkClick r:id="rId8"/>
              </a:rPr>
              <a:t>Another Kind</a:t>
            </a:r>
            <a:r>
              <a:rPr lang="en-GB" sz="2000">
                <a:hlinkClick r:id="rId8"/>
              </a:rPr>
              <a:t> on Browns books</a:t>
            </a:r>
            <a:endParaRPr lang="en-GB"/>
          </a:p>
        </p:txBody>
      </p:sp>
      <p:pic>
        <p:nvPicPr>
          <p:cNvPr id="7" name="Content Placeholder 6" descr="Cover of Speak Up! ">
            <a:extLst>
              <a:ext uri="{FF2B5EF4-FFF2-40B4-BE49-F238E27FC236}">
                <a16:creationId xmlns:a16="http://schemas.microsoft.com/office/drawing/2014/main" id="{42176E0B-7E15-03E9-7991-9DBFE8285C57}"/>
              </a:ext>
            </a:extLst>
          </p:cNvPr>
          <p:cNvPicPr>
            <a:picLocks noGrp="1" noChangeAspect="1"/>
          </p:cNvPicPr>
          <p:nvPr>
            <p:ph sz="quarter" idx="11"/>
          </p:nvPr>
        </p:nvPicPr>
        <p:blipFill rotWithShape="1">
          <a:blip r:embed="rId9" cstate="print">
            <a:extLst>
              <a:ext uri="{28A0092B-C50C-407E-A947-70E740481C1C}">
                <a14:useLocalDpi xmlns:a14="http://schemas.microsoft.com/office/drawing/2010/main"/>
              </a:ext>
            </a:extLst>
          </a:blip>
          <a:srcRect/>
          <a:stretch/>
        </p:blipFill>
        <p:spPr>
          <a:xfrm>
            <a:off x="5871891" y="916068"/>
            <a:ext cx="2335211" cy="3544580"/>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871890" y="4558168"/>
            <a:ext cx="2372517" cy="1465290"/>
          </a:xfrm>
        </p:spPr>
        <p:txBody>
          <a:bodyPr/>
          <a:lstStyle/>
          <a:p>
            <a:pPr marL="0" indent="0" algn="ctr">
              <a:buNone/>
            </a:pPr>
            <a:r>
              <a:rPr lang="en-GB" b="1"/>
              <a:t>P5-S2</a:t>
            </a:r>
          </a:p>
          <a:p>
            <a:pPr marL="0" indent="0" algn="ctr">
              <a:buNone/>
            </a:pPr>
            <a:r>
              <a:rPr lang="en-GB" sz="2000">
                <a:hlinkClick r:id="rId10"/>
              </a:rPr>
              <a:t>See </a:t>
            </a:r>
            <a:r>
              <a:rPr lang="en-GB" sz="2000" i="1">
                <a:hlinkClick r:id="rId10"/>
              </a:rPr>
              <a:t>Speak Up!</a:t>
            </a:r>
            <a:r>
              <a:rPr lang="en-GB" sz="2000">
                <a:hlinkClick r:id="rId10"/>
              </a:rPr>
              <a:t> </a:t>
            </a:r>
            <a:br>
              <a:rPr lang="en-GB" sz="2000">
                <a:hlinkClick r:id="rId10"/>
              </a:rPr>
            </a:br>
            <a:r>
              <a:rPr lang="en-GB" sz="2000">
                <a:hlinkClick r:id="rId10"/>
              </a:rPr>
              <a:t>on Browns </a:t>
            </a:r>
            <a:br>
              <a:rPr lang="en-GB" sz="2000">
                <a:hlinkClick r:id="rId10"/>
              </a:rPr>
            </a:br>
            <a:r>
              <a:rPr lang="en-GB" sz="2000">
                <a:hlinkClick r:id="rId10"/>
              </a:rPr>
              <a:t>books</a:t>
            </a:r>
            <a:endParaRPr lang="en-GB" b="1"/>
          </a:p>
        </p:txBody>
      </p:sp>
      <p:sp>
        <p:nvSpPr>
          <p:cNvPr id="10" name="TextBox 9">
            <a:extLst>
              <a:ext uri="{C183D7F6-B498-43B3-948B-1728B52AA6E4}">
                <adec:decorative xmlns:adec="http://schemas.microsoft.com/office/drawing/2017/decorative" val="1"/>
              </a:ext>
            </a:extLst>
          </p:cNvPr>
          <p:cNvSpPr txBox="1"/>
          <p:nvPr/>
        </p:nvSpPr>
        <p:spPr>
          <a:xfrm>
            <a:off x="381000" y="6464368"/>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536429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549012" y="607142"/>
            <a:ext cx="8229600" cy="706090"/>
          </a:xfrm>
        </p:spPr>
        <p:txBody>
          <a:bodyPr anchor="t" anchorCtr="0">
            <a:noAutofit/>
          </a:bodyPr>
          <a:lstStyle/>
          <a:p>
            <a:pPr algn="l"/>
            <a:r>
              <a:rPr lang="en-US" sz="3600" b="1">
                <a:latin typeface="Arial" panose="020B0604020202020204" pitchFamily="34" charset="0"/>
                <a:cs typeface="Arial" panose="020B0604020202020204" pitchFamily="34" charset="0"/>
              </a:rPr>
              <a:t>Recommendations from schools (1)</a:t>
            </a:r>
          </a:p>
        </p:txBody>
      </p:sp>
      <p:pic>
        <p:nvPicPr>
          <p:cNvPr id="8" name="Content Placeholder 7" descr="Cover of When I See Blue ">
            <a:extLst>
              <a:ext uri="{FF2B5EF4-FFF2-40B4-BE49-F238E27FC236}">
                <a16:creationId xmlns:a16="http://schemas.microsoft.com/office/drawing/2014/main" id="{B43F4DC5-2E3D-8771-96C2-AA3717DD9EEC}"/>
              </a:ext>
            </a:extLst>
          </p:cNvPr>
          <p:cNvPicPr>
            <a:picLocks noGrp="1" noChangeAspect="1"/>
          </p:cNvPicPr>
          <p:nvPr>
            <p:ph sz="half" idx="2"/>
          </p:nvPr>
        </p:nvPicPr>
        <p:blipFill>
          <a:blip r:embed="rId4" cstate="print">
            <a:extLst>
              <a:ext uri="{28A0092B-C50C-407E-A947-70E740481C1C}">
                <a14:useLocalDpi xmlns:a14="http://schemas.microsoft.com/office/drawing/2010/main"/>
              </a:ext>
            </a:extLst>
          </a:blip>
          <a:srcRect/>
          <a:stretch/>
        </p:blipFill>
        <p:spPr>
          <a:xfrm>
            <a:off x="607548" y="1565413"/>
            <a:ext cx="2516651" cy="3670243"/>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a:xfrm>
            <a:off x="549012" y="5304632"/>
            <a:ext cx="2614081" cy="1004688"/>
          </a:xfrm>
        </p:spPr>
        <p:txBody>
          <a:bodyPr/>
          <a:lstStyle/>
          <a:p>
            <a:pPr marL="0" indent="0" algn="ctr">
              <a:buNone/>
            </a:pPr>
            <a:r>
              <a:rPr lang="en-GB" b="1"/>
              <a:t>P6+</a:t>
            </a:r>
            <a:br>
              <a:rPr lang="en-GB" b="1"/>
            </a:br>
            <a:r>
              <a:rPr lang="en-GB" sz="1800">
                <a:hlinkClick r:id="rId5"/>
              </a:rPr>
              <a:t>See </a:t>
            </a:r>
            <a:r>
              <a:rPr lang="en-GB" sz="1800" i="1">
                <a:hlinkClick r:id="rId5"/>
              </a:rPr>
              <a:t>When I See Blue</a:t>
            </a:r>
            <a:r>
              <a:rPr lang="en-GB" sz="1800">
                <a:hlinkClick r:id="rId5"/>
              </a:rPr>
              <a:t> on Browns books</a:t>
            </a:r>
            <a:endParaRPr lang="en-GB" b="1"/>
          </a:p>
        </p:txBody>
      </p:sp>
      <p:pic>
        <p:nvPicPr>
          <p:cNvPr id="14" name="Content Placeholder 13" descr="Cover of The Royal Rebel: The Life of a Sufragette Princess Sophia Duleep Singh">
            <a:extLst>
              <a:ext uri="{FF2B5EF4-FFF2-40B4-BE49-F238E27FC236}">
                <a16:creationId xmlns:a16="http://schemas.microsoft.com/office/drawing/2014/main" id="{E3C08693-7E2D-BBB9-8D27-75040DA01FED}"/>
              </a:ext>
            </a:extLst>
          </p:cNvPr>
          <p:cNvPicPr>
            <a:picLocks noGrp="1" noChangeAspect="1"/>
          </p:cNvPicPr>
          <p:nvPr>
            <p:ph sz="quarter" idx="10"/>
          </p:nvPr>
        </p:nvPicPr>
        <p:blipFill>
          <a:blip r:embed="rId6" cstate="print">
            <a:extLst>
              <a:ext uri="{28A0092B-C50C-407E-A947-70E740481C1C}">
                <a14:useLocalDpi xmlns:a14="http://schemas.microsoft.com/office/drawing/2010/main"/>
              </a:ext>
            </a:extLst>
          </a:blip>
          <a:srcRect/>
          <a:stretch/>
        </p:blipFill>
        <p:spPr>
          <a:xfrm>
            <a:off x="3351131" y="1578521"/>
            <a:ext cx="2391028" cy="3672408"/>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a:xfrm>
            <a:off x="3451220" y="5260795"/>
            <a:ext cx="2590800" cy="1188403"/>
          </a:xfrm>
        </p:spPr>
        <p:txBody>
          <a:bodyPr/>
          <a:lstStyle/>
          <a:p>
            <a:pPr marL="0" indent="0" algn="ctr">
              <a:buNone/>
            </a:pPr>
            <a:r>
              <a:rPr lang="en-GB" b="1"/>
              <a:t>P7+</a:t>
            </a:r>
          </a:p>
          <a:p>
            <a:pPr marL="0" indent="0" algn="ctr">
              <a:buNone/>
            </a:pPr>
            <a:r>
              <a:rPr lang="en-GB" sz="2000">
                <a:hlinkClick r:id="rId7"/>
              </a:rPr>
              <a:t>See </a:t>
            </a:r>
            <a:r>
              <a:rPr lang="en-GB" sz="2000" i="1">
                <a:hlinkClick r:id="rId7"/>
              </a:rPr>
              <a:t>The Royal Rebel</a:t>
            </a:r>
            <a:r>
              <a:rPr lang="en-GB" sz="2000">
                <a:hlinkClick r:id="rId7"/>
              </a:rPr>
              <a:t> on Browns books</a:t>
            </a:r>
            <a:endParaRPr lang="en-GB"/>
          </a:p>
        </p:txBody>
      </p:sp>
      <p:pic>
        <p:nvPicPr>
          <p:cNvPr id="16" name="Content Placeholder 15" descr="Cover of The Fourth Closet">
            <a:extLst>
              <a:ext uri="{FF2B5EF4-FFF2-40B4-BE49-F238E27FC236}">
                <a16:creationId xmlns:a16="http://schemas.microsoft.com/office/drawing/2014/main" id="{83B7581D-5FD6-BF9D-40B6-AEDB84AEE22F}"/>
              </a:ext>
            </a:extLst>
          </p:cNvPr>
          <p:cNvPicPr>
            <a:picLocks noGrp="1" noChangeAspect="1"/>
          </p:cNvPicPr>
          <p:nvPr>
            <p:ph sz="quarter" idx="11"/>
          </p:nvPr>
        </p:nvPicPr>
        <p:blipFill>
          <a:blip r:embed="rId8" cstate="print">
            <a:extLst>
              <a:ext uri="{28A0092B-C50C-407E-A947-70E740481C1C}">
                <a14:useLocalDpi xmlns:a14="http://schemas.microsoft.com/office/drawing/2010/main"/>
              </a:ext>
            </a:extLst>
          </a:blip>
          <a:srcRect/>
          <a:stretch/>
        </p:blipFill>
        <p:spPr>
          <a:xfrm>
            <a:off x="5969091" y="1541961"/>
            <a:ext cx="2391028" cy="3672408"/>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846898" y="5207520"/>
            <a:ext cx="2097649" cy="1533847"/>
          </a:xfrm>
        </p:spPr>
        <p:txBody>
          <a:bodyPr/>
          <a:lstStyle/>
          <a:p>
            <a:pPr marL="0" indent="0" algn="ctr">
              <a:buNone/>
            </a:pPr>
            <a:r>
              <a:rPr lang="en-GB" b="1"/>
              <a:t>S1+</a:t>
            </a:r>
          </a:p>
          <a:p>
            <a:pPr marL="0" indent="0" algn="ctr">
              <a:buNone/>
            </a:pPr>
            <a:r>
              <a:rPr lang="en-GB" sz="1800">
                <a:hlinkClick r:id="rId9"/>
              </a:rPr>
              <a:t>See </a:t>
            </a:r>
            <a:r>
              <a:rPr lang="en-GB" sz="1800" i="1">
                <a:hlinkClick r:id="rId9"/>
              </a:rPr>
              <a:t>The Fourth</a:t>
            </a:r>
            <a:br>
              <a:rPr lang="en-GB" sz="1800" i="1">
                <a:hlinkClick r:id="rId9"/>
              </a:rPr>
            </a:br>
            <a:r>
              <a:rPr lang="en-GB" sz="1800" i="1">
                <a:hlinkClick r:id="rId9"/>
              </a:rPr>
              <a:t>Close </a:t>
            </a:r>
            <a:r>
              <a:rPr lang="en-GB" sz="1800">
                <a:hlinkClick r:id="rId9"/>
              </a:rPr>
              <a:t>on Browns books</a:t>
            </a:r>
            <a:endParaRPr lang="en-GB" sz="1800" b="1"/>
          </a:p>
        </p:txBody>
      </p:sp>
      <p:sp>
        <p:nvSpPr>
          <p:cNvPr id="10" name="TextBox 9">
            <a:extLst>
              <a:ext uri="{C183D7F6-B498-43B3-948B-1728B52AA6E4}">
                <adec:decorative xmlns:adec="http://schemas.microsoft.com/office/drawing/2017/decorative" val="1"/>
              </a:ext>
            </a:extLst>
          </p:cNvPr>
          <p:cNvSpPr txBox="1"/>
          <p:nvPr/>
        </p:nvSpPr>
        <p:spPr>
          <a:xfrm>
            <a:off x="381000" y="6464368"/>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581579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549012" y="607142"/>
            <a:ext cx="8229600" cy="706090"/>
          </a:xfrm>
        </p:spPr>
        <p:txBody>
          <a:bodyPr anchor="t" anchorCtr="0">
            <a:noAutofit/>
          </a:bodyPr>
          <a:lstStyle/>
          <a:p>
            <a:pPr algn="l"/>
            <a:r>
              <a:rPr lang="en-US" sz="3600" b="1">
                <a:latin typeface="Arial" panose="020B0604020202020204" pitchFamily="34" charset="0"/>
                <a:cs typeface="Arial" panose="020B0604020202020204" pitchFamily="34" charset="0"/>
              </a:rPr>
              <a:t>Recommendations from schools (2)</a:t>
            </a:r>
          </a:p>
        </p:txBody>
      </p:sp>
      <p:pic>
        <p:nvPicPr>
          <p:cNvPr id="8" name="Content Placeholder 7" descr="Cover of Ophelia After All ">
            <a:extLst>
              <a:ext uri="{FF2B5EF4-FFF2-40B4-BE49-F238E27FC236}">
                <a16:creationId xmlns:a16="http://schemas.microsoft.com/office/drawing/2014/main" id="{B43F4DC5-2E3D-8771-96C2-AA3717DD9EEC}"/>
              </a:ext>
            </a:extLst>
          </p:cNvPr>
          <p:cNvPicPr>
            <a:picLocks noGrp="1" noChangeAspect="1"/>
          </p:cNvPicPr>
          <p:nvPr>
            <p:ph sz="half" idx="2"/>
          </p:nvPr>
        </p:nvPicPr>
        <p:blipFill>
          <a:blip r:embed="rId4" cstate="print">
            <a:extLst>
              <a:ext uri="{28A0092B-C50C-407E-A947-70E740481C1C}">
                <a14:useLocalDpi xmlns:a14="http://schemas.microsoft.com/office/drawing/2010/main"/>
              </a:ext>
            </a:extLst>
          </a:blip>
          <a:srcRect/>
          <a:stretch/>
        </p:blipFill>
        <p:spPr>
          <a:xfrm>
            <a:off x="1259632" y="1513028"/>
            <a:ext cx="2516651" cy="3670243"/>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a:xfrm>
            <a:off x="1259632" y="5265204"/>
            <a:ext cx="2614081" cy="1004688"/>
          </a:xfrm>
        </p:spPr>
        <p:txBody>
          <a:bodyPr/>
          <a:lstStyle/>
          <a:p>
            <a:pPr marL="0" indent="0" algn="ctr">
              <a:buNone/>
            </a:pPr>
            <a:r>
              <a:rPr lang="en-GB" b="1"/>
              <a:t>S3+</a:t>
            </a:r>
            <a:br>
              <a:rPr lang="en-GB" b="1"/>
            </a:br>
            <a:r>
              <a:rPr lang="en-GB" sz="1800">
                <a:hlinkClick r:id="rId5"/>
              </a:rPr>
              <a:t>See </a:t>
            </a:r>
            <a:r>
              <a:rPr lang="en-GB" sz="1800" i="1">
                <a:hlinkClick r:id="rId5"/>
              </a:rPr>
              <a:t>Ophelia After All</a:t>
            </a:r>
            <a:r>
              <a:rPr lang="en-GB" sz="1800">
                <a:hlinkClick r:id="rId5"/>
              </a:rPr>
              <a:t> on Browns books</a:t>
            </a:r>
            <a:endParaRPr lang="en-GB" b="1"/>
          </a:p>
        </p:txBody>
      </p:sp>
      <p:pic>
        <p:nvPicPr>
          <p:cNvPr id="14" name="Content Placeholder 13" descr="Cover of A Forgery of Roses ">
            <a:extLst>
              <a:ext uri="{FF2B5EF4-FFF2-40B4-BE49-F238E27FC236}">
                <a16:creationId xmlns:a16="http://schemas.microsoft.com/office/drawing/2014/main" id="{E3C08693-7E2D-BBB9-8D27-75040DA01FED}"/>
              </a:ext>
            </a:extLst>
          </p:cNvPr>
          <p:cNvPicPr>
            <a:picLocks noGrp="1" noChangeAspect="1"/>
          </p:cNvPicPr>
          <p:nvPr>
            <p:ph sz="quarter" idx="10"/>
          </p:nvPr>
        </p:nvPicPr>
        <p:blipFill>
          <a:blip r:embed="rId6" cstate="print">
            <a:extLst>
              <a:ext uri="{28A0092B-C50C-407E-A947-70E740481C1C}">
                <a14:useLocalDpi xmlns:a14="http://schemas.microsoft.com/office/drawing/2010/main"/>
              </a:ext>
            </a:extLst>
          </a:blip>
          <a:srcRect/>
          <a:stretch/>
        </p:blipFill>
        <p:spPr>
          <a:xfrm>
            <a:off x="5220072" y="1592796"/>
            <a:ext cx="2391028" cy="3672408"/>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a:xfrm>
            <a:off x="5051651" y="5319711"/>
            <a:ext cx="2590800" cy="1188403"/>
          </a:xfrm>
        </p:spPr>
        <p:txBody>
          <a:bodyPr/>
          <a:lstStyle/>
          <a:p>
            <a:pPr marL="0" indent="0" algn="ctr">
              <a:buNone/>
            </a:pPr>
            <a:r>
              <a:rPr lang="en-GB" b="1"/>
              <a:t>S3+</a:t>
            </a:r>
          </a:p>
          <a:p>
            <a:pPr marL="0" indent="0" algn="ctr">
              <a:buNone/>
            </a:pPr>
            <a:r>
              <a:rPr lang="en-GB" sz="2000">
                <a:hlinkClick r:id="rId7"/>
              </a:rPr>
              <a:t>See </a:t>
            </a:r>
            <a:r>
              <a:rPr lang="en-GB" sz="2000" i="1">
                <a:hlinkClick r:id="rId7"/>
              </a:rPr>
              <a:t>A Forgery of Roses</a:t>
            </a:r>
            <a:r>
              <a:rPr lang="en-GB" sz="2000">
                <a:hlinkClick r:id="rId7"/>
              </a:rPr>
              <a:t> on Browns books</a:t>
            </a:r>
            <a:endParaRPr lang="en-GB"/>
          </a:p>
        </p:txBody>
      </p:sp>
      <p:sp>
        <p:nvSpPr>
          <p:cNvPr id="10" name="TextBox 9">
            <a:extLst>
              <a:ext uri="{C183D7F6-B498-43B3-948B-1728B52AA6E4}">
                <adec:decorative xmlns:adec="http://schemas.microsoft.com/office/drawing/2017/decorative" val="1"/>
              </a:ext>
            </a:extLst>
          </p:cNvPr>
          <p:cNvSpPr txBox="1"/>
          <p:nvPr/>
        </p:nvSpPr>
        <p:spPr>
          <a:xfrm>
            <a:off x="381000" y="6464368"/>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789082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381000" y="140683"/>
            <a:ext cx="8229600" cy="706090"/>
          </a:xfrm>
        </p:spPr>
        <p:txBody>
          <a:bodyPr anchor="t" anchorCtr="0">
            <a:noAutofit/>
          </a:bodyPr>
          <a:lstStyle/>
          <a:p>
            <a:pPr algn="l"/>
            <a:r>
              <a:rPr lang="en-US" sz="3600" b="1">
                <a:latin typeface="Arial" panose="020B0604020202020204" pitchFamily="34" charset="0"/>
                <a:cs typeface="Arial" panose="020B0604020202020204" pitchFamily="34" charset="0"/>
              </a:rPr>
              <a:t>Ask a librarian</a:t>
            </a:r>
          </a:p>
        </p:txBody>
      </p:sp>
      <p:sp>
        <p:nvSpPr>
          <p:cNvPr id="2" name="Text Placeholder 4">
            <a:extLst>
              <a:ext uri="{FF2B5EF4-FFF2-40B4-BE49-F238E27FC236}">
                <a16:creationId xmlns:a16="http://schemas.microsoft.com/office/drawing/2014/main" id="{24B1642F-04B3-7AD6-1F07-5F0DE462E072}"/>
              </a:ext>
            </a:extLst>
          </p:cNvPr>
          <p:cNvSpPr txBox="1">
            <a:spLocks/>
          </p:cNvSpPr>
          <p:nvPr/>
        </p:nvSpPr>
        <p:spPr>
          <a:xfrm>
            <a:off x="276859" y="1009003"/>
            <a:ext cx="2613535" cy="421987"/>
          </a:xfrm>
          <a:prstGeom prst="rect">
            <a:avLst/>
          </a:prstGeom>
        </p:spPr>
        <p:txBody>
          <a:bodyPr/>
          <a:lstStyle>
            <a:lvl1pPr marL="342900" indent="-3429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1800" b="1"/>
              <a:t>Something like </a:t>
            </a:r>
            <a:r>
              <a:rPr lang="en-GB" sz="1800" b="1" i="1"/>
              <a:t>The Hunger Games</a:t>
            </a:r>
            <a:endParaRPr lang="en-GB" sz="1800" b="1"/>
          </a:p>
        </p:txBody>
      </p:sp>
      <p:pic>
        <p:nvPicPr>
          <p:cNvPr id="14" name="Content Placeholder 13" descr="Cover of Scythe">
            <a:extLst>
              <a:ext uri="{FF2B5EF4-FFF2-40B4-BE49-F238E27FC236}">
                <a16:creationId xmlns:a16="http://schemas.microsoft.com/office/drawing/2014/main" id="{E3C08693-7E2D-BBB9-8D27-75040DA01FED}"/>
              </a:ext>
            </a:extLst>
          </p:cNvPr>
          <p:cNvPicPr>
            <a:picLocks noGrp="1" noChangeAspect="1"/>
          </p:cNvPicPr>
          <p:nvPr>
            <p:ph sz="quarter" idx="10"/>
          </p:nvPr>
        </p:nvPicPr>
        <p:blipFill>
          <a:blip r:embed="rId4" cstate="print">
            <a:extLst>
              <a:ext uri="{28A0092B-C50C-407E-A947-70E740481C1C}">
                <a14:useLocalDpi xmlns:a14="http://schemas.microsoft.com/office/drawing/2010/main"/>
              </a:ext>
            </a:extLst>
          </a:blip>
          <a:srcRect/>
          <a:stretch/>
        </p:blipFill>
        <p:spPr>
          <a:xfrm>
            <a:off x="352872" y="1669768"/>
            <a:ext cx="2391028" cy="3672408"/>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a:xfrm>
            <a:off x="153100" y="5380241"/>
            <a:ext cx="2590800" cy="1188403"/>
          </a:xfrm>
        </p:spPr>
        <p:txBody>
          <a:bodyPr/>
          <a:lstStyle/>
          <a:p>
            <a:pPr marL="0" indent="0" algn="ctr">
              <a:buNone/>
            </a:pPr>
            <a:r>
              <a:rPr lang="en-GB" b="1"/>
              <a:t>S1+</a:t>
            </a:r>
          </a:p>
          <a:p>
            <a:pPr marL="0" indent="0" algn="ctr">
              <a:buNone/>
            </a:pPr>
            <a:r>
              <a:rPr lang="en-GB" sz="2000">
                <a:hlinkClick r:id="rId5"/>
              </a:rPr>
              <a:t>See </a:t>
            </a:r>
            <a:r>
              <a:rPr lang="en-GB" i="1">
                <a:hlinkClick r:id="rId5"/>
              </a:rPr>
              <a:t>Scythe</a:t>
            </a:r>
            <a:r>
              <a:rPr lang="en-GB" sz="2000">
                <a:hlinkClick r:id="rId5"/>
              </a:rPr>
              <a:t> on Browns books</a:t>
            </a:r>
            <a:endParaRPr lang="en-GB"/>
          </a:p>
        </p:txBody>
      </p:sp>
      <p:sp>
        <p:nvSpPr>
          <p:cNvPr id="3" name="Text Placeholder 4">
            <a:extLst>
              <a:ext uri="{FF2B5EF4-FFF2-40B4-BE49-F238E27FC236}">
                <a16:creationId xmlns:a16="http://schemas.microsoft.com/office/drawing/2014/main" id="{A076232C-24AA-20DB-A73E-B52186B39B47}"/>
              </a:ext>
            </a:extLst>
          </p:cNvPr>
          <p:cNvSpPr txBox="1">
            <a:spLocks/>
          </p:cNvSpPr>
          <p:nvPr/>
        </p:nvSpPr>
        <p:spPr>
          <a:xfrm>
            <a:off x="2949205" y="1219996"/>
            <a:ext cx="2613535" cy="421987"/>
          </a:xfrm>
          <a:prstGeom prst="rect">
            <a:avLst/>
          </a:prstGeom>
        </p:spPr>
        <p:txBody>
          <a:bodyPr/>
          <a:lstStyle>
            <a:lvl1pPr marL="342900" indent="-3429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1800" b="1"/>
              <a:t>Something with magic</a:t>
            </a:r>
          </a:p>
        </p:txBody>
      </p:sp>
      <p:pic>
        <p:nvPicPr>
          <p:cNvPr id="8" name="Content Placeholder 7" descr="Cover of Legendborn">
            <a:extLst>
              <a:ext uri="{FF2B5EF4-FFF2-40B4-BE49-F238E27FC236}">
                <a16:creationId xmlns:a16="http://schemas.microsoft.com/office/drawing/2014/main" id="{B43F4DC5-2E3D-8771-96C2-AA3717DD9EEC}"/>
              </a:ext>
            </a:extLst>
          </p:cNvPr>
          <p:cNvPicPr>
            <a:picLocks noGrp="1" noChangeAspect="1"/>
          </p:cNvPicPr>
          <p:nvPr>
            <p:ph sz="half" idx="2"/>
          </p:nvPr>
        </p:nvPicPr>
        <p:blipFill>
          <a:blip r:embed="rId6" cstate="print">
            <a:extLst>
              <a:ext uri="{28A0092B-C50C-407E-A947-70E740481C1C}">
                <a14:useLocalDpi xmlns:a14="http://schemas.microsoft.com/office/drawing/2010/main"/>
              </a:ext>
            </a:extLst>
          </a:blip>
          <a:srcRect/>
          <a:stretch/>
        </p:blipFill>
        <p:spPr>
          <a:xfrm>
            <a:off x="2987824" y="1644403"/>
            <a:ext cx="2516651" cy="3670243"/>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a:xfrm>
            <a:off x="2890394" y="5472099"/>
            <a:ext cx="2614081" cy="1004688"/>
          </a:xfrm>
        </p:spPr>
        <p:txBody>
          <a:bodyPr/>
          <a:lstStyle/>
          <a:p>
            <a:pPr marL="0" indent="0" algn="ctr">
              <a:buNone/>
            </a:pPr>
            <a:r>
              <a:rPr lang="en-GB" b="1"/>
              <a:t>S4+</a:t>
            </a:r>
            <a:br>
              <a:rPr lang="en-GB" b="1"/>
            </a:br>
            <a:r>
              <a:rPr lang="en-GB" sz="1800">
                <a:hlinkClick r:id="rId7"/>
              </a:rPr>
              <a:t>See </a:t>
            </a:r>
            <a:r>
              <a:rPr lang="en-GB" sz="1800" i="1" err="1">
                <a:hlinkClick r:id="rId7"/>
              </a:rPr>
              <a:t>Legendborn</a:t>
            </a:r>
            <a:r>
              <a:rPr lang="en-GB" sz="1800">
                <a:hlinkClick r:id="rId7"/>
              </a:rPr>
              <a:t> on Browns books</a:t>
            </a:r>
            <a:endParaRPr lang="en-GB" b="1"/>
          </a:p>
        </p:txBody>
      </p:sp>
      <p:sp>
        <p:nvSpPr>
          <p:cNvPr id="4" name="Text Placeholder 4">
            <a:extLst>
              <a:ext uri="{FF2B5EF4-FFF2-40B4-BE49-F238E27FC236}">
                <a16:creationId xmlns:a16="http://schemas.microsoft.com/office/drawing/2014/main" id="{43A0607D-AE04-596E-0F1C-EE4ECA64B5F2}"/>
              </a:ext>
            </a:extLst>
          </p:cNvPr>
          <p:cNvSpPr txBox="1">
            <a:spLocks/>
          </p:cNvSpPr>
          <p:nvPr/>
        </p:nvSpPr>
        <p:spPr>
          <a:xfrm>
            <a:off x="5795048" y="1147743"/>
            <a:ext cx="2613535" cy="421987"/>
          </a:xfrm>
          <a:prstGeom prst="rect">
            <a:avLst/>
          </a:prstGeom>
        </p:spPr>
        <p:txBody>
          <a:bodyPr/>
          <a:lstStyle>
            <a:lvl1pPr marL="342900" indent="-3429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1800" b="1"/>
              <a:t>A mystery</a:t>
            </a:r>
          </a:p>
        </p:txBody>
      </p:sp>
      <p:pic>
        <p:nvPicPr>
          <p:cNvPr id="16" name="Content Placeholder 15" descr="Cover of The Many Half-Lived Lives of Sam Sylvester">
            <a:extLst>
              <a:ext uri="{FF2B5EF4-FFF2-40B4-BE49-F238E27FC236}">
                <a16:creationId xmlns:a16="http://schemas.microsoft.com/office/drawing/2014/main" id="{83B7581D-5FD6-BF9D-40B6-AEDB84AEE22F}"/>
              </a:ext>
            </a:extLst>
          </p:cNvPr>
          <p:cNvPicPr>
            <a:picLocks noGrp="1" noChangeAspect="1"/>
          </p:cNvPicPr>
          <p:nvPr>
            <p:ph sz="quarter" idx="11"/>
          </p:nvPr>
        </p:nvPicPr>
        <p:blipFill>
          <a:blip r:embed="rId8" cstate="print">
            <a:extLst>
              <a:ext uri="{28A0092B-C50C-407E-A947-70E740481C1C}">
                <a14:useLocalDpi xmlns:a14="http://schemas.microsoft.com/office/drawing/2010/main"/>
              </a:ext>
            </a:extLst>
          </a:blip>
          <a:srcRect/>
          <a:stretch/>
        </p:blipFill>
        <p:spPr>
          <a:xfrm>
            <a:off x="5969091" y="1541961"/>
            <a:ext cx="2391028" cy="3672408"/>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846899" y="5207520"/>
            <a:ext cx="2017210" cy="1533847"/>
          </a:xfrm>
        </p:spPr>
        <p:txBody>
          <a:bodyPr/>
          <a:lstStyle/>
          <a:p>
            <a:pPr marL="0" indent="0" algn="ctr">
              <a:buNone/>
            </a:pPr>
            <a:r>
              <a:rPr lang="en-GB" b="1"/>
              <a:t>S4+</a:t>
            </a:r>
          </a:p>
          <a:p>
            <a:pPr marL="0" indent="0" algn="ctr">
              <a:buNone/>
            </a:pPr>
            <a:r>
              <a:rPr lang="en-GB" sz="1600">
                <a:hlinkClick r:id="rId9"/>
              </a:rPr>
              <a:t>See </a:t>
            </a:r>
            <a:r>
              <a:rPr lang="en-GB" sz="1600" i="1">
                <a:hlinkClick r:id="rId9"/>
              </a:rPr>
              <a:t>The Many Half-Lived Lives of Sam Sylvester </a:t>
            </a:r>
            <a:r>
              <a:rPr lang="en-GB" sz="1600">
                <a:hlinkClick r:id="rId9"/>
              </a:rPr>
              <a:t>on Browns books</a:t>
            </a:r>
            <a:endParaRPr lang="en-GB" sz="1600" b="1"/>
          </a:p>
        </p:txBody>
      </p:sp>
      <p:sp>
        <p:nvSpPr>
          <p:cNvPr id="10" name="TextBox 9">
            <a:extLst>
              <a:ext uri="{C183D7F6-B498-43B3-948B-1728B52AA6E4}">
                <adec:decorative xmlns:adec="http://schemas.microsoft.com/office/drawing/2017/decorative" val="1"/>
              </a:ext>
            </a:extLst>
          </p:cNvPr>
          <p:cNvSpPr txBox="1"/>
          <p:nvPr/>
        </p:nvSpPr>
        <p:spPr>
          <a:xfrm>
            <a:off x="381000" y="6464368"/>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19146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lstStyle/>
          <a:p>
            <a:pPr algn="l"/>
            <a:r>
              <a:rPr lang="en-US" b="1">
                <a:latin typeface="Arial" panose="020B0604020202020204" pitchFamily="34" charset="0"/>
                <a:cs typeface="Arial" panose="020B0604020202020204" pitchFamily="34" charset="0"/>
              </a:rPr>
              <a:t>How to use this PowerPoint</a:t>
            </a:r>
          </a:p>
        </p:txBody>
      </p:sp>
      <p:sp>
        <p:nvSpPr>
          <p:cNvPr id="9" name="Vertical Text Placeholder 8"/>
          <p:cNvSpPr>
            <a:spLocks noGrp="1"/>
          </p:cNvSpPr>
          <p:nvPr>
            <p:ph type="body" orient="vert" idx="1"/>
          </p:nvPr>
        </p:nvSpPr>
        <p:spPr>
          <a:xfrm>
            <a:off x="457200" y="1018403"/>
            <a:ext cx="8229600" cy="3130677"/>
          </a:xfrm>
        </p:spPr>
        <p:txBody>
          <a:bodyPr vert="horz">
            <a:normAutofit lnSpcReduction="10000"/>
          </a:bodyPr>
          <a:lstStyle/>
          <a:p>
            <a:pPr marL="0" indent="0">
              <a:buNone/>
            </a:pPr>
            <a:r>
              <a:rPr lang="en-US" sz="2400">
                <a:latin typeface="Arial" panose="020B0604020202020204" pitchFamily="34" charset="0"/>
                <a:cs typeface="Arial" panose="020B0604020202020204" pitchFamily="34" charset="0"/>
              </a:rPr>
              <a:t>This PowerPoint version of the Book Discovery Guide (Issue 6) allows you to share the guide with your colleagues.</a:t>
            </a:r>
            <a:br>
              <a:rPr lang="en-US" sz="2400">
                <a:latin typeface="Arial" panose="020B0604020202020204" pitchFamily="34" charset="0"/>
                <a:cs typeface="Arial" panose="020B0604020202020204" pitchFamily="34" charset="0"/>
              </a:rPr>
            </a:br>
            <a:br>
              <a:rPr lang="en-US" sz="24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Each slide will contain the covers and, where applicable, age ratings of the books.</a:t>
            </a:r>
            <a:br>
              <a:rPr lang="en-US" sz="2400">
                <a:latin typeface="Arial" panose="020B0604020202020204" pitchFamily="34" charset="0"/>
                <a:cs typeface="Arial" panose="020B0604020202020204" pitchFamily="34" charset="0"/>
              </a:rPr>
            </a:br>
            <a:br>
              <a:rPr lang="en-US" sz="24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Click “Notes” at the bottom of your window to read the blurbs of each book.</a:t>
            </a:r>
            <a:endParaRPr lang="en-US" sz="2400">
              <a:latin typeface="Helvetica Neue"/>
            </a:endParaRPr>
          </a:p>
        </p:txBody>
      </p:sp>
      <p:pic>
        <p:nvPicPr>
          <p:cNvPr id="3" name="Picture 2">
            <a:extLst>
              <a:ext uri="{FF2B5EF4-FFF2-40B4-BE49-F238E27FC236}">
                <a16:creationId xmlns:a16="http://schemas.microsoft.com/office/drawing/2014/main" id="{1DE11BD1-1B9E-4B80-8419-82021EFD6E6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577500" y="4225611"/>
            <a:ext cx="4160764" cy="1822005"/>
          </a:xfrm>
          <a:prstGeom prst="rect">
            <a:avLst/>
          </a:prstGeom>
          <a:ln w="28575">
            <a:solidFill>
              <a:schemeClr val="tx1"/>
            </a:solidFill>
          </a:ln>
        </p:spPr>
      </p:pic>
      <p:sp>
        <p:nvSpPr>
          <p:cNvPr id="4" name="Arrow: Right 3">
            <a:extLst>
              <a:ext uri="{FF2B5EF4-FFF2-40B4-BE49-F238E27FC236}">
                <a16:creationId xmlns:a16="http://schemas.microsoft.com/office/drawing/2014/main" id="{5377073F-018C-B14A-8E78-EF694AC0A2E8}"/>
              </a:ext>
              <a:ext uri="{C183D7F6-B498-43B3-948B-1728B52AA6E4}">
                <adec:decorative xmlns:adec="http://schemas.microsoft.com/office/drawing/2017/decorative" val="1"/>
              </a:ext>
            </a:extLst>
          </p:cNvPr>
          <p:cNvSpPr/>
          <p:nvPr/>
        </p:nvSpPr>
        <p:spPr>
          <a:xfrm>
            <a:off x="2281486" y="5761796"/>
            <a:ext cx="1008112" cy="360040"/>
          </a:xfrm>
          <a:prstGeom prst="rightArrow">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743765"/>
          </a:xfrm>
        </p:spPr>
        <p:txBody>
          <a:bodyPr anchor="t" anchorCtr="0">
            <a:normAutofit fontScale="90000"/>
          </a:bodyPr>
          <a:lstStyle/>
          <a:p>
            <a:pPr algn="l"/>
            <a:r>
              <a:rPr lang="en-US" b="1">
                <a:latin typeface="Arial" panose="020B0604020202020204" pitchFamily="34" charset="0"/>
                <a:cs typeface="Arial" panose="020B0604020202020204" pitchFamily="34" charset="0"/>
              </a:rPr>
              <a:t>For more recommendations</a:t>
            </a:r>
          </a:p>
        </p:txBody>
      </p:sp>
      <p:sp>
        <p:nvSpPr>
          <p:cNvPr id="9" name="Vertical Text Placeholder 8"/>
          <p:cNvSpPr>
            <a:spLocks noGrp="1"/>
          </p:cNvSpPr>
          <p:nvPr>
            <p:ph type="body" orient="vert" idx="1"/>
          </p:nvPr>
        </p:nvSpPr>
        <p:spPr>
          <a:xfrm>
            <a:off x="481206" y="1196752"/>
            <a:ext cx="8229600" cy="4975448"/>
          </a:xfrm>
        </p:spPr>
        <p:txBody>
          <a:bodyPr vert="horz">
            <a:normAutofit/>
          </a:bodyPr>
          <a:lstStyle/>
          <a:p>
            <a:r>
              <a:rPr lang="en-US" sz="2800">
                <a:latin typeface="Arial" panose="020B0604020202020204" pitchFamily="34" charset="0"/>
                <a:cs typeface="Arial" panose="020B0604020202020204" pitchFamily="34" charset="0"/>
              </a:rPr>
              <a:t>Download our free </a:t>
            </a:r>
            <a:r>
              <a:rPr lang="en-US" sz="2800">
                <a:latin typeface="Arial" panose="020B0604020202020204" pitchFamily="34" charset="0"/>
                <a:cs typeface="Arial" panose="020B0604020202020204" pitchFamily="34" charset="0"/>
                <a:hlinkClick r:id="rId4"/>
              </a:rPr>
              <a:t>Bookzilla</a:t>
            </a:r>
            <a:r>
              <a:rPr lang="en-US" sz="2800">
                <a:latin typeface="Arial" panose="020B0604020202020204" pitchFamily="34" charset="0"/>
                <a:cs typeface="Arial" panose="020B0604020202020204" pitchFamily="34" charset="0"/>
              </a:rPr>
              <a:t> app to find book recommendations, challenges and dares</a:t>
            </a:r>
          </a:p>
          <a:p>
            <a:r>
              <a:rPr lang="en-US" sz="2800">
                <a:latin typeface="Arial" panose="020B0604020202020204" pitchFamily="34" charset="0"/>
                <a:cs typeface="Arial" panose="020B0604020202020204" pitchFamily="34" charset="0"/>
              </a:rPr>
              <a:t>Browse the </a:t>
            </a:r>
            <a:r>
              <a:rPr lang="en-US" sz="2800">
                <a:latin typeface="Arial" panose="020B0604020202020204" pitchFamily="34" charset="0"/>
                <a:cs typeface="Arial" panose="020B0604020202020204" pitchFamily="34" charset="0"/>
                <a:hlinkClick r:id="rId5"/>
              </a:rPr>
              <a:t>Book lists </a:t>
            </a:r>
            <a:r>
              <a:rPr lang="en-US" sz="2800">
                <a:latin typeface="Arial" panose="020B0604020202020204" pitchFamily="34" charset="0"/>
                <a:cs typeface="Arial" panose="020B0604020202020204" pitchFamily="34" charset="0"/>
              </a:rPr>
              <a:t>on our website, which you can filter by age, topic and genre</a:t>
            </a:r>
          </a:p>
          <a:p>
            <a:r>
              <a:rPr lang="en-US" sz="2800">
                <a:latin typeface="Arial" panose="020B0604020202020204" pitchFamily="34" charset="0"/>
                <a:cs typeface="Arial" panose="020B0604020202020204" pitchFamily="34" charset="0"/>
              </a:rPr>
              <a:t>Enter our </a:t>
            </a:r>
            <a:r>
              <a:rPr lang="en-US" sz="2800">
                <a:latin typeface="Arial" panose="020B0604020202020204" pitchFamily="34" charset="0"/>
                <a:cs typeface="Arial" panose="020B0604020202020204" pitchFamily="34" charset="0"/>
                <a:hlinkClick r:id="rId6"/>
              </a:rPr>
              <a:t>Bookzilla Book of the Month competition</a:t>
            </a:r>
            <a:r>
              <a:rPr lang="en-US" sz="2800">
                <a:latin typeface="Arial" panose="020B0604020202020204" pitchFamily="34" charset="0"/>
                <a:cs typeface="Arial" panose="020B0604020202020204" pitchFamily="34" charset="0"/>
              </a:rPr>
              <a:t> to win a copy of our monthly pick</a:t>
            </a:r>
          </a:p>
          <a:p>
            <a:r>
              <a:rPr lang="en-US" sz="2800">
                <a:latin typeface="Arial" panose="020B0604020202020204" pitchFamily="34" charset="0"/>
                <a:cs typeface="Arial" panose="020B0604020202020204" pitchFamily="34" charset="0"/>
              </a:rPr>
              <a:t>Learn more about </a:t>
            </a:r>
            <a:r>
              <a:rPr lang="en-US" sz="2800">
                <a:latin typeface="Arial" panose="020B0604020202020204" pitchFamily="34" charset="0"/>
                <a:cs typeface="Arial" panose="020B0604020202020204" pitchFamily="34" charset="0"/>
                <a:hlinkClick r:id="rId7"/>
              </a:rPr>
              <a:t>our upcoming CLPL sessions</a:t>
            </a:r>
            <a:r>
              <a:rPr lang="en-US" sz="2800">
                <a:latin typeface="Arial" panose="020B0604020202020204" pitchFamily="34" charset="0"/>
                <a:cs typeface="Arial" panose="020B0604020202020204" pitchFamily="34" charset="0"/>
              </a:rPr>
              <a:t>, including our Book Discovery Sessions, where we share some of our </a:t>
            </a:r>
            <a:r>
              <a:rPr lang="en-US" sz="2800" err="1">
                <a:latin typeface="Arial" panose="020B0604020202020204" pitchFamily="34" charset="0"/>
                <a:cs typeface="Arial" panose="020B0604020202020204" pitchFamily="34" charset="0"/>
              </a:rPr>
              <a:t>favourite</a:t>
            </a:r>
            <a:r>
              <a:rPr lang="en-US" sz="2800">
                <a:latin typeface="Arial" panose="020B0604020202020204" pitchFamily="34" charset="0"/>
                <a:cs typeface="Arial" panose="020B0604020202020204" pitchFamily="34" charset="0"/>
              </a:rPr>
              <a:t> texts on a specific topic</a:t>
            </a: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693527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solidFill>
                  <a:schemeClr val="bg1"/>
                </a:solidFill>
                <a:latin typeface="Arial" panose="020B0604020202020204" pitchFamily="34" charset="0"/>
                <a:cs typeface="Arial" panose="020B0604020202020204" pitchFamily="34" charset="0"/>
              </a:rPr>
              <a:t>Thank you</a:t>
            </a:r>
          </a:p>
        </p:txBody>
      </p:sp>
      <p:sp>
        <p:nvSpPr>
          <p:cNvPr id="3" name="Subtitle 2"/>
          <p:cNvSpPr>
            <a:spLocks noGrp="1"/>
          </p:cNvSpPr>
          <p:nvPr>
            <p:ph type="subTitle" idx="1"/>
          </p:nvPr>
        </p:nvSpPr>
        <p:spPr>
          <a:xfrm>
            <a:off x="1371600" y="3048000"/>
            <a:ext cx="6400800" cy="2209800"/>
          </a:xfrm>
        </p:spPr>
        <p:txBody>
          <a:bodyPr>
            <a:noAutofit/>
          </a:bodyPr>
          <a:lstStyle/>
          <a:p>
            <a:r>
              <a:rPr lang="en-US" sz="2800" err="1">
                <a:solidFill>
                  <a:schemeClr val="bg1"/>
                </a:solidFill>
                <a:latin typeface="Arial" panose="020B0604020202020204" pitchFamily="34" charset="0"/>
                <a:cs typeface="Arial" panose="020B0604020202020204" pitchFamily="34" charset="0"/>
              </a:rPr>
              <a:t>scottishbooktrust.com</a:t>
            </a:r>
            <a:endParaRPr lang="en-US" sz="2800">
              <a:solidFill>
                <a:schemeClr val="bg1"/>
              </a:solidFill>
              <a:latin typeface="Arial" panose="020B0604020202020204" pitchFamily="34" charset="0"/>
              <a:cs typeface="Arial" panose="020B0604020202020204" pitchFamily="34" charset="0"/>
            </a:endParaRPr>
          </a:p>
          <a:p>
            <a:r>
              <a:rPr lang="en-US" sz="1800">
                <a:solidFill>
                  <a:schemeClr val="bg1"/>
                </a:solidFill>
                <a:latin typeface="Arial" panose="020B0604020202020204" pitchFamily="34" charset="0"/>
                <a:cs typeface="Arial" panose="020B0604020202020204" pitchFamily="34" charset="0"/>
              </a:rPr>
              <a:t>    </a:t>
            </a:r>
            <a:endParaRPr lang="en-US" sz="180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8C8987D-29C7-4EF0-8382-997CA00CD58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18726" y="3653398"/>
            <a:ext cx="1306547" cy="402483"/>
          </a:xfrm>
          <a:prstGeom prst="rect">
            <a:avLst/>
          </a:prstGeom>
        </p:spPr>
      </p:pic>
      <p:sp>
        <p:nvSpPr>
          <p:cNvPr id="12" name="Rectangle 11">
            <a:extLst>
              <a:ext uri="{C183D7F6-B498-43B3-948B-1728B52AA6E4}">
                <adec:decorative xmlns:adec="http://schemas.microsoft.com/office/drawing/2017/decorative" val="1"/>
              </a:ext>
            </a:extLst>
          </p:cNvPr>
          <p:cNvSpPr/>
          <p:nvPr/>
        </p:nvSpPr>
        <p:spPr>
          <a:xfrm>
            <a:off x="381000" y="6172200"/>
            <a:ext cx="4388225" cy="375703"/>
          </a:xfrm>
          <a:prstGeom prst="rect">
            <a:avLst/>
          </a:prstGeom>
        </p:spPr>
        <p:txBody>
          <a:bodyPr wrap="square">
            <a:spAutoFit/>
          </a:bodyPr>
          <a:lstStyle/>
          <a:p>
            <a:r>
              <a:rPr lang="en-GB" sz="900">
                <a:solidFill>
                  <a:schemeClr val="bg1"/>
                </a:solidFill>
                <a:latin typeface="Arial" panose="020B0604020202020204" pitchFamily="34" charset="0"/>
                <a:cs typeface="Arial" panose="020B0604020202020204" pitchFamily="34" charset="0"/>
              </a:rPr>
              <a:t>Scottish Book Trust is a national charity changing lives through reading and writing. Registered company SC184248 | Scottish charity SC027669</a:t>
            </a:r>
            <a:endParaRPr lang="en-GB">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743765"/>
          </a:xfrm>
        </p:spPr>
        <p:txBody>
          <a:bodyPr anchor="t" anchorCtr="0">
            <a:normAutofit fontScale="90000"/>
          </a:bodyPr>
          <a:lstStyle/>
          <a:p>
            <a:pPr algn="l"/>
            <a:r>
              <a:rPr lang="en-US" b="1">
                <a:latin typeface="Arial" panose="020B0604020202020204" pitchFamily="34" charset="0"/>
                <a:cs typeface="Arial" panose="020B0604020202020204" pitchFamily="34" charset="0"/>
              </a:rPr>
              <a:t>What is Book Discovery Guide?</a:t>
            </a:r>
          </a:p>
        </p:txBody>
      </p:sp>
      <p:sp>
        <p:nvSpPr>
          <p:cNvPr id="9" name="Vertical Text Placeholder 8"/>
          <p:cNvSpPr>
            <a:spLocks noGrp="1"/>
          </p:cNvSpPr>
          <p:nvPr>
            <p:ph type="body" orient="vert" idx="1"/>
          </p:nvPr>
        </p:nvSpPr>
        <p:spPr>
          <a:xfrm>
            <a:off x="481206" y="1196752"/>
            <a:ext cx="8229600" cy="3634733"/>
          </a:xfrm>
        </p:spPr>
        <p:txBody>
          <a:bodyPr vert="horz">
            <a:normAutofit/>
          </a:bodyPr>
          <a:lstStyle/>
          <a:p>
            <a:pPr marL="0" indent="0">
              <a:buNone/>
            </a:pPr>
            <a:r>
              <a:rPr lang="en-US" sz="2800">
                <a:latin typeface="Arial" panose="020B0604020202020204" pitchFamily="34" charset="0"/>
                <a:cs typeface="Arial" panose="020B0604020202020204" pitchFamily="34" charset="0"/>
              </a:rPr>
              <a:t>Book Discovery Guide is our guide to help you find high-quality contemporary books for pupils of all ages and reading levels.</a:t>
            </a:r>
            <a:br>
              <a:rPr lang="en-US" sz="2800">
                <a:latin typeface="Arial" panose="020B0604020202020204" pitchFamily="34" charset="0"/>
                <a:cs typeface="Arial" panose="020B0604020202020204" pitchFamily="34" charset="0"/>
              </a:rPr>
            </a:br>
            <a:br>
              <a:rPr lang="en-US" sz="2800">
                <a:latin typeface="Arial" panose="020B0604020202020204" pitchFamily="34" charset="0"/>
                <a:cs typeface="Arial" panose="020B0604020202020204" pitchFamily="34" charset="0"/>
              </a:rPr>
            </a:br>
            <a:r>
              <a:rPr lang="en-US" sz="2800">
                <a:latin typeface="Arial" panose="020B0604020202020204" pitchFamily="34" charset="0"/>
                <a:cs typeface="Arial" panose="020B0604020202020204" pitchFamily="34" charset="0"/>
              </a:rPr>
              <a:t>Each issue contains our top picks across themes, staff picks, guest recommendations and responses to frequently asked questions.</a:t>
            </a: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55664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38138"/>
          </a:xfrm>
        </p:spPr>
        <p:txBody>
          <a:bodyPr anchor="t" anchorCtr="0">
            <a:noAutofit/>
          </a:bodyPr>
          <a:lstStyle/>
          <a:p>
            <a:pPr algn="l"/>
            <a:r>
              <a:rPr lang="en-US" sz="3200" b="1">
                <a:latin typeface="Arial" panose="020B0604020202020204" pitchFamily="34" charset="0"/>
                <a:cs typeface="Arial" panose="020B0604020202020204" pitchFamily="34" charset="0"/>
              </a:rPr>
              <a:t>The importance of using contemporary books in your classroom:</a:t>
            </a:r>
          </a:p>
        </p:txBody>
      </p:sp>
      <p:sp>
        <p:nvSpPr>
          <p:cNvPr id="9" name="Vertical Text Placeholder 8"/>
          <p:cNvSpPr>
            <a:spLocks noGrp="1"/>
          </p:cNvSpPr>
          <p:nvPr>
            <p:ph type="body" orient="vert" idx="1"/>
          </p:nvPr>
        </p:nvSpPr>
        <p:spPr>
          <a:xfrm>
            <a:off x="481206" y="1611633"/>
            <a:ext cx="8229600" cy="3634733"/>
          </a:xfrm>
        </p:spPr>
        <p:txBody>
          <a:bodyPr vert="horz">
            <a:normAutofit fontScale="92500"/>
          </a:bodyPr>
          <a:lstStyle/>
          <a:p>
            <a:r>
              <a:rPr lang="en-US" sz="2800">
                <a:latin typeface="Arial" panose="020B0604020202020204" pitchFamily="34" charset="0"/>
                <a:cs typeface="Arial" panose="020B0604020202020204" pitchFamily="34" charset="0"/>
              </a:rPr>
              <a:t>More representative, which allows pupils to see themselves on page</a:t>
            </a:r>
          </a:p>
          <a:p>
            <a:pPr marL="0" indent="0">
              <a:buNone/>
            </a:pPr>
            <a:endParaRPr lang="en-US" sz="2800">
              <a:latin typeface="Arial" panose="020B0604020202020204" pitchFamily="34" charset="0"/>
              <a:cs typeface="Arial" panose="020B0604020202020204" pitchFamily="34" charset="0"/>
            </a:endParaRPr>
          </a:p>
          <a:p>
            <a:r>
              <a:rPr lang="en-US" sz="2800">
                <a:latin typeface="Arial" panose="020B0604020202020204" pitchFamily="34" charset="0"/>
                <a:cs typeface="Arial" panose="020B0604020202020204" pitchFamily="34" charset="0"/>
              </a:rPr>
              <a:t>Read about a wide range of experiences relevant to today (for example, climate change, refugee crisis, technology and the Internet)</a:t>
            </a:r>
            <a:br>
              <a:rPr lang="en-US" sz="2800">
                <a:latin typeface="Arial" panose="020B0604020202020204" pitchFamily="34" charset="0"/>
                <a:cs typeface="Arial" panose="020B0604020202020204" pitchFamily="34" charset="0"/>
              </a:rPr>
            </a:br>
            <a:endParaRPr lang="en-US" sz="2800">
              <a:latin typeface="Arial" panose="020B0604020202020204" pitchFamily="34" charset="0"/>
              <a:cs typeface="Arial" panose="020B0604020202020204" pitchFamily="34" charset="0"/>
            </a:endParaRPr>
          </a:p>
          <a:p>
            <a:r>
              <a:rPr lang="en-US" sz="2800">
                <a:latin typeface="Arial" panose="020B0604020202020204" pitchFamily="34" charset="0"/>
                <a:cs typeface="Arial" panose="020B0604020202020204" pitchFamily="34" charset="0"/>
              </a:rPr>
              <a:t>Language is up-to-date, making it easier to follow</a:t>
            </a: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204731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noAutofit/>
          </a:bodyPr>
          <a:lstStyle/>
          <a:p>
            <a:pPr algn="l"/>
            <a:r>
              <a:rPr lang="en-US" sz="3600" b="1">
                <a:latin typeface="Arial" panose="020B0604020202020204" pitchFamily="34" charset="0"/>
                <a:cs typeface="Arial" panose="020B0604020202020204" pitchFamily="34" charset="0"/>
              </a:rPr>
              <a:t>New from Scottish publishers and authors</a:t>
            </a:r>
          </a:p>
        </p:txBody>
      </p:sp>
      <p:pic>
        <p:nvPicPr>
          <p:cNvPr id="8" name="Content Placeholder 7" descr="Cover of Spectacular Scottish Women">
            <a:extLst>
              <a:ext uri="{FF2B5EF4-FFF2-40B4-BE49-F238E27FC236}">
                <a16:creationId xmlns:a16="http://schemas.microsoft.com/office/drawing/2014/main" id="{B43F4DC5-2E3D-8771-96C2-AA3717DD9EEC}"/>
              </a:ext>
            </a:extLst>
          </p:cNvPr>
          <p:cNvPicPr>
            <a:picLocks noGrp="1" noChangeAspect="1"/>
          </p:cNvPicPr>
          <p:nvPr>
            <p:ph sz="half" idx="2"/>
          </p:nvPr>
        </p:nvPicPr>
        <p:blipFill>
          <a:blip r:embed="rId4" cstate="print">
            <a:extLst>
              <a:ext uri="{28A0092B-C50C-407E-A947-70E740481C1C}">
                <a14:useLocalDpi xmlns:a14="http://schemas.microsoft.com/office/drawing/2010/main"/>
              </a:ext>
            </a:extLst>
          </a:blip>
          <a:stretch>
            <a:fillRect/>
          </a:stretch>
        </p:blipFill>
        <p:spPr>
          <a:xfrm>
            <a:off x="478187" y="1907572"/>
            <a:ext cx="2760961" cy="3075969"/>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a:xfrm>
            <a:off x="563717" y="5106454"/>
            <a:ext cx="2614081" cy="1282314"/>
          </a:xfrm>
        </p:spPr>
        <p:txBody>
          <a:bodyPr/>
          <a:lstStyle/>
          <a:p>
            <a:pPr marL="0" indent="0" algn="ctr">
              <a:buNone/>
            </a:pPr>
            <a:r>
              <a:rPr lang="en-GB" b="1"/>
              <a:t>P4+</a:t>
            </a:r>
            <a:br>
              <a:rPr lang="en-GB" b="1"/>
            </a:br>
            <a:r>
              <a:rPr lang="en-GB" sz="1800">
                <a:hlinkClick r:id="rId5"/>
              </a:rPr>
              <a:t>See </a:t>
            </a:r>
            <a:r>
              <a:rPr lang="en-GB" sz="1800" i="1">
                <a:hlinkClick r:id="rId5"/>
              </a:rPr>
              <a:t>Spectacular Scottish Women</a:t>
            </a:r>
            <a:r>
              <a:rPr lang="en-GB" sz="1800">
                <a:hlinkClick r:id="rId5"/>
              </a:rPr>
              <a:t> on Browns Books</a:t>
            </a:r>
            <a:endParaRPr lang="en-GB"/>
          </a:p>
        </p:txBody>
      </p:sp>
      <p:pic>
        <p:nvPicPr>
          <p:cNvPr id="14" name="Content Placeholder 13" descr="Cover of Norah's Ark">
            <a:extLst>
              <a:ext uri="{FF2B5EF4-FFF2-40B4-BE49-F238E27FC236}">
                <a16:creationId xmlns:a16="http://schemas.microsoft.com/office/drawing/2014/main" id="{E3C08693-7E2D-BBB9-8D27-75040DA01FED}"/>
              </a:ext>
            </a:extLst>
          </p:cNvPr>
          <p:cNvPicPr>
            <a:picLocks noGrp="1" noChangeAspect="1"/>
          </p:cNvPicPr>
          <p:nvPr>
            <p:ph sz="quarter" idx="10"/>
          </p:nvPr>
        </p:nvPicPr>
        <p:blipFill>
          <a:blip r:embed="rId6"/>
          <a:stretch>
            <a:fillRect/>
          </a:stretch>
        </p:blipFill>
        <p:spPr>
          <a:xfrm>
            <a:off x="3476372" y="1330549"/>
            <a:ext cx="2391028" cy="3672408"/>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a:xfrm>
            <a:off x="3376486" y="5110928"/>
            <a:ext cx="2590800" cy="990367"/>
          </a:xfrm>
        </p:spPr>
        <p:txBody>
          <a:bodyPr/>
          <a:lstStyle/>
          <a:p>
            <a:pPr marL="0" indent="0" algn="ctr">
              <a:buNone/>
            </a:pPr>
            <a:r>
              <a:rPr lang="en-GB" b="1"/>
              <a:t>P5+</a:t>
            </a:r>
          </a:p>
          <a:p>
            <a:pPr marL="0" indent="0" algn="ctr">
              <a:buNone/>
            </a:pPr>
            <a:r>
              <a:rPr lang="en-GB">
                <a:hlinkClick r:id="rId7"/>
              </a:rPr>
              <a:t>See </a:t>
            </a:r>
            <a:r>
              <a:rPr lang="en-GB" i="1">
                <a:hlinkClick r:id="rId7"/>
              </a:rPr>
              <a:t>Norah’s Ark</a:t>
            </a:r>
            <a:r>
              <a:rPr lang="en-GB">
                <a:hlinkClick r:id="rId7"/>
              </a:rPr>
              <a:t> on Browns Books</a:t>
            </a:r>
            <a:endParaRPr lang="en-GB"/>
          </a:p>
        </p:txBody>
      </p:sp>
      <p:pic>
        <p:nvPicPr>
          <p:cNvPr id="16" name="Content Placeholder 15" descr="Cover of The Den">
            <a:extLst>
              <a:ext uri="{FF2B5EF4-FFF2-40B4-BE49-F238E27FC236}">
                <a16:creationId xmlns:a16="http://schemas.microsoft.com/office/drawing/2014/main" id="{83B7581D-5FD6-BF9D-40B6-AEDB84AEE22F}"/>
              </a:ext>
            </a:extLst>
          </p:cNvPr>
          <p:cNvPicPr>
            <a:picLocks noGrp="1" noChangeAspect="1"/>
          </p:cNvPicPr>
          <p:nvPr>
            <p:ph sz="quarter" idx="11"/>
          </p:nvPr>
        </p:nvPicPr>
        <p:blipFill>
          <a:blip r:embed="rId8" cstate="print">
            <a:extLst>
              <a:ext uri="{28A0092B-C50C-407E-A947-70E740481C1C}">
                <a14:useLocalDpi xmlns:a14="http://schemas.microsoft.com/office/drawing/2010/main"/>
              </a:ext>
            </a:extLst>
          </a:blip>
          <a:stretch>
            <a:fillRect/>
          </a:stretch>
        </p:blipFill>
        <p:spPr>
          <a:xfrm>
            <a:off x="6107245" y="1330549"/>
            <a:ext cx="2409417" cy="3672408"/>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6000445" y="5101784"/>
            <a:ext cx="2040660" cy="1432525"/>
          </a:xfrm>
        </p:spPr>
        <p:txBody>
          <a:bodyPr/>
          <a:lstStyle/>
          <a:p>
            <a:pPr marL="0" indent="0" algn="ctr">
              <a:buNone/>
            </a:pPr>
            <a:r>
              <a:rPr lang="en-GB" b="1"/>
              <a:t>S1+</a:t>
            </a:r>
            <a:br>
              <a:rPr lang="en-GB" b="1"/>
            </a:br>
            <a:r>
              <a:rPr lang="en-GB">
                <a:hlinkClick r:id="rId9"/>
              </a:rPr>
              <a:t>See </a:t>
            </a:r>
            <a:r>
              <a:rPr lang="en-GB" i="1">
                <a:hlinkClick r:id="rId9"/>
              </a:rPr>
              <a:t>The Den</a:t>
            </a:r>
            <a:br>
              <a:rPr lang="en-GB">
                <a:hlinkClick r:id="rId9"/>
              </a:rPr>
            </a:br>
            <a:r>
              <a:rPr lang="en-GB">
                <a:hlinkClick r:id="rId9"/>
              </a:rPr>
              <a:t>on Browns</a:t>
            </a:r>
            <a:br>
              <a:rPr lang="en-GB">
                <a:hlinkClick r:id="rId9"/>
              </a:rPr>
            </a:br>
            <a:r>
              <a:rPr lang="en-GB">
                <a:hlinkClick r:id="rId9"/>
              </a:rPr>
              <a:t>Books</a:t>
            </a:r>
            <a:endParaRPr lang="en-GB"/>
          </a:p>
        </p:txBody>
      </p:sp>
      <p:sp>
        <p:nvSpPr>
          <p:cNvPr id="10" name="TextBox 9">
            <a:extLst>
              <a:ext uri="{C183D7F6-B498-43B3-948B-1728B52AA6E4}">
                <adec:decorative xmlns:adec="http://schemas.microsoft.com/office/drawing/2017/decorative" val="1"/>
              </a:ext>
            </a:extLst>
          </p:cNvPr>
          <p:cNvSpPr txBox="1"/>
          <p:nvPr/>
        </p:nvSpPr>
        <p:spPr>
          <a:xfrm>
            <a:off x="403790" y="6313803"/>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111392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noAutofit/>
          </a:bodyPr>
          <a:lstStyle/>
          <a:p>
            <a:pPr algn="l"/>
            <a:r>
              <a:rPr lang="en-US" sz="3200" b="1">
                <a:latin typeface="Arial" panose="020B0604020202020204" pitchFamily="34" charset="0"/>
                <a:cs typeface="Arial" panose="020B0604020202020204" pitchFamily="34" charset="0"/>
              </a:rPr>
              <a:t>Our </a:t>
            </a:r>
            <a:r>
              <a:rPr lang="en-US" sz="3200" b="1" err="1">
                <a:latin typeface="Arial" panose="020B0604020202020204" pitchFamily="34" charset="0"/>
                <a:cs typeface="Arial" panose="020B0604020202020204" pitchFamily="34" charset="0"/>
              </a:rPr>
              <a:t>favourite</a:t>
            </a:r>
            <a:r>
              <a:rPr lang="en-US" sz="3200" b="1">
                <a:latin typeface="Arial" panose="020B0604020202020204" pitchFamily="34" charset="0"/>
                <a:cs typeface="Arial" panose="020B0604020202020204" pitchFamily="34" charset="0"/>
              </a:rPr>
              <a:t> BPOC protagonists in children’s and young adult books (1)</a:t>
            </a:r>
          </a:p>
        </p:txBody>
      </p:sp>
      <p:pic>
        <p:nvPicPr>
          <p:cNvPr id="16" name="Content Placeholder 15" descr="Cover of The Dream Team: Jaz Santos vs. the World">
            <a:extLst>
              <a:ext uri="{FF2B5EF4-FFF2-40B4-BE49-F238E27FC236}">
                <a16:creationId xmlns:a16="http://schemas.microsoft.com/office/drawing/2014/main" id="{83B7581D-5FD6-BF9D-40B6-AEDB84AEE22F}"/>
              </a:ext>
            </a:extLst>
          </p:cNvPr>
          <p:cNvPicPr>
            <a:picLocks noGrp="1" noChangeAspect="1"/>
          </p:cNvPicPr>
          <p:nvPr>
            <p:ph sz="quarter" idx="11"/>
          </p:nvPr>
        </p:nvPicPr>
        <p:blipFill>
          <a:blip r:embed="rId4" cstate="print">
            <a:extLst>
              <a:ext uri="{28A0092B-C50C-407E-A947-70E740481C1C}">
                <a14:useLocalDpi xmlns:a14="http://schemas.microsoft.com/office/drawing/2010/main"/>
              </a:ext>
            </a:extLst>
          </a:blip>
          <a:srcRect/>
          <a:stretch/>
        </p:blipFill>
        <p:spPr>
          <a:xfrm>
            <a:off x="455361" y="1417638"/>
            <a:ext cx="2409417" cy="3672408"/>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360194" y="5090046"/>
            <a:ext cx="2512640" cy="1143000"/>
          </a:xfrm>
        </p:spPr>
        <p:txBody>
          <a:bodyPr/>
          <a:lstStyle/>
          <a:p>
            <a:pPr marL="0" indent="0" algn="ctr">
              <a:buNone/>
            </a:pPr>
            <a:r>
              <a:rPr lang="en-GB" b="1"/>
              <a:t>P5+</a:t>
            </a:r>
          </a:p>
          <a:p>
            <a:pPr marL="0" indent="0" algn="ctr">
              <a:buNone/>
            </a:pPr>
            <a:r>
              <a:rPr lang="en-GB" sz="1800">
                <a:hlinkClick r:id="rId5"/>
              </a:rPr>
              <a:t>See </a:t>
            </a:r>
            <a:r>
              <a:rPr lang="en-GB" sz="1800" i="1">
                <a:hlinkClick r:id="rId5"/>
              </a:rPr>
              <a:t>Jaz Santos vs. the World</a:t>
            </a:r>
            <a:r>
              <a:rPr lang="en-GB" sz="1800">
                <a:hlinkClick r:id="rId5"/>
              </a:rPr>
              <a:t> on Browns books</a:t>
            </a:r>
            <a:endParaRPr lang="en-GB" sz="1800" b="1"/>
          </a:p>
        </p:txBody>
      </p:sp>
      <p:pic>
        <p:nvPicPr>
          <p:cNvPr id="14" name="Content Placeholder 13" descr="Cover of Onyeka and the Academy of the Sun">
            <a:extLst>
              <a:ext uri="{FF2B5EF4-FFF2-40B4-BE49-F238E27FC236}">
                <a16:creationId xmlns:a16="http://schemas.microsoft.com/office/drawing/2014/main" id="{E3C08693-7E2D-BBB9-8D27-75040DA01FED}"/>
              </a:ext>
            </a:extLst>
          </p:cNvPr>
          <p:cNvPicPr>
            <a:picLocks noGrp="1" noChangeAspect="1"/>
          </p:cNvPicPr>
          <p:nvPr>
            <p:ph sz="quarter" idx="10"/>
          </p:nvPr>
        </p:nvPicPr>
        <p:blipFill>
          <a:blip r:embed="rId6" cstate="print">
            <a:extLst>
              <a:ext uri="{28A0092B-C50C-407E-A947-70E740481C1C}">
                <a14:useLocalDpi xmlns:a14="http://schemas.microsoft.com/office/drawing/2010/main"/>
              </a:ext>
            </a:extLst>
          </a:blip>
          <a:srcRect/>
          <a:stretch/>
        </p:blipFill>
        <p:spPr>
          <a:xfrm>
            <a:off x="3298447" y="1428068"/>
            <a:ext cx="2391028" cy="3672408"/>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a:xfrm>
            <a:off x="3138176" y="5100476"/>
            <a:ext cx="2590800" cy="1188403"/>
          </a:xfrm>
        </p:spPr>
        <p:txBody>
          <a:bodyPr/>
          <a:lstStyle/>
          <a:p>
            <a:pPr marL="0" indent="0" algn="ctr">
              <a:buNone/>
            </a:pPr>
            <a:r>
              <a:rPr lang="en-GB" b="1"/>
              <a:t>P5+</a:t>
            </a:r>
          </a:p>
          <a:p>
            <a:pPr marL="0" indent="0" algn="ctr">
              <a:buNone/>
            </a:pPr>
            <a:r>
              <a:rPr lang="en-GB" sz="2000">
                <a:hlinkClick r:id="rId7"/>
              </a:rPr>
              <a:t>See </a:t>
            </a:r>
            <a:r>
              <a:rPr lang="en-GB" sz="2000" i="1" err="1">
                <a:hlinkClick r:id="rId7"/>
              </a:rPr>
              <a:t>Onyeka</a:t>
            </a:r>
            <a:r>
              <a:rPr lang="en-GB" sz="2000" i="1">
                <a:hlinkClick r:id="rId7"/>
              </a:rPr>
              <a:t> and the Academy of the Sun</a:t>
            </a:r>
            <a:r>
              <a:rPr lang="en-GB" sz="2000">
                <a:hlinkClick r:id="rId7"/>
              </a:rPr>
              <a:t> on Browns books</a:t>
            </a:r>
            <a:endParaRPr lang="en-GB"/>
          </a:p>
        </p:txBody>
      </p:sp>
      <p:pic>
        <p:nvPicPr>
          <p:cNvPr id="8" name="Content Placeholder 7" descr="Cover of Planet Omar: Ultimate Rocket Blast ">
            <a:extLst>
              <a:ext uri="{FF2B5EF4-FFF2-40B4-BE49-F238E27FC236}">
                <a16:creationId xmlns:a16="http://schemas.microsoft.com/office/drawing/2014/main" id="{B43F4DC5-2E3D-8771-96C2-AA3717DD9EEC}"/>
              </a:ext>
            </a:extLst>
          </p:cNvPr>
          <p:cNvPicPr>
            <a:picLocks noGrp="1" noChangeAspect="1"/>
          </p:cNvPicPr>
          <p:nvPr>
            <p:ph sz="half" idx="2"/>
          </p:nvPr>
        </p:nvPicPr>
        <p:blipFill>
          <a:blip r:embed="rId8" cstate="print">
            <a:extLst>
              <a:ext uri="{28A0092B-C50C-407E-A947-70E740481C1C}">
                <a14:useLocalDpi xmlns:a14="http://schemas.microsoft.com/office/drawing/2010/main"/>
              </a:ext>
            </a:extLst>
          </a:blip>
          <a:srcRect/>
          <a:stretch/>
        </p:blipFill>
        <p:spPr>
          <a:xfrm>
            <a:off x="6005825" y="1569705"/>
            <a:ext cx="2646013" cy="3663592"/>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a:xfrm>
            <a:off x="6005825" y="5309115"/>
            <a:ext cx="1807036" cy="1004688"/>
          </a:xfrm>
        </p:spPr>
        <p:txBody>
          <a:bodyPr/>
          <a:lstStyle/>
          <a:p>
            <a:pPr marL="0" indent="0" algn="ctr">
              <a:buNone/>
            </a:pPr>
            <a:r>
              <a:rPr lang="en-GB" b="1"/>
              <a:t>P6+</a:t>
            </a:r>
            <a:br>
              <a:rPr lang="en-GB" b="1"/>
            </a:br>
            <a:r>
              <a:rPr lang="en-GB" sz="1800">
                <a:hlinkClick r:id="rId9"/>
              </a:rPr>
              <a:t>See </a:t>
            </a:r>
            <a:r>
              <a:rPr lang="en-GB" sz="1800" i="1">
                <a:hlinkClick r:id="rId9"/>
              </a:rPr>
              <a:t>Planet Omar</a:t>
            </a:r>
            <a:r>
              <a:rPr lang="en-GB" sz="1800">
                <a:hlinkClick r:id="rId9"/>
              </a:rPr>
              <a:t> on </a:t>
            </a:r>
            <a:br>
              <a:rPr lang="en-GB" sz="1800">
                <a:hlinkClick r:id="rId9"/>
              </a:rPr>
            </a:br>
            <a:r>
              <a:rPr lang="en-GB" sz="1800">
                <a:hlinkClick r:id="rId9"/>
              </a:rPr>
              <a:t>Browns books</a:t>
            </a:r>
            <a:endParaRPr lang="en-GB" b="1"/>
          </a:p>
        </p:txBody>
      </p:sp>
      <p:sp>
        <p:nvSpPr>
          <p:cNvPr id="10" name="TextBox 9">
            <a:extLst>
              <a:ext uri="{C183D7F6-B498-43B3-948B-1728B52AA6E4}">
                <adec:decorative xmlns:adec="http://schemas.microsoft.com/office/drawing/2017/decorative" val="1"/>
              </a:ext>
            </a:extLst>
          </p:cNvPr>
          <p:cNvSpPr txBox="1"/>
          <p:nvPr/>
        </p:nvSpPr>
        <p:spPr>
          <a:xfrm>
            <a:off x="381000" y="6464368"/>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499127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noAutofit/>
          </a:bodyPr>
          <a:lstStyle/>
          <a:p>
            <a:pPr algn="l"/>
            <a:r>
              <a:rPr lang="en-US" sz="3200" b="1">
                <a:latin typeface="Arial" panose="020B0604020202020204" pitchFamily="34" charset="0"/>
                <a:cs typeface="Arial" panose="020B0604020202020204" pitchFamily="34" charset="0"/>
              </a:rPr>
              <a:t>Our </a:t>
            </a:r>
            <a:r>
              <a:rPr lang="en-US" sz="3200" b="1" err="1">
                <a:latin typeface="Arial" panose="020B0604020202020204" pitchFamily="34" charset="0"/>
                <a:cs typeface="Arial" panose="020B0604020202020204" pitchFamily="34" charset="0"/>
              </a:rPr>
              <a:t>favourite</a:t>
            </a:r>
            <a:r>
              <a:rPr lang="en-US" sz="3200" b="1">
                <a:latin typeface="Arial" panose="020B0604020202020204" pitchFamily="34" charset="0"/>
                <a:cs typeface="Arial" panose="020B0604020202020204" pitchFamily="34" charset="0"/>
              </a:rPr>
              <a:t> BPOC protagonists in children’s and young adult books (2)</a:t>
            </a:r>
          </a:p>
        </p:txBody>
      </p:sp>
      <p:pic>
        <p:nvPicPr>
          <p:cNvPr id="8" name="Content Placeholder 7" descr="Cover of Picture Perfect ">
            <a:extLst>
              <a:ext uri="{FF2B5EF4-FFF2-40B4-BE49-F238E27FC236}">
                <a16:creationId xmlns:a16="http://schemas.microsoft.com/office/drawing/2014/main" id="{B43F4DC5-2E3D-8771-96C2-AA3717DD9EEC}"/>
              </a:ext>
            </a:extLst>
          </p:cNvPr>
          <p:cNvPicPr>
            <a:picLocks noGrp="1" noChangeAspect="1"/>
          </p:cNvPicPr>
          <p:nvPr>
            <p:ph sz="half" idx="2"/>
          </p:nvPr>
        </p:nvPicPr>
        <p:blipFill>
          <a:blip r:embed="rId4" cstate="print">
            <a:extLst>
              <a:ext uri="{28A0092B-C50C-407E-A947-70E740481C1C}">
                <a14:useLocalDpi xmlns:a14="http://schemas.microsoft.com/office/drawing/2010/main"/>
              </a:ext>
            </a:extLst>
          </a:blip>
          <a:srcRect/>
          <a:stretch/>
        </p:blipFill>
        <p:spPr>
          <a:xfrm>
            <a:off x="590514" y="1597204"/>
            <a:ext cx="2646013" cy="3663592"/>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a:xfrm>
            <a:off x="549012" y="5304632"/>
            <a:ext cx="2614081" cy="1004688"/>
          </a:xfrm>
        </p:spPr>
        <p:txBody>
          <a:bodyPr/>
          <a:lstStyle/>
          <a:p>
            <a:pPr marL="0" indent="0" algn="ctr">
              <a:buNone/>
            </a:pPr>
            <a:r>
              <a:rPr lang="en-GB" b="1"/>
              <a:t>P6+</a:t>
            </a:r>
            <a:br>
              <a:rPr lang="en-GB" b="1"/>
            </a:br>
            <a:r>
              <a:rPr lang="en-GB" sz="1800">
                <a:hlinkClick r:id="rId5"/>
              </a:rPr>
              <a:t>See </a:t>
            </a:r>
            <a:r>
              <a:rPr lang="en-GB" sz="1800" i="1">
                <a:hlinkClick r:id="rId5"/>
              </a:rPr>
              <a:t>Picture Perfect</a:t>
            </a:r>
            <a:r>
              <a:rPr lang="en-GB" sz="1800">
                <a:hlinkClick r:id="rId5"/>
              </a:rPr>
              <a:t> on Browns books</a:t>
            </a:r>
            <a:endParaRPr lang="en-GB" b="1"/>
          </a:p>
        </p:txBody>
      </p:sp>
      <p:pic>
        <p:nvPicPr>
          <p:cNvPr id="14" name="Content Placeholder 13" descr="Cover of Skin of the Sea ">
            <a:extLst>
              <a:ext uri="{FF2B5EF4-FFF2-40B4-BE49-F238E27FC236}">
                <a16:creationId xmlns:a16="http://schemas.microsoft.com/office/drawing/2014/main" id="{E3C08693-7E2D-BBB9-8D27-75040DA01FED}"/>
              </a:ext>
            </a:extLst>
          </p:cNvPr>
          <p:cNvPicPr>
            <a:picLocks noGrp="1" noChangeAspect="1"/>
          </p:cNvPicPr>
          <p:nvPr>
            <p:ph sz="quarter" idx="10"/>
          </p:nvPr>
        </p:nvPicPr>
        <p:blipFill>
          <a:blip r:embed="rId6" cstate="print">
            <a:extLst>
              <a:ext uri="{28A0092B-C50C-407E-A947-70E740481C1C}">
                <a14:useLocalDpi xmlns:a14="http://schemas.microsoft.com/office/drawing/2010/main"/>
              </a:ext>
            </a:extLst>
          </a:blip>
          <a:srcRect/>
          <a:stretch/>
        </p:blipFill>
        <p:spPr>
          <a:xfrm>
            <a:off x="3476372" y="1578521"/>
            <a:ext cx="2391028" cy="3672408"/>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a:xfrm>
            <a:off x="3451220" y="5260795"/>
            <a:ext cx="2590800" cy="1188403"/>
          </a:xfrm>
        </p:spPr>
        <p:txBody>
          <a:bodyPr/>
          <a:lstStyle/>
          <a:p>
            <a:pPr marL="0" indent="0" algn="ctr">
              <a:buNone/>
            </a:pPr>
            <a:r>
              <a:rPr lang="en-GB" b="1"/>
              <a:t>S1+</a:t>
            </a:r>
          </a:p>
          <a:p>
            <a:pPr marL="0" indent="0" algn="ctr">
              <a:buNone/>
            </a:pPr>
            <a:r>
              <a:rPr lang="en-GB" sz="2000">
                <a:hlinkClick r:id="rId7"/>
              </a:rPr>
              <a:t>See </a:t>
            </a:r>
            <a:r>
              <a:rPr lang="en-GB" sz="2000" i="1">
                <a:hlinkClick r:id="rId7"/>
              </a:rPr>
              <a:t>Skin of the Sea</a:t>
            </a:r>
            <a:r>
              <a:rPr lang="en-GB" sz="2000">
                <a:hlinkClick r:id="rId7"/>
              </a:rPr>
              <a:t> on Browns books</a:t>
            </a:r>
            <a:endParaRPr lang="en-GB"/>
          </a:p>
        </p:txBody>
      </p:sp>
      <p:pic>
        <p:nvPicPr>
          <p:cNvPr id="16" name="Content Placeholder 15" descr="Cover of Ellie Pillai is Brown ">
            <a:extLst>
              <a:ext uri="{FF2B5EF4-FFF2-40B4-BE49-F238E27FC236}">
                <a16:creationId xmlns:a16="http://schemas.microsoft.com/office/drawing/2014/main" id="{83B7581D-5FD6-BF9D-40B6-AEDB84AEE22F}"/>
              </a:ext>
            </a:extLst>
          </p:cNvPr>
          <p:cNvPicPr>
            <a:picLocks noGrp="1" noChangeAspect="1"/>
          </p:cNvPicPr>
          <p:nvPr>
            <p:ph sz="quarter" idx="11"/>
          </p:nvPr>
        </p:nvPicPr>
        <p:blipFill rotWithShape="1">
          <a:blip r:embed="rId8" cstate="print">
            <a:extLst>
              <a:ext uri="{28A0092B-C50C-407E-A947-70E740481C1C}">
                <a14:useLocalDpi xmlns:a14="http://schemas.microsoft.com/office/drawing/2010/main"/>
              </a:ext>
            </a:extLst>
          </a:blip>
          <a:srcRect/>
          <a:stretch/>
        </p:blipFill>
        <p:spPr>
          <a:xfrm>
            <a:off x="5969091" y="1541961"/>
            <a:ext cx="2391028" cy="3672408"/>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950346" y="5207520"/>
            <a:ext cx="2001360" cy="1533847"/>
          </a:xfrm>
        </p:spPr>
        <p:txBody>
          <a:bodyPr/>
          <a:lstStyle/>
          <a:p>
            <a:pPr marL="0" indent="0" algn="ctr">
              <a:buNone/>
            </a:pPr>
            <a:r>
              <a:rPr lang="en-GB" b="1"/>
              <a:t>S2+</a:t>
            </a:r>
          </a:p>
          <a:p>
            <a:pPr marL="0" indent="0" algn="ctr">
              <a:buNone/>
            </a:pPr>
            <a:r>
              <a:rPr lang="en-GB" sz="1800">
                <a:hlinkClick r:id="rId9"/>
              </a:rPr>
              <a:t>See </a:t>
            </a:r>
            <a:r>
              <a:rPr lang="en-GB" sz="1800" i="1">
                <a:hlinkClick r:id="rId9"/>
              </a:rPr>
              <a:t>Ellie Pillai </a:t>
            </a:r>
            <a:br>
              <a:rPr lang="en-GB" sz="1800" i="1">
                <a:hlinkClick r:id="rId9"/>
              </a:rPr>
            </a:br>
            <a:r>
              <a:rPr lang="en-GB" sz="1800" i="1">
                <a:hlinkClick r:id="rId9"/>
              </a:rPr>
              <a:t>is Brown</a:t>
            </a:r>
            <a:r>
              <a:rPr lang="en-GB" sz="1800">
                <a:hlinkClick r:id="rId9"/>
              </a:rPr>
              <a:t> on Browns books</a:t>
            </a:r>
            <a:endParaRPr lang="en-GB" sz="1800" b="1"/>
          </a:p>
        </p:txBody>
      </p:sp>
      <p:sp>
        <p:nvSpPr>
          <p:cNvPr id="10" name="TextBox 9">
            <a:extLst>
              <a:ext uri="{C183D7F6-B498-43B3-948B-1728B52AA6E4}">
                <adec:decorative xmlns:adec="http://schemas.microsoft.com/office/drawing/2017/decorative" val="1"/>
              </a:ext>
            </a:extLst>
          </p:cNvPr>
          <p:cNvSpPr txBox="1"/>
          <p:nvPr/>
        </p:nvSpPr>
        <p:spPr>
          <a:xfrm>
            <a:off x="381000" y="6464368"/>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238694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0747C67E-A316-4A5F-8F11-0AE6C7F5C1B0}"/>
              </a:ext>
            </a:extLst>
          </p:cNvPr>
          <p:cNvSpPr>
            <a:spLocks noGrp="1"/>
          </p:cNvSpPr>
          <p:nvPr>
            <p:ph type="title"/>
          </p:nvPr>
        </p:nvSpPr>
        <p:spPr>
          <a:xfrm>
            <a:off x="649224" y="274638"/>
            <a:ext cx="8039100" cy="1210146"/>
          </a:xfrm>
        </p:spPr>
        <p:txBody>
          <a:bodyPr anchor="t" anchorCtr="0">
            <a:noAutofit/>
          </a:bodyPr>
          <a:lstStyle/>
          <a:p>
            <a:r>
              <a:rPr lang="en-US" sz="2400">
                <a:latin typeface="Arial" panose="020B0604020202020204" pitchFamily="34" charset="0"/>
                <a:cs typeface="Arial" panose="020B0604020202020204" pitchFamily="34" charset="0"/>
              </a:rPr>
              <a:t>See the full book list on our website: </a:t>
            </a:r>
            <a:r>
              <a:rPr lang="en-GB" sz="2400" i="0">
                <a:solidFill>
                  <a:srgbClr val="343432"/>
                </a:solidFill>
                <a:effectLst/>
                <a:latin typeface="Arial" panose="020B0604020202020204" pitchFamily="34" charset="0"/>
                <a:cs typeface="Arial" panose="020B0604020202020204" pitchFamily="34" charset="0"/>
                <a:hlinkClick r:id="rId4"/>
              </a:rPr>
              <a:t>Our favourite BPOC protagonists in children's and young adult books</a:t>
            </a:r>
            <a:br>
              <a:rPr lang="en-GB" sz="2400" b="0" i="0">
                <a:solidFill>
                  <a:srgbClr val="343432"/>
                </a:solidFill>
                <a:effectLst/>
                <a:latin typeface="altis-scotbook-bold"/>
                <a:hlinkClick r:id="rId4"/>
              </a:rPr>
            </a:br>
            <a:endParaRPr lang="en-US" sz="2800" b="1">
              <a:latin typeface="Arial" panose="020B0604020202020204" pitchFamily="34" charset="0"/>
              <a:cs typeface="Arial" panose="020B0604020202020204" pitchFamily="34" charset="0"/>
            </a:endParaRPr>
          </a:p>
        </p:txBody>
      </p:sp>
      <p:pic>
        <p:nvPicPr>
          <p:cNvPr id="3" name="Picture Placeholder 2" descr="Cover of Our favourite BPOC protagonists in children's and young adult books book list">
            <a:extLst>
              <a:ext uri="{FF2B5EF4-FFF2-40B4-BE49-F238E27FC236}">
                <a16:creationId xmlns:a16="http://schemas.microsoft.com/office/drawing/2014/main" id="{1384C65E-37FF-5849-56F4-FF7E8379338D}"/>
              </a:ext>
            </a:extLst>
          </p:cNvPr>
          <p:cNvPicPr>
            <a:picLocks noGrp="1" noChangeAspect="1"/>
          </p:cNvPicPr>
          <p:nvPr>
            <p:ph type="pic" idx="1"/>
          </p:nvPr>
        </p:nvPicPr>
        <p:blipFill>
          <a:blip r:embed="rId5" cstate="print">
            <a:extLst>
              <a:ext uri="{28A0092B-C50C-407E-A947-70E740481C1C}">
                <a14:useLocalDpi xmlns:a14="http://schemas.microsoft.com/office/drawing/2010/main"/>
              </a:ext>
            </a:extLst>
          </a:blip>
          <a:srcRect/>
          <a:stretch>
            <a:fillRect/>
          </a:stretch>
        </p:blipFill>
        <p:spPr>
          <a:xfrm>
            <a:off x="725016" y="1562100"/>
            <a:ext cx="7848600" cy="3733800"/>
          </a:xfrm>
          <a:ln w="28575">
            <a:solidFill>
              <a:schemeClr val="tx1"/>
            </a:solidFill>
          </a:ln>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549012" y="607142"/>
            <a:ext cx="8229600" cy="706090"/>
          </a:xfrm>
        </p:spPr>
        <p:txBody>
          <a:bodyPr anchor="t" anchorCtr="0">
            <a:noAutofit/>
          </a:bodyPr>
          <a:lstStyle/>
          <a:p>
            <a:pPr algn="l"/>
            <a:r>
              <a:rPr lang="en-US" sz="3600" b="1">
                <a:latin typeface="Arial" panose="020B0604020202020204" pitchFamily="34" charset="0"/>
                <a:cs typeface="Arial" panose="020B0604020202020204" pitchFamily="34" charset="0"/>
              </a:rPr>
              <a:t>Staff picks: Jasmine Ewens</a:t>
            </a:r>
          </a:p>
        </p:txBody>
      </p:sp>
      <p:pic>
        <p:nvPicPr>
          <p:cNvPr id="8" name="Content Placeholder 7" descr="Cover of A Way to the Stars ">
            <a:extLst>
              <a:ext uri="{FF2B5EF4-FFF2-40B4-BE49-F238E27FC236}">
                <a16:creationId xmlns:a16="http://schemas.microsoft.com/office/drawing/2014/main" id="{B43F4DC5-2E3D-8771-96C2-AA3717DD9EEC}"/>
              </a:ext>
            </a:extLst>
          </p:cNvPr>
          <p:cNvPicPr>
            <a:picLocks noGrp="1" noChangeAspect="1"/>
          </p:cNvPicPr>
          <p:nvPr>
            <p:ph sz="half" idx="2"/>
          </p:nvPr>
        </p:nvPicPr>
        <p:blipFill>
          <a:blip r:embed="rId4" cstate="print">
            <a:extLst>
              <a:ext uri="{28A0092B-C50C-407E-A947-70E740481C1C}">
                <a14:useLocalDpi xmlns:a14="http://schemas.microsoft.com/office/drawing/2010/main"/>
              </a:ext>
            </a:extLst>
          </a:blip>
          <a:srcRect/>
          <a:stretch/>
        </p:blipFill>
        <p:spPr>
          <a:xfrm>
            <a:off x="590514" y="1597204"/>
            <a:ext cx="2646013" cy="3663592"/>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a:xfrm>
            <a:off x="549012" y="5304632"/>
            <a:ext cx="2614081" cy="1004688"/>
          </a:xfrm>
        </p:spPr>
        <p:txBody>
          <a:bodyPr/>
          <a:lstStyle/>
          <a:p>
            <a:pPr marL="0" indent="0" algn="ctr">
              <a:buNone/>
            </a:pPr>
            <a:r>
              <a:rPr lang="en-GB" b="1"/>
              <a:t>EY+</a:t>
            </a:r>
            <a:br>
              <a:rPr lang="en-GB" b="1"/>
            </a:br>
            <a:r>
              <a:rPr lang="en-GB" sz="1800">
                <a:hlinkClick r:id="rId5"/>
              </a:rPr>
              <a:t>See </a:t>
            </a:r>
            <a:r>
              <a:rPr lang="en-GB" sz="1800" i="1">
                <a:hlinkClick r:id="rId5"/>
              </a:rPr>
              <a:t>A Way to the Stars</a:t>
            </a:r>
            <a:r>
              <a:rPr lang="en-GB" sz="1800">
                <a:hlinkClick r:id="rId5"/>
              </a:rPr>
              <a:t> on Browns books</a:t>
            </a:r>
            <a:endParaRPr lang="en-GB" b="1"/>
          </a:p>
        </p:txBody>
      </p:sp>
      <p:pic>
        <p:nvPicPr>
          <p:cNvPr id="14" name="Content Placeholder 13" descr="Cover of The Lovely Dark ">
            <a:extLst>
              <a:ext uri="{FF2B5EF4-FFF2-40B4-BE49-F238E27FC236}">
                <a16:creationId xmlns:a16="http://schemas.microsoft.com/office/drawing/2014/main" id="{E3C08693-7E2D-BBB9-8D27-75040DA01FED}"/>
              </a:ext>
            </a:extLst>
          </p:cNvPr>
          <p:cNvPicPr>
            <a:picLocks noGrp="1" noChangeAspect="1"/>
          </p:cNvPicPr>
          <p:nvPr>
            <p:ph sz="quarter" idx="10"/>
          </p:nvPr>
        </p:nvPicPr>
        <p:blipFill>
          <a:blip r:embed="rId6" cstate="print">
            <a:extLst>
              <a:ext uri="{28A0092B-C50C-407E-A947-70E740481C1C}">
                <a14:useLocalDpi xmlns:a14="http://schemas.microsoft.com/office/drawing/2010/main"/>
              </a:ext>
            </a:extLst>
          </a:blip>
          <a:srcRect/>
          <a:stretch/>
        </p:blipFill>
        <p:spPr>
          <a:xfrm>
            <a:off x="3476372" y="1578521"/>
            <a:ext cx="2391028" cy="3672408"/>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a:xfrm>
            <a:off x="3451220" y="5260795"/>
            <a:ext cx="2590800" cy="1188403"/>
          </a:xfrm>
        </p:spPr>
        <p:txBody>
          <a:bodyPr/>
          <a:lstStyle/>
          <a:p>
            <a:pPr marL="0" indent="0" algn="ctr">
              <a:buNone/>
            </a:pPr>
            <a:r>
              <a:rPr lang="en-GB" b="1"/>
              <a:t>P6+</a:t>
            </a:r>
          </a:p>
          <a:p>
            <a:pPr marL="0" indent="0" algn="ctr">
              <a:buNone/>
            </a:pPr>
            <a:r>
              <a:rPr lang="en-GB" sz="2000">
                <a:hlinkClick r:id="rId7"/>
              </a:rPr>
              <a:t>See </a:t>
            </a:r>
            <a:r>
              <a:rPr lang="en-GB" sz="2000" i="1">
                <a:hlinkClick r:id="rId7"/>
              </a:rPr>
              <a:t>The Lovely Dark</a:t>
            </a:r>
            <a:r>
              <a:rPr lang="en-GB" sz="2000">
                <a:hlinkClick r:id="rId7"/>
              </a:rPr>
              <a:t> on Browns books</a:t>
            </a:r>
            <a:endParaRPr lang="en-GB"/>
          </a:p>
        </p:txBody>
      </p:sp>
      <p:pic>
        <p:nvPicPr>
          <p:cNvPr id="16" name="Content Placeholder 15" descr="Cover of Overemotional">
            <a:extLst>
              <a:ext uri="{FF2B5EF4-FFF2-40B4-BE49-F238E27FC236}">
                <a16:creationId xmlns:a16="http://schemas.microsoft.com/office/drawing/2014/main" id="{83B7581D-5FD6-BF9D-40B6-AEDB84AEE22F}"/>
              </a:ext>
            </a:extLst>
          </p:cNvPr>
          <p:cNvPicPr>
            <a:picLocks noGrp="1" noChangeAspect="1"/>
          </p:cNvPicPr>
          <p:nvPr>
            <p:ph sz="quarter" idx="11"/>
          </p:nvPr>
        </p:nvPicPr>
        <p:blipFill>
          <a:blip r:embed="rId8" cstate="print">
            <a:extLst>
              <a:ext uri="{28A0092B-C50C-407E-A947-70E740481C1C}">
                <a14:useLocalDpi xmlns:a14="http://schemas.microsoft.com/office/drawing/2010/main"/>
              </a:ext>
            </a:extLst>
          </a:blip>
          <a:srcRect/>
          <a:stretch/>
        </p:blipFill>
        <p:spPr>
          <a:xfrm>
            <a:off x="5969091" y="1541961"/>
            <a:ext cx="2391028" cy="3672408"/>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6042020" y="5203649"/>
            <a:ext cx="1890648" cy="1533847"/>
          </a:xfrm>
        </p:spPr>
        <p:txBody>
          <a:bodyPr/>
          <a:lstStyle/>
          <a:p>
            <a:pPr marL="0" indent="0" algn="ctr">
              <a:buNone/>
            </a:pPr>
            <a:r>
              <a:rPr lang="en-GB" b="1"/>
              <a:t>S3+</a:t>
            </a:r>
          </a:p>
          <a:p>
            <a:pPr marL="0" indent="0" algn="ctr">
              <a:buNone/>
            </a:pPr>
            <a:r>
              <a:rPr lang="en-GB" sz="1800">
                <a:hlinkClick r:id="rId9"/>
              </a:rPr>
              <a:t>See </a:t>
            </a:r>
            <a:br>
              <a:rPr lang="en-GB" sz="1800">
                <a:hlinkClick r:id="rId9"/>
              </a:rPr>
            </a:br>
            <a:r>
              <a:rPr lang="en-GB" sz="1800" i="1">
                <a:hlinkClick r:id="rId9"/>
              </a:rPr>
              <a:t>Overemotional</a:t>
            </a:r>
            <a:r>
              <a:rPr lang="en-GB" sz="1800">
                <a:hlinkClick r:id="rId9"/>
              </a:rPr>
              <a:t> </a:t>
            </a:r>
            <a:br>
              <a:rPr lang="en-GB" sz="1800">
                <a:hlinkClick r:id="rId9"/>
              </a:rPr>
            </a:br>
            <a:r>
              <a:rPr lang="en-GB" sz="1800">
                <a:hlinkClick r:id="rId9"/>
              </a:rPr>
              <a:t>on Browns </a:t>
            </a:r>
            <a:br>
              <a:rPr lang="en-GB" sz="1800">
                <a:hlinkClick r:id="rId9"/>
              </a:rPr>
            </a:br>
            <a:r>
              <a:rPr lang="en-GB" sz="1800">
                <a:hlinkClick r:id="rId9"/>
              </a:rPr>
              <a:t>books</a:t>
            </a:r>
            <a:endParaRPr lang="en-GB" sz="1800" b="1"/>
          </a:p>
        </p:txBody>
      </p:sp>
      <p:sp>
        <p:nvSpPr>
          <p:cNvPr id="10" name="TextBox 9">
            <a:extLst>
              <a:ext uri="{C183D7F6-B498-43B3-948B-1728B52AA6E4}">
                <adec:decorative xmlns:adec="http://schemas.microsoft.com/office/drawing/2017/decorative" val="1"/>
              </a:ext>
            </a:extLst>
          </p:cNvPr>
          <p:cNvSpPr txBox="1"/>
          <p:nvPr/>
        </p:nvSpPr>
        <p:spPr>
          <a:xfrm>
            <a:off x="381000" y="6464368"/>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815253121"/>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41C7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36CD995-24A4-4451-AE8B-3607F214D541}" vid="{D1805F6D-B644-492B-A8E2-722CB09986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785B6A84FF374FB0FF4EC4BB9AFA49" ma:contentTypeVersion="17" ma:contentTypeDescription="Create a new document." ma:contentTypeScope="" ma:versionID="517d4b6cfeea9bcf8c099668de2ab6e0">
  <xsd:schema xmlns:xsd="http://www.w3.org/2001/XMLSchema" xmlns:xs="http://www.w3.org/2001/XMLSchema" xmlns:p="http://schemas.microsoft.com/office/2006/metadata/properties" xmlns:ns2="6b42feb5-42f4-4875-917d-a8fcb0477ae8" xmlns:ns3="e8fe8bb9-e0d4-4ac3-b920-326070b987fc" targetNamespace="http://schemas.microsoft.com/office/2006/metadata/properties" ma:root="true" ma:fieldsID="fabd48f983e2d8052c42530991ce2ad4" ns2:_="" ns3:_="">
    <xsd:import namespace="6b42feb5-42f4-4875-917d-a8fcb0477ae8"/>
    <xsd:import namespace="e8fe8bb9-e0d4-4ac3-b920-326070b987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Location" minOccurs="0"/>
                <xsd:element ref="ns3:MediaServiceOCR" minOccurs="0"/>
                <xsd:element ref="ns3: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42feb5-42f4-4875-917d-a8fcb0477ae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4b56ac4-af9b-4662-9143-bdd5b02ef649}" ma:internalName="TaxCatchAll" ma:showField="CatchAllData" ma:web="6b42feb5-42f4-4875-917d-a8fcb0477a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fe8bb9-e0d4-4ac3-b920-326070b987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60978a-abcb-4ac2-a434-47d9e953369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Notes" ma:index="21" nillable="true" ma:displayName="Notes" ma:format="Dropdown" ma:internalName="Note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b42feb5-42f4-4875-917d-a8fcb0477ae8" xsi:nil="true"/>
    <lcf76f155ced4ddcb4097134ff3c332f xmlns="e8fe8bb9-e0d4-4ac3-b920-326070b987fc">
      <Terms xmlns="http://schemas.microsoft.com/office/infopath/2007/PartnerControls"/>
    </lcf76f155ced4ddcb4097134ff3c332f>
    <Notes xmlns="e8fe8bb9-e0d4-4ac3-b920-326070b987fc" xsi:nil="true"/>
  </documentManagement>
</p:properties>
</file>

<file path=customXml/itemProps1.xml><?xml version="1.0" encoding="utf-8"?>
<ds:datastoreItem xmlns:ds="http://schemas.openxmlformats.org/officeDocument/2006/customXml" ds:itemID="{4874CFAA-E66A-46A4-B23E-2FC0A1CD8209}">
  <ds:schemaRefs>
    <ds:schemaRef ds:uri="http://schemas.microsoft.com/sharepoint/v3/contenttype/forms"/>
  </ds:schemaRefs>
</ds:datastoreItem>
</file>

<file path=customXml/itemProps2.xml><?xml version="1.0" encoding="utf-8"?>
<ds:datastoreItem xmlns:ds="http://schemas.openxmlformats.org/officeDocument/2006/customXml" ds:itemID="{974430B1-E1D1-4B02-895B-508A94F3CD5D}">
  <ds:schemaRefs>
    <ds:schemaRef ds:uri="6b42feb5-42f4-4875-917d-a8fcb0477ae8"/>
    <ds:schemaRef ds:uri="e8fe8bb9-e0d4-4ac3-b920-326070b987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DBACC0F-54E0-43AF-8A2D-4B03D919CD8D}">
  <ds:schemaRefs>
    <ds:schemaRef ds:uri="6b42feb5-42f4-4875-917d-a8fcb0477ae8"/>
    <ds:schemaRef ds:uri="e8fe8bb9-e0d4-4ac3-b920-326070b987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SBT Presentation Templates - Arial - 2022 update</Template>
  <TotalTime>3</TotalTime>
  <Words>3915</Words>
  <Application>Microsoft Office PowerPoint</Application>
  <PresentationFormat>On-screen Show (4:3)</PresentationFormat>
  <Paragraphs>179</Paragraphs>
  <Slides>21</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custom_49902</vt:lpstr>
      <vt:lpstr>Calibri</vt:lpstr>
      <vt:lpstr>custom_49903</vt:lpstr>
      <vt:lpstr>Arial</vt:lpstr>
      <vt:lpstr>proxima-nova</vt:lpstr>
      <vt:lpstr>altis-scotbook-bold</vt:lpstr>
      <vt:lpstr>Helvetica Neue</vt:lpstr>
      <vt:lpstr>custom_49904</vt:lpstr>
      <vt:lpstr>Office Theme</vt:lpstr>
      <vt:lpstr>Book Discovery Guide</vt:lpstr>
      <vt:lpstr>How to use this PowerPoint</vt:lpstr>
      <vt:lpstr>What is Book Discovery Guide?</vt:lpstr>
      <vt:lpstr>The importance of using contemporary books in your classroom:</vt:lpstr>
      <vt:lpstr>New from Scottish publishers and authors</vt:lpstr>
      <vt:lpstr>Our favourite BPOC protagonists in children’s and young adult books (1)</vt:lpstr>
      <vt:lpstr>Our favourite BPOC protagonists in children’s and young adult books (2)</vt:lpstr>
      <vt:lpstr>See the full book list on our website: Our favourite BPOC protagonists in children's and young adult books </vt:lpstr>
      <vt:lpstr>Staff picks: Jasmine Ewens</vt:lpstr>
      <vt:lpstr>Staff picks: Maggie Still</vt:lpstr>
      <vt:lpstr>Staff picks: Liam McCallum</vt:lpstr>
      <vt:lpstr>Top picks from Authors Live</vt:lpstr>
      <vt:lpstr>Visit the Authors Live on Demand library to catch up on author and illustrator broadcasts  </vt:lpstr>
      <vt:lpstr>Top picks from Scottish Friendly’s Children Book Tour</vt:lpstr>
      <vt:lpstr>What to read if they like… superheroes! (1)</vt:lpstr>
      <vt:lpstr>What to read if they like… superheroes! (2)</vt:lpstr>
      <vt:lpstr>Recommendations from schools (1)</vt:lpstr>
      <vt:lpstr>Recommendations from schools (2)</vt:lpstr>
      <vt:lpstr>Ask a librarian</vt:lpstr>
      <vt:lpstr>For more recommendations</vt:lpstr>
      <vt:lpstr>Thank you</vt:lpstr>
    </vt:vector>
  </TitlesOfParts>
  <Company>nroi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Discovery Guide</dc:title>
  <dc:creator>Catherine Wilson Garry</dc:creator>
  <cp:lastModifiedBy>Katie Cutforth</cp:lastModifiedBy>
  <cp:revision>7</cp:revision>
  <dcterms:created xsi:type="dcterms:W3CDTF">2024-02-05T09:56:47Z</dcterms:created>
  <dcterms:modified xsi:type="dcterms:W3CDTF">2024-02-14T12:42:59Z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0x010100F8785B6A84FF374FB0FF4EC4BB9AFA49</vt:lpwstr>
  </property>
  <property fmtid="{D5CDD505-2E9C-101B-9397-08002B2CF9AE}" name="MediaServiceImageTags" pid="3">
    <vt:lpwstr/>
  </property>
  <property fmtid="{D5CDD505-2E9C-101B-9397-08002B2CF9AE}" name="NXPowerLiteLastOptimized" pid="4">
    <vt:lpwstr>1299164</vt:lpwstr>
  </property>
  <property fmtid="{D5CDD505-2E9C-101B-9397-08002B2CF9AE}" name="NXPowerLiteSettings" pid="5">
    <vt:lpwstr>F7000400038000</vt:lpwstr>
  </property>
  <property fmtid="{D5CDD505-2E9C-101B-9397-08002B2CF9AE}" name="NXPowerLiteVersion" pid="6">
    <vt:lpwstr>S10.0.0</vt:lpwstr>
  </property>
  <property fmtid="{D5CDD505-2E9C-101B-9397-08002B2CF9AE}" name="Order" pid="7">
    <vt:r8>737600</vt:r8>
  </property>
</Properties>
</file>