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9" r:id="rId5"/>
    <p:sldId id="257" r:id="rId6"/>
    <p:sldId id="279" r:id="rId7"/>
    <p:sldId id="278" r:id="rId8"/>
    <p:sldId id="280" r:id="rId9"/>
    <p:sldId id="281" r:id="rId10"/>
    <p:sldId id="282" r:id="rId11"/>
    <p:sldId id="283" r:id="rId12"/>
    <p:sldId id="284" r:id="rId13"/>
    <p:sldId id="285" r:id="rId14"/>
    <p:sldId id="286" r:id="rId15"/>
    <p:sldId id="287" r:id="rId16"/>
    <p:sldId id="288" r:id="rId17"/>
    <p:sldId id="289" r:id="rId18"/>
    <p:sldId id="290"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ED7E0-351E-498C-BEED-58BA12403CA4}" v="1" dt="2023-04-20T10:42:34.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56929" autoAdjust="0"/>
  </p:normalViewPr>
  <p:slideViewPr>
    <p:cSldViewPr snapToObjects="1">
      <p:cViewPr varScale="1">
        <p:scale>
          <a:sx n="49" d="100"/>
          <a:sy n="49" d="100"/>
        </p:scale>
        <p:origin x="223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McRitchie" userId="22a5810c-709f-4f5d-83c4-0114a2ff9404" providerId="ADAL" clId="{426ED7E0-351E-498C-BEED-58BA12403CA4}"/>
    <pc:docChg chg="modSld">
      <pc:chgData name="Becky McRitchie" userId="22a5810c-709f-4f5d-83c4-0114a2ff9404" providerId="ADAL" clId="{426ED7E0-351E-498C-BEED-58BA12403CA4}" dt="2023-04-20T10:42:50.712" v="0" actId="20577"/>
      <pc:docMkLst>
        <pc:docMk/>
      </pc:docMkLst>
      <pc:sldChg chg="modNotesTx">
        <pc:chgData name="Becky McRitchie" userId="22a5810c-709f-4f5d-83c4-0114a2ff9404" providerId="ADAL" clId="{426ED7E0-351E-498C-BEED-58BA12403CA4}" dt="2023-04-20T10:42:50.712" v="0" actId="20577"/>
        <pc:sldMkLst>
          <pc:docMk/>
          <pc:sldMk cId="2345483147"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EFBD5-3943-40AD-BFA8-3DC0B8D90EAD}" type="datetimeFigureOut">
              <a:rPr lang="en-GB" smtClean="0"/>
              <a:t>28/04/2023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717A8-D893-414B-8BF1-9F158146114B}" type="slidenum">
              <a:rPr lang="en-GB" smtClean="0"/>
              <a:t>‹#›</a:t>
            </a:fld>
            <a:endParaRPr lang="en-GB"/>
          </a:p>
        </p:txBody>
      </p:sp>
    </p:spTree>
    <p:extLst>
      <p:ext uri="{BB962C8B-B14F-4D97-AF65-F5344CB8AC3E}">
        <p14:creationId xmlns:p14="http://schemas.microsoft.com/office/powerpoint/2010/main" val="145073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more information on the importance of using contemporary</a:t>
            </a:r>
            <a:r>
              <a:rPr lang="en-GB" baseline="0" dirty="0"/>
              <a:t> books in your classroom, you may find the following useful:</a:t>
            </a:r>
            <a:br>
              <a:rPr lang="en-GB" baseline="0" dirty="0"/>
            </a:br>
            <a:br>
              <a:rPr lang="en-GB" baseline="0" dirty="0"/>
            </a:br>
            <a:r>
              <a:rPr lang="en-GB" baseline="0" dirty="0"/>
              <a:t>“Why using ‘classic’ children’s books can be problematic” from TES: https://www.tes.com/magazine/teaching-learning/general/why-using-classic-childrens-books-can-be-problematic</a:t>
            </a:r>
            <a:br>
              <a:rPr lang="en-GB" baseline="0" dirty="0"/>
            </a:br>
            <a:br>
              <a:rPr lang="en-GB" baseline="0" dirty="0"/>
            </a:br>
            <a:r>
              <a:rPr lang="en-GB" baseline="0" dirty="0"/>
              <a:t>“Exploring teachers’ knowledge of contemporary literature” from The Open University: http://oro.open.ac.uk/12527/</a:t>
            </a:r>
            <a:endParaRPr lang="en-GB" dirty="0"/>
          </a:p>
          <a:p>
            <a:endParaRPr lang="en-GB" dirty="0"/>
          </a:p>
        </p:txBody>
      </p:sp>
      <p:sp>
        <p:nvSpPr>
          <p:cNvPr id="4" name="Slide Number Placeholder 3"/>
          <p:cNvSpPr>
            <a:spLocks noGrp="1"/>
          </p:cNvSpPr>
          <p:nvPr>
            <p:ph type="sldNum" sz="quarter" idx="10"/>
          </p:nvPr>
        </p:nvSpPr>
        <p:spPr/>
        <p:txBody>
          <a:bodyPr/>
          <a:lstStyle/>
          <a:p>
            <a:fld id="{8B9717A8-D893-414B-8BF1-9F158146114B}" type="slidenum">
              <a:rPr lang="en-GB" smtClean="0"/>
              <a:t>3</a:t>
            </a:fld>
            <a:endParaRPr lang="en-GB"/>
          </a:p>
        </p:txBody>
      </p:sp>
    </p:spTree>
    <p:extLst>
      <p:ext uri="{BB962C8B-B14F-4D97-AF65-F5344CB8AC3E}">
        <p14:creationId xmlns:p14="http://schemas.microsoft.com/office/powerpoint/2010/main" val="287795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Julie Sutherland is the librarian at Forrester High School in Edinburgh and winner of the Scottish Book Trust Learning Professional Award 2022. Her impressive knowledge of the children’s and YA literature market has inspired hundreds of pupils to become readers and writers, and her colleagues describe her as the beating heart of the school.</a:t>
            </a:r>
            <a:br>
              <a:rPr lang="en-GB" b="1" i="1" dirty="0"/>
            </a:br>
            <a:br>
              <a:rPr lang="en-GB" b="1" i="1" dirty="0"/>
            </a:br>
            <a:r>
              <a:rPr lang="en-GB" b="1" i="1" dirty="0"/>
              <a:t>We Were Wolves</a:t>
            </a:r>
            <a:r>
              <a:rPr lang="en-GB" b="1" dirty="0"/>
              <a:t>, Jason Cockcroft (Andersen</a:t>
            </a:r>
            <a:r>
              <a:rPr lang="en-GB" b="1" baseline="0" dirty="0"/>
              <a:t> Press</a:t>
            </a:r>
            <a:r>
              <a:rPr lang="en-GB" b="1" dirty="0"/>
              <a:t>)</a:t>
            </a:r>
            <a:br>
              <a:rPr lang="en-GB" dirty="0"/>
            </a:br>
            <a:r>
              <a:rPr lang="en-GB" i="1" dirty="0"/>
              <a:t>We Were Wolves </a:t>
            </a:r>
            <a:r>
              <a:rPr lang="en-GB" dirty="0"/>
              <a:t>has the most incredible illustrations, and a  story that will make  you sing, ponder and break your heart. Boy avoids school, learning off the land with his dad who has PTSD. Boy is consumed by guilt when a decision to get help has terrible consequences.</a:t>
            </a:r>
            <a:br>
              <a:rPr lang="en-GB" dirty="0"/>
            </a:br>
            <a:br>
              <a:rPr lang="en-GB" dirty="0"/>
            </a:br>
            <a:r>
              <a:rPr lang="en-GB" b="1" i="1" dirty="0"/>
              <a:t>The Arrival</a:t>
            </a:r>
            <a:r>
              <a:rPr lang="en-GB" b="1" i="0" dirty="0"/>
              <a:t>,</a:t>
            </a:r>
            <a:r>
              <a:rPr lang="en-GB" b="1" i="0" baseline="0" dirty="0"/>
              <a:t> Shaun Tan (Hodder Children’s Books)</a:t>
            </a:r>
            <a:br>
              <a:rPr lang="en-GB" dirty="0"/>
            </a:br>
            <a:r>
              <a:rPr lang="en-GB" dirty="0"/>
              <a:t>A wholly immersive wordless picture book  of the immigrant experience. You arrive in a land that you don’t recognise, with an alien language, strange food and rules you don’t understand, experiencing this together with the protagonist. The book can make you feel heart-broken, confused, frustrated, and helped.</a:t>
            </a:r>
            <a:br>
              <a:rPr lang="en-GB" dirty="0"/>
            </a:br>
            <a:br>
              <a:rPr lang="en-GB" dirty="0"/>
            </a:br>
            <a:r>
              <a:rPr lang="en-GB" b="1" i="1" dirty="0"/>
              <a:t>The 57 Bus</a:t>
            </a:r>
            <a:r>
              <a:rPr lang="en-GB" b="1" i="0" baseline="0" dirty="0"/>
              <a:t>, </a:t>
            </a:r>
            <a:r>
              <a:rPr lang="en-GB" b="1" i="0" baseline="0" dirty="0" err="1"/>
              <a:t>Dashka</a:t>
            </a:r>
            <a:r>
              <a:rPr lang="en-GB" b="1" i="0" baseline="0" dirty="0"/>
              <a:t> Slater (Wren &amp; Rook)</a:t>
            </a:r>
            <a:br>
              <a:rPr lang="en-GB" dirty="0"/>
            </a:br>
            <a:r>
              <a:rPr lang="en-GB" dirty="0"/>
              <a:t>A Black teen messes about with a lighter on a bus, egged on by his friends and setting alight the skirt of a white </a:t>
            </a:r>
            <a:r>
              <a:rPr lang="en-GB" dirty="0" err="1"/>
              <a:t>agender</a:t>
            </a:r>
            <a:r>
              <a:rPr lang="en-GB" dirty="0"/>
              <a:t> teen, who is horribly burnt. This incredibly powerful true story recounts the event from before the incident, the trial and beyond, to forgiveness and redemption. </a:t>
            </a:r>
          </a:p>
        </p:txBody>
      </p:sp>
      <p:sp>
        <p:nvSpPr>
          <p:cNvPr id="4" name="Slide Number Placeholder 3"/>
          <p:cNvSpPr>
            <a:spLocks noGrp="1"/>
          </p:cNvSpPr>
          <p:nvPr>
            <p:ph type="sldNum" sz="quarter" idx="10"/>
          </p:nvPr>
        </p:nvSpPr>
        <p:spPr/>
        <p:txBody>
          <a:bodyPr/>
          <a:lstStyle/>
          <a:p>
            <a:fld id="{8B9717A8-D893-414B-8BF1-9F158146114B}" type="slidenum">
              <a:rPr lang="en-GB" smtClean="0"/>
              <a:t>12</a:t>
            </a:fld>
            <a:endParaRPr lang="en-GB"/>
          </a:p>
        </p:txBody>
      </p:sp>
    </p:spTree>
    <p:extLst>
      <p:ext uri="{BB962C8B-B14F-4D97-AF65-F5344CB8AC3E}">
        <p14:creationId xmlns:p14="http://schemas.microsoft.com/office/powerpoint/2010/main" val="2558055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Wings</a:t>
            </a:r>
            <a:r>
              <a:rPr lang="en-GB" b="1" i="1" baseline="0" dirty="0"/>
              <a:t> of Fire</a:t>
            </a:r>
            <a:r>
              <a:rPr lang="en-GB" b="1" dirty="0"/>
              <a:t>, </a:t>
            </a:r>
            <a:r>
              <a:rPr lang="en-GB" b="1" dirty="0" err="1"/>
              <a:t>Tui</a:t>
            </a:r>
            <a:r>
              <a:rPr lang="en-GB" b="1" dirty="0"/>
              <a:t> T</a:t>
            </a:r>
            <a:r>
              <a:rPr lang="en-GB" b="1" baseline="0" dirty="0"/>
              <a:t> Sutherland and Mike Holmes </a:t>
            </a:r>
            <a:r>
              <a:rPr lang="en-GB" b="1" dirty="0"/>
              <a:t>(Scholastic)</a:t>
            </a:r>
            <a:br>
              <a:rPr lang="en-GB" dirty="0"/>
            </a:br>
            <a:r>
              <a:rPr lang="en-GB" dirty="0"/>
              <a:t>First in the exhilarating The Dragonet Prophecy series, follow the dragonets as they try to end the war between the dragon kingdom.</a:t>
            </a:r>
            <a:br>
              <a:rPr lang="en-GB" dirty="0"/>
            </a:br>
            <a:br>
              <a:rPr lang="en-GB" dirty="0"/>
            </a:br>
            <a:r>
              <a:rPr lang="en-GB" b="1" i="1" dirty="0"/>
              <a:t>The Land</a:t>
            </a:r>
            <a:r>
              <a:rPr lang="en-GB" b="1" i="1" baseline="0" dirty="0"/>
              <a:t> of Roar</a:t>
            </a:r>
            <a:r>
              <a:rPr lang="en-GB" b="1" i="0" dirty="0"/>
              <a:t>,</a:t>
            </a:r>
            <a:r>
              <a:rPr lang="en-GB" b="1" i="0" baseline="0" dirty="0"/>
              <a:t> Jenny McLachlan and Ben Mantle (Egmont)</a:t>
            </a:r>
            <a:br>
              <a:rPr lang="en-GB" dirty="0"/>
            </a:br>
            <a:r>
              <a:rPr lang="en-GB" dirty="0"/>
              <a:t>A laugh-out-loud adventure filled with ninja-magicians, living scarecrows, mermaids and, of course, dragons. Perfect for fans of Hiccup’s humour!</a:t>
            </a:r>
            <a:br>
              <a:rPr lang="en-GB" dirty="0"/>
            </a:br>
            <a:br>
              <a:rPr lang="en-GB" dirty="0"/>
            </a:br>
            <a:r>
              <a:rPr lang="en-GB" b="1" i="1" dirty="0" err="1"/>
              <a:t>Skandar</a:t>
            </a:r>
            <a:r>
              <a:rPr lang="en-GB" b="1" i="1" dirty="0"/>
              <a:t> and the Unicorn Thief</a:t>
            </a:r>
            <a:r>
              <a:rPr lang="en-GB" b="1" i="0" baseline="0" dirty="0"/>
              <a:t>, A.F. Steadman (Simon &amp; Schuster’s Children’s)</a:t>
            </a:r>
            <a:br>
              <a:rPr lang="en-GB" dirty="0"/>
            </a:br>
            <a:r>
              <a:rPr lang="en-GB" dirty="0"/>
              <a:t>The first in a new series, perfect for those who loved Hiccup and  Toothless’ bond. Follow ferocious unicorns and their riders as they learn to control their powers.</a:t>
            </a:r>
          </a:p>
        </p:txBody>
      </p:sp>
      <p:sp>
        <p:nvSpPr>
          <p:cNvPr id="4" name="Slide Number Placeholder 3"/>
          <p:cNvSpPr>
            <a:spLocks noGrp="1"/>
          </p:cNvSpPr>
          <p:nvPr>
            <p:ph type="sldNum" sz="quarter" idx="10"/>
          </p:nvPr>
        </p:nvSpPr>
        <p:spPr/>
        <p:txBody>
          <a:bodyPr/>
          <a:lstStyle/>
          <a:p>
            <a:fld id="{8B9717A8-D893-414B-8BF1-9F158146114B}" type="slidenum">
              <a:rPr lang="en-GB" smtClean="0"/>
              <a:t>13</a:t>
            </a:fld>
            <a:endParaRPr lang="en-GB"/>
          </a:p>
        </p:txBody>
      </p:sp>
    </p:spTree>
    <p:extLst>
      <p:ext uri="{BB962C8B-B14F-4D97-AF65-F5344CB8AC3E}">
        <p14:creationId xmlns:p14="http://schemas.microsoft.com/office/powerpoint/2010/main" val="51616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Slow Down</a:t>
            </a:r>
            <a:r>
              <a:rPr lang="en-GB" b="1" dirty="0"/>
              <a:t>, Rachel Williams</a:t>
            </a:r>
            <a:r>
              <a:rPr lang="en-GB" b="1" baseline="0" dirty="0"/>
              <a:t> and Freya </a:t>
            </a:r>
            <a:r>
              <a:rPr lang="en-GB" b="1" baseline="0" dirty="0" err="1"/>
              <a:t>Hartas</a:t>
            </a:r>
            <a:r>
              <a:rPr lang="en-GB" b="1" baseline="0" dirty="0"/>
              <a:t> (Magic Cat)</a:t>
            </a:r>
            <a:br>
              <a:rPr lang="en-GB" dirty="0"/>
            </a:br>
            <a:r>
              <a:rPr lang="en-GB" dirty="0"/>
              <a:t>50 illustrated nature  stories encouraging  children to slow down  and discover amazing facts about the world around them. </a:t>
            </a:r>
            <a:br>
              <a:rPr lang="en-GB" dirty="0"/>
            </a:br>
            <a:br>
              <a:rPr lang="en-GB" dirty="0"/>
            </a:br>
            <a:r>
              <a:rPr lang="en-GB" b="1" i="1" dirty="0"/>
              <a:t>The Street</a:t>
            </a:r>
            <a:r>
              <a:rPr lang="en-GB" b="1" i="1" baseline="0" dirty="0"/>
              <a:t> Beneath My Feet</a:t>
            </a:r>
            <a:r>
              <a:rPr lang="en-GB" b="1" i="0" dirty="0"/>
              <a:t>,</a:t>
            </a:r>
            <a:r>
              <a:rPr lang="en-GB" b="1" i="0" baseline="0" dirty="0"/>
              <a:t> Charlotte </a:t>
            </a:r>
            <a:r>
              <a:rPr lang="en-GB" b="1" i="0" baseline="0" dirty="0" err="1"/>
              <a:t>Guillan</a:t>
            </a:r>
            <a:r>
              <a:rPr lang="en-GB" b="1" i="0" baseline="0" dirty="0"/>
              <a:t> and Yuval </a:t>
            </a:r>
            <a:r>
              <a:rPr lang="en-GB" b="1" i="0" baseline="0" dirty="0" err="1"/>
              <a:t>Zommer</a:t>
            </a:r>
            <a:r>
              <a:rPr lang="en-GB" b="1" i="0" baseline="0" dirty="0"/>
              <a:t> (Words and Pictures)</a:t>
            </a:r>
            <a:br>
              <a:rPr lang="en-GB" dirty="0"/>
            </a:br>
            <a:r>
              <a:rPr lang="en-GB" dirty="0"/>
              <a:t>This books gives children the opportunity to journey deep underground, discovering what might lie below both urban and rural landscapes.</a:t>
            </a:r>
            <a:br>
              <a:rPr lang="en-GB" dirty="0"/>
            </a:br>
            <a:br>
              <a:rPr lang="en-GB" dirty="0"/>
            </a:br>
            <a:r>
              <a:rPr lang="en-GB" b="1" i="1" dirty="0"/>
              <a:t>Lottie</a:t>
            </a:r>
            <a:r>
              <a:rPr lang="en-GB" b="1" i="1" baseline="0" dirty="0"/>
              <a:t> Loves Nature series</a:t>
            </a:r>
            <a:r>
              <a:rPr lang="en-GB" b="1" i="0" baseline="0" dirty="0"/>
              <a:t>, Jane Clarke and James Brown (Five Quills)</a:t>
            </a:r>
            <a:br>
              <a:rPr lang="en-GB" dirty="0"/>
            </a:br>
            <a:r>
              <a:rPr lang="en-GB" dirty="0"/>
              <a:t>A fiction series that will let younger readers discover tips and facts about nature on their doorstep while following Lottie’s hilarious outdoor adventures.</a:t>
            </a:r>
          </a:p>
        </p:txBody>
      </p:sp>
      <p:sp>
        <p:nvSpPr>
          <p:cNvPr id="4" name="Slide Number Placeholder 3"/>
          <p:cNvSpPr>
            <a:spLocks noGrp="1"/>
          </p:cNvSpPr>
          <p:nvPr>
            <p:ph type="sldNum" sz="quarter" idx="10"/>
          </p:nvPr>
        </p:nvSpPr>
        <p:spPr/>
        <p:txBody>
          <a:bodyPr/>
          <a:lstStyle/>
          <a:p>
            <a:fld id="{8B9717A8-D893-414B-8BF1-9F158146114B}" type="slidenum">
              <a:rPr lang="en-GB" smtClean="0"/>
              <a:t>14</a:t>
            </a:fld>
            <a:endParaRPr lang="en-GB"/>
          </a:p>
        </p:txBody>
      </p:sp>
    </p:spTree>
    <p:extLst>
      <p:ext uri="{BB962C8B-B14F-4D97-AF65-F5344CB8AC3E}">
        <p14:creationId xmlns:p14="http://schemas.microsoft.com/office/powerpoint/2010/main" val="287094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717A8-D893-414B-8BF1-9F158146114B}" type="slidenum">
              <a:rPr lang="en-GB" smtClean="0"/>
              <a:t>15</a:t>
            </a:fld>
            <a:endParaRPr lang="en-GB"/>
          </a:p>
        </p:txBody>
      </p:sp>
    </p:spTree>
    <p:extLst>
      <p:ext uri="{BB962C8B-B14F-4D97-AF65-F5344CB8AC3E}">
        <p14:creationId xmlns:p14="http://schemas.microsoft.com/office/powerpoint/2010/main" val="73695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 Spectacular Suit</a:t>
            </a:r>
            <a:r>
              <a:rPr lang="en-GB" b="1" dirty="0"/>
              <a:t>, Kat Patrick and Hayley Wells (Scribe Publications)</a:t>
            </a:r>
            <a:br>
              <a:rPr lang="en-GB" dirty="0"/>
            </a:br>
            <a:r>
              <a:rPr lang="en-GB" dirty="0"/>
              <a:t>Frankie’s birthday  party is just around the corner . . .  but what is she going to wear?  Her family come  together to make her  the spectacular suit of  her dreams! Bright digital illustrations bring Frankie’s dazzling suit to life in this uplifting picture book, which celebrates being who  you want to be.</a:t>
            </a:r>
            <a:br>
              <a:rPr lang="en-GB" dirty="0"/>
            </a:br>
            <a:br>
              <a:rPr lang="en-GB" dirty="0"/>
            </a:br>
            <a:r>
              <a:rPr lang="en-GB" b="1" i="1" dirty="0"/>
              <a:t>Tiger Warrior: Rise of the Lion Beast</a:t>
            </a:r>
            <a:r>
              <a:rPr lang="en-GB" b="1" i="0" dirty="0"/>
              <a:t>,</a:t>
            </a:r>
            <a:r>
              <a:rPr lang="en-GB" b="1" i="0" baseline="0" dirty="0"/>
              <a:t> Maisie Chan (Orchard Books)</a:t>
            </a:r>
            <a:br>
              <a:rPr lang="en-GB" dirty="0"/>
            </a:br>
            <a:r>
              <a:rPr lang="en-GB" dirty="0"/>
              <a:t>A thrilling read that follows Jack as he  battles his worst fear,  the </a:t>
            </a:r>
            <a:r>
              <a:rPr lang="en-GB" dirty="0" err="1"/>
              <a:t>Nian</a:t>
            </a:r>
            <a:r>
              <a:rPr lang="en-GB" dirty="0"/>
              <a:t> lion beast, at Lunar New Year. Can he defeat it and save the Jade Kingdom? Look out for other titles  in the superb Tiger Warrior series, ideal for readers on a quest for action-packed fantasy. </a:t>
            </a:r>
            <a:br>
              <a:rPr lang="en-GB" dirty="0"/>
            </a:br>
            <a:br>
              <a:rPr lang="en-GB" dirty="0"/>
            </a:br>
            <a:r>
              <a:rPr lang="en-GB" b="1" i="1" dirty="0"/>
              <a:t>Talking</a:t>
            </a:r>
            <a:r>
              <a:rPr lang="en-GB" b="1" i="1" baseline="0" dirty="0"/>
              <a:t> History: 150 Years of Speakers and Speeches</a:t>
            </a:r>
            <a:r>
              <a:rPr lang="en-GB" b="1" i="0" baseline="0" dirty="0"/>
              <a:t>, Joan Haig, Joan Lennon and  André </a:t>
            </a:r>
            <a:r>
              <a:rPr lang="en-GB" b="1" i="0" baseline="0" dirty="0" err="1"/>
              <a:t>Ducci</a:t>
            </a:r>
            <a:r>
              <a:rPr lang="en-GB" b="1" i="0" baseline="0" dirty="0"/>
              <a:t> (Templar Publishing)</a:t>
            </a:r>
            <a:br>
              <a:rPr lang="en-GB" dirty="0"/>
            </a:br>
            <a:r>
              <a:rPr lang="en-GB" dirty="0"/>
              <a:t>From Abraham Lincoln to Nelson Mandela and Greta Thunberg, Talking History charts important days in history when words made a difference, covering subjects including war, civil rights and the environment. Beautiful, graphic illustrations help readers experience the power of speeches in this inspiring and immersive book.</a:t>
            </a:r>
          </a:p>
        </p:txBody>
      </p:sp>
      <p:sp>
        <p:nvSpPr>
          <p:cNvPr id="4" name="Slide Number Placeholder 3"/>
          <p:cNvSpPr>
            <a:spLocks noGrp="1"/>
          </p:cNvSpPr>
          <p:nvPr>
            <p:ph type="sldNum" sz="quarter" idx="10"/>
          </p:nvPr>
        </p:nvSpPr>
        <p:spPr/>
        <p:txBody>
          <a:bodyPr/>
          <a:lstStyle/>
          <a:p>
            <a:fld id="{8B9717A8-D893-414B-8BF1-9F158146114B}" type="slidenum">
              <a:rPr lang="en-GB" smtClean="0"/>
              <a:t>4</a:t>
            </a:fld>
            <a:endParaRPr lang="en-GB"/>
          </a:p>
        </p:txBody>
      </p:sp>
    </p:spTree>
    <p:extLst>
      <p:ext uri="{BB962C8B-B14F-4D97-AF65-F5344CB8AC3E}">
        <p14:creationId xmlns:p14="http://schemas.microsoft.com/office/powerpoint/2010/main" val="313612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Oh No, George!</a:t>
            </a:r>
            <a:r>
              <a:rPr lang="en-GB" b="1" dirty="0"/>
              <a:t>, Chris Haughton (Walker Books)</a:t>
            </a:r>
            <a:br>
              <a:rPr lang="en-GB" dirty="0"/>
            </a:br>
            <a:r>
              <a:rPr lang="en-GB" dirty="0"/>
              <a:t>Celebrating its 10th anniversary this year, Oh No, George! is a bold and funny picture book about George the dog, who is trying very hard to be good while his owner is out for the day. However, things don’t go to plan when George is faced with the temptations of  a chocolate cake and a cat to chase! A beautiful book sure to make you laugh out loud and be charmed  by George.</a:t>
            </a:r>
            <a:br>
              <a:rPr lang="en-GB" dirty="0"/>
            </a:br>
            <a:br>
              <a:rPr lang="en-GB" dirty="0"/>
            </a:br>
            <a:r>
              <a:rPr lang="en-GB" b="1" i="1" dirty="0"/>
              <a:t>The </a:t>
            </a:r>
            <a:r>
              <a:rPr lang="en-GB" b="1" i="1" dirty="0" err="1"/>
              <a:t>Stompysaurus</a:t>
            </a:r>
            <a:r>
              <a:rPr lang="en-GB" b="1" i="0" dirty="0"/>
              <a:t>,</a:t>
            </a:r>
            <a:r>
              <a:rPr lang="en-GB" b="1" i="0" baseline="0" dirty="0"/>
              <a:t> Rachel Bright and Chris Chatterton (Orchard Books)</a:t>
            </a:r>
            <a:br>
              <a:rPr lang="en-GB" dirty="0"/>
            </a:br>
            <a:r>
              <a:rPr lang="en-GB" dirty="0"/>
              <a:t>A bad-tempered </a:t>
            </a:r>
            <a:r>
              <a:rPr lang="en-GB" dirty="0" err="1"/>
              <a:t>Stompysaurus</a:t>
            </a:r>
            <a:r>
              <a:rPr lang="en-GB" dirty="0"/>
              <a:t> learns to take control of his anger and frustration in the latest edition to the </a:t>
            </a:r>
            <a:r>
              <a:rPr lang="en-GB" dirty="0" err="1"/>
              <a:t>DinoFeelings</a:t>
            </a:r>
            <a:r>
              <a:rPr lang="en-GB" dirty="0"/>
              <a:t> series. This picture book will help children to face their feelings of anger and annoyance when nothing seems to be going right, and find a new way to look at things.</a:t>
            </a:r>
            <a:br>
              <a:rPr lang="en-GB" dirty="0"/>
            </a:br>
            <a:br>
              <a:rPr lang="en-GB" dirty="0"/>
            </a:br>
            <a:r>
              <a:rPr lang="en-GB" b="1" i="1" dirty="0"/>
              <a:t>So You Think You’ve</a:t>
            </a:r>
            <a:r>
              <a:rPr lang="en-GB" b="1" i="1" baseline="0" dirty="0"/>
              <a:t> Got it Bad?</a:t>
            </a:r>
            <a:r>
              <a:rPr lang="en-GB" b="1" i="0" baseline="0" dirty="0"/>
              <a:t> </a:t>
            </a:r>
            <a:r>
              <a:rPr lang="en-GB" b="1" i="1" baseline="0" dirty="0"/>
              <a:t>A Kid’s Life in Ancient Greece</a:t>
            </a:r>
            <a:r>
              <a:rPr lang="en-GB" b="1" i="0" baseline="0" dirty="0"/>
              <a:t>, </a:t>
            </a:r>
            <a:r>
              <a:rPr lang="en-GB" b="1" i="0" baseline="0" dirty="0" err="1"/>
              <a:t>Chae</a:t>
            </a:r>
            <a:r>
              <a:rPr lang="en-GB" b="1" i="0" baseline="0" dirty="0"/>
              <a:t> </a:t>
            </a:r>
            <a:r>
              <a:rPr lang="en-GB" b="1" i="0" baseline="0" dirty="0" err="1"/>
              <a:t>Strathie</a:t>
            </a:r>
            <a:r>
              <a:rPr lang="en-GB" b="1" i="0" baseline="0" dirty="0"/>
              <a:t> and Marisa Morea (Nosy Crow)</a:t>
            </a:r>
            <a:br>
              <a:rPr lang="en-GB" dirty="0"/>
            </a:br>
            <a:r>
              <a:rPr lang="en-GB" dirty="0"/>
              <a:t>So you think you’ve got it bad? Imagine living on a diet of blood soup whilst wearing nothing but a cloak, or having to learn a poem that was over 15,000 lines long! A kid’s life in ancient Greece might sound fun, but you’d be wrong. Full of funny facts and beautifully illustrated, this book will tease out your inner historian and bring Ancient Greece to life.</a:t>
            </a:r>
          </a:p>
        </p:txBody>
      </p:sp>
      <p:sp>
        <p:nvSpPr>
          <p:cNvPr id="4" name="Slide Number Placeholder 3"/>
          <p:cNvSpPr>
            <a:spLocks noGrp="1"/>
          </p:cNvSpPr>
          <p:nvPr>
            <p:ph type="sldNum" sz="quarter" idx="10"/>
          </p:nvPr>
        </p:nvSpPr>
        <p:spPr/>
        <p:txBody>
          <a:bodyPr/>
          <a:lstStyle/>
          <a:p>
            <a:fld id="{8B9717A8-D893-414B-8BF1-9F158146114B}" type="slidenum">
              <a:rPr lang="en-GB" smtClean="0"/>
              <a:t>5</a:t>
            </a:fld>
            <a:endParaRPr lang="en-GB"/>
          </a:p>
        </p:txBody>
      </p:sp>
    </p:spTree>
    <p:extLst>
      <p:ext uri="{BB962C8B-B14F-4D97-AF65-F5344CB8AC3E}">
        <p14:creationId xmlns:p14="http://schemas.microsoft.com/office/powerpoint/2010/main" val="246379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Loki: A Bad God’s Guide to Being Good</a:t>
            </a:r>
            <a:r>
              <a:rPr lang="en-GB" b="1" dirty="0"/>
              <a:t>, Louie </a:t>
            </a:r>
            <a:r>
              <a:rPr lang="en-GB" b="1" dirty="0" err="1"/>
              <a:t>Stowell</a:t>
            </a:r>
            <a:r>
              <a:rPr lang="en-GB" b="1" dirty="0"/>
              <a:t> (Walker Books)</a:t>
            </a:r>
            <a:br>
              <a:rPr lang="en-GB" dirty="0"/>
            </a:br>
            <a:r>
              <a:rPr lang="en-GB" dirty="0"/>
              <a:t>You’ve probably heard  of the trickster god Loki, but have you seen him navigate life on Earth without his powers, in the body of an eleven </a:t>
            </a:r>
            <a:r>
              <a:rPr lang="en-GB" dirty="0" err="1"/>
              <a:t>yearold</a:t>
            </a:r>
            <a:r>
              <a:rPr lang="en-GB" dirty="0"/>
              <a:t> boy? After one trick too many, Loki is banished on Earth to live as a ‘normal’ school boy and must show moral improvement to return to his true form. This is a very funny  diary-style story full of doodles and comic strips – perfect for Diary of a Wimpy Kid fans!</a:t>
            </a:r>
            <a:br>
              <a:rPr lang="en-GB" dirty="0"/>
            </a:br>
            <a:br>
              <a:rPr lang="en-GB" dirty="0"/>
            </a:br>
            <a:r>
              <a:rPr lang="en-GB" b="1" i="1" dirty="0"/>
              <a:t>The Climbers</a:t>
            </a:r>
            <a:r>
              <a:rPr lang="en-GB" b="1" i="0" dirty="0"/>
              <a:t>,</a:t>
            </a:r>
            <a:r>
              <a:rPr lang="en-GB" b="1" i="0" baseline="0" dirty="0"/>
              <a:t> Keith Gray (Barrington Stoke)</a:t>
            </a:r>
            <a:br>
              <a:rPr lang="en-GB" dirty="0"/>
            </a:br>
            <a:r>
              <a:rPr lang="en-GB" dirty="0"/>
              <a:t>When Sully, the best tree-climber in his village meets his rival, a contest ensues that leads to a turning point in both their lives. Both boys must race to climb the last unnamed tree and whoever makes it to the top will become a legend. This compelling and moving story of teenage rivalries, friendship and identity will pull you in and captivate you until its final pages. </a:t>
            </a:r>
            <a:br>
              <a:rPr lang="en-GB" dirty="0"/>
            </a:br>
            <a:br>
              <a:rPr lang="en-GB" dirty="0"/>
            </a:br>
            <a:r>
              <a:rPr lang="en-GB" b="1" i="1" dirty="0"/>
              <a:t>The Crossing</a:t>
            </a:r>
            <a:r>
              <a:rPr lang="en-GB" b="1" i="0" baseline="0" dirty="0"/>
              <a:t>, </a:t>
            </a:r>
            <a:r>
              <a:rPr lang="en-GB" b="1" i="0" baseline="0" dirty="0" err="1"/>
              <a:t>Manjeet</a:t>
            </a:r>
            <a:r>
              <a:rPr lang="en-GB" b="1" i="0" baseline="0" dirty="0"/>
              <a:t> Mann (Andersen Press)</a:t>
            </a:r>
            <a:br>
              <a:rPr lang="en-GB" dirty="0"/>
            </a:br>
            <a:r>
              <a:rPr lang="en-GB" dirty="0"/>
              <a:t>When two teenagers find themselves brought together through a twist of fate in a broken world, they both feel hope for the new lives they yearn for. An essential and sadly  all too relevant story,  The Crossing is a  powerful verse-novel of hope, grief and the very real tragedies faced by  refugees. The book  beautifully explores the experience of simply  being human, and the  lottery of where we are born.</a:t>
            </a:r>
          </a:p>
        </p:txBody>
      </p:sp>
      <p:sp>
        <p:nvSpPr>
          <p:cNvPr id="4" name="Slide Number Placeholder 3"/>
          <p:cNvSpPr>
            <a:spLocks noGrp="1"/>
          </p:cNvSpPr>
          <p:nvPr>
            <p:ph type="sldNum" sz="quarter" idx="10"/>
          </p:nvPr>
        </p:nvSpPr>
        <p:spPr/>
        <p:txBody>
          <a:bodyPr/>
          <a:lstStyle/>
          <a:p>
            <a:fld id="{8B9717A8-D893-414B-8BF1-9F158146114B}" type="slidenum">
              <a:rPr lang="en-GB" smtClean="0"/>
              <a:t>6</a:t>
            </a:fld>
            <a:endParaRPr lang="en-GB"/>
          </a:p>
        </p:txBody>
      </p:sp>
    </p:spTree>
    <p:extLst>
      <p:ext uri="{BB962C8B-B14F-4D97-AF65-F5344CB8AC3E}">
        <p14:creationId xmlns:p14="http://schemas.microsoft.com/office/powerpoint/2010/main" val="124129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err="1"/>
              <a:t>Malamander</a:t>
            </a:r>
            <a:r>
              <a:rPr lang="en-GB" b="1" dirty="0"/>
              <a:t>, Thomas</a:t>
            </a:r>
            <a:r>
              <a:rPr lang="en-GB" b="1" baseline="0" dirty="0"/>
              <a:t> Taylor </a:t>
            </a:r>
            <a:r>
              <a:rPr lang="en-GB" b="1" dirty="0"/>
              <a:t>(Walker Books)</a:t>
            </a:r>
            <a:br>
              <a:rPr lang="en-GB" dirty="0"/>
            </a:br>
            <a:r>
              <a:rPr lang="en-GB" dirty="0"/>
              <a:t>This Scooby Doo-like mystery adventure has  it all – colourful characters, creepy mythical creatures and a loveable, if a little incompetent, hero.</a:t>
            </a:r>
            <a:br>
              <a:rPr lang="en-GB" dirty="0"/>
            </a:br>
            <a:br>
              <a:rPr lang="en-GB" dirty="0"/>
            </a:br>
            <a:r>
              <a:rPr lang="en-GB" b="1" i="1" dirty="0"/>
              <a:t>Bad Guys</a:t>
            </a:r>
            <a:r>
              <a:rPr lang="en-GB" b="1" i="0" dirty="0"/>
              <a:t>,</a:t>
            </a:r>
            <a:r>
              <a:rPr lang="en-GB" b="1" i="0" baseline="0" dirty="0"/>
              <a:t> Aaron </a:t>
            </a:r>
            <a:r>
              <a:rPr lang="en-GB" b="1" i="0" baseline="0" dirty="0" err="1"/>
              <a:t>Blabey</a:t>
            </a:r>
            <a:r>
              <a:rPr lang="en-GB" b="1" i="0" baseline="0" dirty="0"/>
              <a:t> (Scholastic)</a:t>
            </a:r>
            <a:br>
              <a:rPr lang="en-GB" dirty="0"/>
            </a:br>
            <a:r>
              <a:rPr lang="en-GB" dirty="0"/>
              <a:t>What happens when bad guys go good? This hilarious, highly illustrated series is an absolute, laugh-a-minute hoot!</a:t>
            </a:r>
            <a:br>
              <a:rPr lang="en-GB" dirty="0"/>
            </a:br>
            <a:br>
              <a:rPr lang="en-GB" dirty="0"/>
            </a:br>
            <a:r>
              <a:rPr lang="en-GB" b="1" i="1" dirty="0"/>
              <a:t>Only You Can Save Mankind</a:t>
            </a:r>
            <a:r>
              <a:rPr lang="en-GB" b="1" i="0" baseline="0" dirty="0"/>
              <a:t>, Terry Pratchett (Corgi </a:t>
            </a:r>
            <a:r>
              <a:rPr lang="en-GB" b="1" i="0" baseline="0" dirty="0" err="1"/>
              <a:t>Childrens</a:t>
            </a:r>
            <a:r>
              <a:rPr lang="en-GB" b="1" i="0" baseline="0" dirty="0"/>
              <a:t>)</a:t>
            </a:r>
            <a:br>
              <a:rPr lang="en-GB" dirty="0"/>
            </a:br>
            <a:r>
              <a:rPr lang="en-GB" dirty="0"/>
              <a:t>Gaming fans will  love this ‘What if it’s actually real?’ story of Johnny Maxwell and  his quest to save mankind, sort of.</a:t>
            </a:r>
          </a:p>
        </p:txBody>
      </p:sp>
      <p:sp>
        <p:nvSpPr>
          <p:cNvPr id="4" name="Slide Number Placeholder 3"/>
          <p:cNvSpPr>
            <a:spLocks noGrp="1"/>
          </p:cNvSpPr>
          <p:nvPr>
            <p:ph type="sldNum" sz="quarter" idx="10"/>
          </p:nvPr>
        </p:nvSpPr>
        <p:spPr/>
        <p:txBody>
          <a:bodyPr/>
          <a:lstStyle/>
          <a:p>
            <a:fld id="{8B9717A8-D893-414B-8BF1-9F158146114B}" type="slidenum">
              <a:rPr lang="en-GB" smtClean="0"/>
              <a:t>7</a:t>
            </a:fld>
            <a:endParaRPr lang="en-GB"/>
          </a:p>
        </p:txBody>
      </p:sp>
    </p:spTree>
    <p:extLst>
      <p:ext uri="{BB962C8B-B14F-4D97-AF65-F5344CB8AC3E}">
        <p14:creationId xmlns:p14="http://schemas.microsoft.com/office/powerpoint/2010/main" val="355903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err="1"/>
              <a:t>Grimwood</a:t>
            </a:r>
            <a:r>
              <a:rPr lang="en-GB" b="1" dirty="0"/>
              <a:t>, Nadia </a:t>
            </a:r>
            <a:r>
              <a:rPr lang="en-GB" b="1" dirty="0" err="1"/>
              <a:t>Shireen</a:t>
            </a:r>
            <a:r>
              <a:rPr lang="en-GB" b="1" dirty="0"/>
              <a:t> (Simon &amp; Schuster Children’s UK)</a:t>
            </a:r>
            <a:br>
              <a:rPr lang="en-GB" dirty="0"/>
            </a:br>
            <a:r>
              <a:rPr lang="en-GB" dirty="0"/>
              <a:t>A brilliantly bonkers, completely original  and </a:t>
            </a:r>
            <a:r>
              <a:rPr lang="en-GB" dirty="0" err="1"/>
              <a:t>heartwarming</a:t>
            </a:r>
            <a:r>
              <a:rPr lang="en-GB" dirty="0"/>
              <a:t> story of sibling love and adventure. A very enjoyable read.</a:t>
            </a:r>
            <a:br>
              <a:rPr lang="en-GB" dirty="0"/>
            </a:br>
            <a:br>
              <a:rPr lang="en-GB" dirty="0"/>
            </a:br>
            <a:r>
              <a:rPr lang="en-GB" b="1" i="1" dirty="0"/>
              <a:t>The River</a:t>
            </a:r>
            <a:r>
              <a:rPr lang="en-GB" b="1" i="0" dirty="0"/>
              <a:t>,</a:t>
            </a:r>
            <a:r>
              <a:rPr lang="en-GB" b="1" i="0" baseline="0" dirty="0"/>
              <a:t> Tom Percival (</a:t>
            </a:r>
            <a:r>
              <a:rPr lang="en-GB" b="1" dirty="0"/>
              <a:t>Simon &amp; Schuster Children’s UK</a:t>
            </a:r>
            <a:r>
              <a:rPr lang="en-GB" b="1" i="0" baseline="0" dirty="0"/>
              <a:t>)</a:t>
            </a:r>
            <a:br>
              <a:rPr lang="en-GB" dirty="0"/>
            </a:br>
            <a:r>
              <a:rPr lang="en-GB" dirty="0"/>
              <a:t>A moving story of  how connecting with nature can help us overcome grief and channel our emotions. Gentle, moving, beautifully done. </a:t>
            </a:r>
            <a:br>
              <a:rPr lang="en-GB" dirty="0"/>
            </a:br>
            <a:br>
              <a:rPr lang="en-GB" dirty="0"/>
            </a:br>
            <a:r>
              <a:rPr lang="en-GB" b="1" i="1" dirty="0"/>
              <a:t>Bumble</a:t>
            </a:r>
            <a:r>
              <a:rPr lang="en-GB" b="1" i="1" baseline="0" dirty="0"/>
              <a:t> and Snug and the Angry Pirates </a:t>
            </a:r>
            <a:r>
              <a:rPr lang="en-GB" b="1" i="0" baseline="0" dirty="0"/>
              <a:t>(Hodder Children’s Books)</a:t>
            </a:r>
            <a:br>
              <a:rPr lang="en-GB" dirty="0"/>
            </a:br>
            <a:r>
              <a:rPr lang="en-GB" dirty="0"/>
              <a:t>This comic is a perfect package of wacky adventure, drawing  tips and thoughtful  ways to discuss mental wellbeing with young children.</a:t>
            </a:r>
          </a:p>
        </p:txBody>
      </p:sp>
      <p:sp>
        <p:nvSpPr>
          <p:cNvPr id="4" name="Slide Number Placeholder 3"/>
          <p:cNvSpPr>
            <a:spLocks noGrp="1"/>
          </p:cNvSpPr>
          <p:nvPr>
            <p:ph type="sldNum" sz="quarter" idx="10"/>
          </p:nvPr>
        </p:nvSpPr>
        <p:spPr/>
        <p:txBody>
          <a:bodyPr/>
          <a:lstStyle/>
          <a:p>
            <a:fld id="{8B9717A8-D893-414B-8BF1-9F158146114B}" type="slidenum">
              <a:rPr lang="en-GB" smtClean="0"/>
              <a:t>8</a:t>
            </a:fld>
            <a:endParaRPr lang="en-GB"/>
          </a:p>
        </p:txBody>
      </p:sp>
    </p:spTree>
    <p:extLst>
      <p:ext uri="{BB962C8B-B14F-4D97-AF65-F5344CB8AC3E}">
        <p14:creationId xmlns:p14="http://schemas.microsoft.com/office/powerpoint/2010/main" val="70250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We’re All Works of Art,</a:t>
            </a:r>
            <a:r>
              <a:rPr lang="en-GB" b="1" i="1" baseline="0" dirty="0"/>
              <a:t> </a:t>
            </a:r>
            <a:r>
              <a:rPr lang="en-GB" b="1" i="1" dirty="0"/>
              <a:t>Mark </a:t>
            </a:r>
            <a:r>
              <a:rPr lang="en-GB" b="1" i="1" dirty="0" err="1"/>
              <a:t>Sperring</a:t>
            </a:r>
            <a:r>
              <a:rPr lang="en-GB" b="1" i="1" dirty="0"/>
              <a:t> and Rose Blake </a:t>
            </a:r>
            <a:r>
              <a:rPr lang="en-GB" b="1" dirty="0"/>
              <a:t>(Pavilion Children’s)</a:t>
            </a:r>
            <a:br>
              <a:rPr lang="en-GB" dirty="0"/>
            </a:br>
            <a:r>
              <a:rPr lang="en-GB" dirty="0"/>
              <a:t>Told through different forms of artwork, this beautiful picture book introduces the idea that it’s okay – great even! – that we all look and feel different in the bodies we’re given. </a:t>
            </a:r>
            <a:br>
              <a:rPr lang="en-GB" dirty="0"/>
            </a:br>
            <a:br>
              <a:rPr lang="en-GB" dirty="0"/>
            </a:br>
            <a:r>
              <a:rPr lang="en-GB" b="1" i="1" dirty="0"/>
              <a:t>Wain</a:t>
            </a:r>
            <a:r>
              <a:rPr lang="en-GB" b="1" i="0" dirty="0"/>
              <a:t>,</a:t>
            </a:r>
            <a:r>
              <a:rPr lang="en-GB" b="1" i="0" baseline="0" dirty="0"/>
              <a:t> Rachel Plummer (The Emma Press)</a:t>
            </a:r>
            <a:br>
              <a:rPr lang="en-GB" dirty="0"/>
            </a:br>
            <a:r>
              <a:rPr lang="en-GB" dirty="0"/>
              <a:t>LGBT+ </a:t>
            </a:r>
            <a:r>
              <a:rPr lang="en-GB" dirty="0" err="1"/>
              <a:t>reimaginings</a:t>
            </a:r>
            <a:r>
              <a:rPr lang="en-GB" dirty="0"/>
              <a:t>  of Scottish folklore told through poems. Find </a:t>
            </a:r>
            <a:r>
              <a:rPr lang="en-GB" dirty="0" err="1"/>
              <a:t>selkies</a:t>
            </a:r>
            <a:r>
              <a:rPr lang="en-GB" dirty="0"/>
              <a:t> and kelpies, but also the often overlooked cat </a:t>
            </a:r>
            <a:r>
              <a:rPr lang="en-GB" dirty="0" err="1"/>
              <a:t>síth</a:t>
            </a:r>
            <a:r>
              <a:rPr lang="en-GB" dirty="0"/>
              <a:t>,  </a:t>
            </a:r>
            <a:r>
              <a:rPr lang="en-GB" dirty="0" err="1"/>
              <a:t>stoor</a:t>
            </a:r>
            <a:r>
              <a:rPr lang="en-GB" dirty="0"/>
              <a:t> worms and seven big women of Jura!</a:t>
            </a:r>
            <a:br>
              <a:rPr lang="en-GB" dirty="0"/>
            </a:br>
            <a:br>
              <a:rPr lang="en-GB" dirty="0"/>
            </a:br>
            <a:r>
              <a:rPr lang="en-GB" b="1" i="1" dirty="0"/>
              <a:t>Spinning</a:t>
            </a:r>
            <a:r>
              <a:rPr lang="en-GB" b="1" i="0" baseline="0" dirty="0"/>
              <a:t>, Tillie Walden (</a:t>
            </a:r>
            <a:r>
              <a:rPr lang="en-GB" b="1" i="0" baseline="0" dirty="0" err="1"/>
              <a:t>SelfMadeHero</a:t>
            </a:r>
            <a:r>
              <a:rPr lang="en-GB" b="1" i="0" baseline="0" dirty="0"/>
              <a:t>)</a:t>
            </a:r>
            <a:br>
              <a:rPr lang="en-GB" dirty="0"/>
            </a:br>
            <a:r>
              <a:rPr lang="en-GB" dirty="0"/>
              <a:t>A graphic novel about growing up and figuring out who you are – all told through Walden’s experience as a competitive figure skater and how it shaped her life both on, and off, the ice-rink. </a:t>
            </a:r>
          </a:p>
        </p:txBody>
      </p:sp>
      <p:sp>
        <p:nvSpPr>
          <p:cNvPr id="4" name="Slide Number Placeholder 3"/>
          <p:cNvSpPr>
            <a:spLocks noGrp="1"/>
          </p:cNvSpPr>
          <p:nvPr>
            <p:ph type="sldNum" sz="quarter" idx="10"/>
          </p:nvPr>
        </p:nvSpPr>
        <p:spPr/>
        <p:txBody>
          <a:bodyPr/>
          <a:lstStyle/>
          <a:p>
            <a:fld id="{8B9717A8-D893-414B-8BF1-9F158146114B}" type="slidenum">
              <a:rPr lang="en-GB" smtClean="0"/>
              <a:t>9</a:t>
            </a:fld>
            <a:endParaRPr lang="en-GB"/>
          </a:p>
        </p:txBody>
      </p:sp>
    </p:spTree>
    <p:extLst>
      <p:ext uri="{BB962C8B-B14F-4D97-AF65-F5344CB8AC3E}">
        <p14:creationId xmlns:p14="http://schemas.microsoft.com/office/powerpoint/2010/main" val="46708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There’s always room for more empathy. These books will help children to understand experiences that might be outside of their own, and are a great starting point for conversations about empathy. </a:t>
            </a:r>
            <a:br>
              <a:rPr lang="en-GB" b="1" i="1" dirty="0"/>
            </a:br>
            <a:br>
              <a:rPr lang="en-GB" b="1" i="1" dirty="0"/>
            </a:br>
            <a:r>
              <a:rPr lang="en-GB" b="1" i="1" dirty="0"/>
              <a:t>Can Bears Ski?</a:t>
            </a:r>
            <a:r>
              <a:rPr lang="en-GB" b="1" dirty="0"/>
              <a:t>, Raymond </a:t>
            </a:r>
            <a:r>
              <a:rPr lang="en-GB" b="1" dirty="0" err="1"/>
              <a:t>Antrobus</a:t>
            </a:r>
            <a:r>
              <a:rPr lang="en-GB" b="1" dirty="0"/>
              <a:t> and Polly Dunbar (Walker Books)</a:t>
            </a:r>
            <a:br>
              <a:rPr lang="en-GB" dirty="0"/>
            </a:br>
            <a:r>
              <a:rPr lang="en-GB" i="1" dirty="0"/>
              <a:t>Can Bears Ski? </a:t>
            </a:r>
            <a:r>
              <a:rPr lang="en-GB" dirty="0"/>
              <a:t>follows Bear as he begins to realise he can’t hear like others, and his journey  to receiving assistive technology. This book  is ideal for sharing across the school, for starting discussions about  hearing loss and  disability, and how we can support others.</a:t>
            </a:r>
            <a:br>
              <a:rPr lang="en-GB" dirty="0"/>
            </a:br>
            <a:br>
              <a:rPr lang="en-GB" dirty="0"/>
            </a:br>
            <a:r>
              <a:rPr lang="en-GB" b="1" i="1" dirty="0"/>
              <a:t>Shu Lin’s Grandpa</a:t>
            </a:r>
            <a:r>
              <a:rPr lang="en-GB" b="1" i="0" dirty="0"/>
              <a:t>,</a:t>
            </a:r>
            <a:r>
              <a:rPr lang="en-GB" b="1" i="0" baseline="0" dirty="0"/>
              <a:t> Matt </a:t>
            </a:r>
            <a:r>
              <a:rPr lang="en-GB" b="1" i="0" baseline="0" dirty="0" err="1"/>
              <a:t>Goodfellow</a:t>
            </a:r>
            <a:r>
              <a:rPr lang="en-GB" b="1" i="0" baseline="0" dirty="0"/>
              <a:t> and Yu </a:t>
            </a:r>
            <a:r>
              <a:rPr lang="en-GB" b="1" i="0" baseline="0" dirty="0" err="1"/>
              <a:t>Rong</a:t>
            </a:r>
            <a:r>
              <a:rPr lang="en-GB" b="1" i="0" baseline="0" dirty="0"/>
              <a:t> (Otter-Barry Books)</a:t>
            </a:r>
            <a:br>
              <a:rPr lang="en-GB" dirty="0"/>
            </a:br>
            <a:r>
              <a:rPr lang="en-GB" dirty="0"/>
              <a:t>Shu Lin has started a new school, and finds it hard to be accepted. When her grandfather comes into class to show his beautiful paintings, things begin to change. This is a book about how we judge others, and the power of art to build connection and cultural understanding.</a:t>
            </a:r>
            <a:br>
              <a:rPr lang="en-GB" dirty="0"/>
            </a:br>
            <a:br>
              <a:rPr lang="en-GB" dirty="0"/>
            </a:br>
            <a:r>
              <a:rPr lang="en-GB" b="1" i="1" dirty="0"/>
              <a:t>Elizabeth</a:t>
            </a:r>
            <a:r>
              <a:rPr lang="en-GB" b="1" i="1" baseline="0" dirty="0"/>
              <a:t> and the Box of Colours</a:t>
            </a:r>
            <a:r>
              <a:rPr lang="en-GB" b="1" i="0" baseline="0" dirty="0"/>
              <a:t>, Katherine </a:t>
            </a:r>
            <a:r>
              <a:rPr lang="en-GB" b="1" i="0" baseline="0" dirty="0" err="1"/>
              <a:t>Woodfire</a:t>
            </a:r>
            <a:r>
              <a:rPr lang="en-GB" b="1" i="0" baseline="0" dirty="0"/>
              <a:t> and Rebecca Cobb (Barrington Stoke)</a:t>
            </a:r>
            <a:br>
              <a:rPr lang="en-GB" dirty="0"/>
            </a:br>
            <a:r>
              <a:rPr lang="en-GB" dirty="0"/>
              <a:t>The latest in the Little Gem series, this historical f </a:t>
            </a:r>
            <a:r>
              <a:rPr lang="en-GB" dirty="0" err="1"/>
              <a:t>iction</a:t>
            </a:r>
            <a:r>
              <a:rPr lang="en-GB" dirty="0"/>
              <a:t> story explores grief and loss and is perfect for exploring how isolating and alone we can feel, even when surrounded by others. This is a heart-warming story of friendship, and discovering what brings you joy. </a:t>
            </a:r>
          </a:p>
        </p:txBody>
      </p:sp>
      <p:sp>
        <p:nvSpPr>
          <p:cNvPr id="4" name="Slide Number Placeholder 3"/>
          <p:cNvSpPr>
            <a:spLocks noGrp="1"/>
          </p:cNvSpPr>
          <p:nvPr>
            <p:ph type="sldNum" sz="quarter" idx="10"/>
          </p:nvPr>
        </p:nvSpPr>
        <p:spPr/>
        <p:txBody>
          <a:bodyPr/>
          <a:lstStyle/>
          <a:p>
            <a:fld id="{8B9717A8-D893-414B-8BF1-9F158146114B}" type="slidenum">
              <a:rPr lang="en-GB" smtClean="0"/>
              <a:t>10</a:t>
            </a:fld>
            <a:endParaRPr lang="en-GB"/>
          </a:p>
        </p:txBody>
      </p:sp>
    </p:spTree>
    <p:extLst>
      <p:ext uri="{BB962C8B-B14F-4D97-AF65-F5344CB8AC3E}">
        <p14:creationId xmlns:p14="http://schemas.microsoft.com/office/powerpoint/2010/main" val="286306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a:t>
            </a:r>
            <a:r>
              <a:rPr lang="en-GB" b="1" i="1" baseline="0" dirty="0"/>
              <a:t> Light in Everything</a:t>
            </a:r>
            <a:r>
              <a:rPr lang="en-GB" b="1" dirty="0"/>
              <a:t>, Katya </a:t>
            </a:r>
            <a:r>
              <a:rPr lang="en-GB" b="1" dirty="0" err="1"/>
              <a:t>Balen</a:t>
            </a:r>
            <a:r>
              <a:rPr lang="en-GB" b="1" dirty="0"/>
              <a:t> (Bloomsbury</a:t>
            </a:r>
            <a:r>
              <a:rPr lang="en-GB" b="1" baseline="0" dirty="0"/>
              <a:t> Children’s Books</a:t>
            </a:r>
            <a:r>
              <a:rPr lang="en-GB" b="1" dirty="0"/>
              <a:t>)</a:t>
            </a:r>
            <a:br>
              <a:rPr lang="en-GB" dirty="0"/>
            </a:br>
            <a:r>
              <a:rPr lang="en-GB" dirty="0"/>
              <a:t>Exploring the challenges of two families coming together, Tom and </a:t>
            </a:r>
            <a:r>
              <a:rPr lang="en-GB" dirty="0" err="1"/>
              <a:t>Zofia</a:t>
            </a:r>
            <a:r>
              <a:rPr lang="en-GB" dirty="0"/>
              <a:t> struggle with the change when their parents  decide to move in  together – </a:t>
            </a:r>
            <a:r>
              <a:rPr lang="en-GB" dirty="0" err="1"/>
              <a:t>Zofia</a:t>
            </a:r>
            <a:r>
              <a:rPr lang="en-GB" dirty="0"/>
              <a:t> is angry, and Tom finds it hard to trust. Told in dual narrative, this is ideal for reading aloud and allows for discussion around emotional literacy and the importance of communication. </a:t>
            </a:r>
            <a:br>
              <a:rPr lang="en-GB" dirty="0"/>
            </a:br>
            <a:br>
              <a:rPr lang="en-GB" dirty="0"/>
            </a:br>
            <a:r>
              <a:rPr lang="en-GB" b="1" i="1" dirty="0"/>
              <a:t>My Brother</a:t>
            </a:r>
            <a:r>
              <a:rPr lang="en-GB" b="1" i="1" baseline="0" dirty="0"/>
              <a:t> Ben</a:t>
            </a:r>
            <a:r>
              <a:rPr lang="en-GB" b="1" i="0" dirty="0"/>
              <a:t>,</a:t>
            </a:r>
            <a:r>
              <a:rPr lang="en-GB" b="1" i="0" baseline="0" dirty="0"/>
              <a:t> Peter </a:t>
            </a:r>
            <a:r>
              <a:rPr lang="en-GB" b="1" i="0" baseline="0" dirty="0" err="1"/>
              <a:t>Carnavas</a:t>
            </a:r>
            <a:r>
              <a:rPr lang="en-GB" b="1" i="0" baseline="0" dirty="0"/>
              <a:t> (Pushkin’s Children’s Books)</a:t>
            </a:r>
            <a:br>
              <a:rPr lang="en-GB" dirty="0"/>
            </a:br>
            <a:r>
              <a:rPr lang="en-GB" dirty="0"/>
              <a:t>My Brother Ben is perfect for sharing with pupils preparing to transition to a new class or new school. Luke’s brother has just moved to secondary school, and we follow the impact this has on their relationship and Luke’s struggle with the change. With gentle messages  of resilience and  mindfulness, this is ideal for sharing in school.  </a:t>
            </a:r>
            <a:br>
              <a:rPr lang="en-GB" dirty="0"/>
            </a:br>
            <a:br>
              <a:rPr lang="en-GB" dirty="0"/>
            </a:br>
            <a:r>
              <a:rPr lang="en-GB" b="1" i="1" dirty="0"/>
              <a:t>Dragon Skin</a:t>
            </a:r>
            <a:r>
              <a:rPr lang="en-GB" b="1" i="0" baseline="0" dirty="0"/>
              <a:t>, Karen </a:t>
            </a:r>
            <a:r>
              <a:rPr lang="en-GB" b="1" i="0" baseline="0" dirty="0" err="1"/>
              <a:t>Foxlee</a:t>
            </a:r>
            <a:r>
              <a:rPr lang="en-GB" b="1" i="0" baseline="0" dirty="0"/>
              <a:t> (Pushkin’s Children’s Books)</a:t>
            </a:r>
            <a:br>
              <a:rPr lang="en-GB" dirty="0"/>
            </a:br>
            <a:r>
              <a:rPr lang="en-GB" dirty="0"/>
              <a:t>A powerful story of living in a household with emotional abuse, this is an emotional but important read. Pip never wants to be  home and seeks refuge by nursing a baby dragon. This story poignantly mixes reality and fantasy, exploring family and manipulative relationships in a considered and  sensitive way. </a:t>
            </a:r>
          </a:p>
        </p:txBody>
      </p:sp>
      <p:sp>
        <p:nvSpPr>
          <p:cNvPr id="4" name="Slide Number Placeholder 3"/>
          <p:cNvSpPr>
            <a:spLocks noGrp="1"/>
          </p:cNvSpPr>
          <p:nvPr>
            <p:ph type="sldNum" sz="quarter" idx="10"/>
          </p:nvPr>
        </p:nvSpPr>
        <p:spPr/>
        <p:txBody>
          <a:bodyPr/>
          <a:lstStyle/>
          <a:p>
            <a:fld id="{8B9717A8-D893-414B-8BF1-9F158146114B}" type="slidenum">
              <a:rPr lang="en-GB" smtClean="0"/>
              <a:t>11</a:t>
            </a:fld>
            <a:endParaRPr lang="en-GB"/>
          </a:p>
        </p:txBody>
      </p:sp>
    </p:spTree>
    <p:extLst>
      <p:ext uri="{BB962C8B-B14F-4D97-AF65-F5344CB8AC3E}">
        <p14:creationId xmlns:p14="http://schemas.microsoft.com/office/powerpoint/2010/main" val="159099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2.jpeg"/><Relationship Id="rId7" Type="http://schemas.openxmlformats.org/officeDocument/2006/relationships/hyperlink" Target="https://www.scottishbooktrust.com/learning-resources/using-bookzilla-in-your-school"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www.scottishbooktrust.com/book-lists" TargetMode="External"/><Relationship Id="rId5" Type="http://schemas.openxmlformats.org/officeDocument/2006/relationships/hyperlink" Target="https://www.scottishbooktrust.com/learning-and-resources/clpl-for-learning-professionals" TargetMode="External"/><Relationship Id="rId4" Type="http://schemas.openxmlformats.org/officeDocument/2006/relationships/hyperlink" Target="http://scottishbooktrust.com/learn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Issue 4: May 2022</a:t>
            </a:r>
            <a:endParaRPr lang="en-US" sz="2800" dirty="0">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sz="4400" b="1" dirty="0">
                <a:latin typeface="Arial" panose="020B0604020202020204" pitchFamily="34" charset="0"/>
                <a:cs typeface="Arial" panose="020B0604020202020204" pitchFamily="34" charset="0"/>
              </a:rPr>
              <a:t>Books to promote empathy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(Part 1)</a:t>
            </a:r>
          </a:p>
        </p:txBody>
      </p:sp>
      <p:pic>
        <p:nvPicPr>
          <p:cNvPr id="7" name="Content Placeholder 6" descr="Cover of Can Bears Ski?"/>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351777"/>
            <a:ext cx="2592388" cy="2317959"/>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a:t>
            </a:r>
          </a:p>
        </p:txBody>
      </p:sp>
      <p:pic>
        <p:nvPicPr>
          <p:cNvPr id="8" name="Content Placeholder 7" descr="Cover of Shu Lin's Grandpa"/>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963288"/>
            <a:ext cx="2590800" cy="3094936"/>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P1+</a:t>
            </a:r>
          </a:p>
          <a:p>
            <a:pPr marL="0" indent="0">
              <a:buNone/>
            </a:pPr>
            <a:endParaRPr lang="en-GB" dirty="0"/>
          </a:p>
        </p:txBody>
      </p:sp>
      <p:pic>
        <p:nvPicPr>
          <p:cNvPr id="13" name="Content Placeholder 12" descr="Cover of Elizabeth and the Box of Colours"/>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782498"/>
            <a:ext cx="2592387" cy="345651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P2-P4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4152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600" b="1" dirty="0">
                <a:latin typeface="Arial" panose="020B0604020202020204" pitchFamily="34" charset="0"/>
                <a:cs typeface="Arial" panose="020B0604020202020204" pitchFamily="34" charset="0"/>
              </a:rPr>
              <a:t>Books to promote empathy (Part 2)</a:t>
            </a:r>
          </a:p>
        </p:txBody>
      </p:sp>
      <p:pic>
        <p:nvPicPr>
          <p:cNvPr id="7" name="Content Placeholder 6" descr="Cover of The Light in Everything"/>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81482" y="1535113"/>
            <a:ext cx="2543823"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My Brother Ben"/>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279929" y="1535113"/>
            <a:ext cx="2584141"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P5+</a:t>
            </a:r>
          </a:p>
          <a:p>
            <a:pPr marL="0" indent="0">
              <a:buNone/>
            </a:pPr>
            <a:endParaRPr lang="en-GB" dirty="0"/>
          </a:p>
        </p:txBody>
      </p:sp>
      <p:pic>
        <p:nvPicPr>
          <p:cNvPr id="13" name="Content Placeholder 12" descr="Cover of Dragon Skin"/>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P7+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03664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a:bodyPr>
          <a:lstStyle/>
          <a:p>
            <a:pPr algn="l"/>
            <a:r>
              <a:rPr lang="en-US" sz="4400" b="1" dirty="0">
                <a:latin typeface="Arial" panose="020B0604020202020204" pitchFamily="34" charset="0"/>
                <a:cs typeface="Arial" panose="020B0604020202020204" pitchFamily="34" charset="0"/>
              </a:rPr>
              <a:t>Guest picks: Julie Sutherland</a:t>
            </a:r>
          </a:p>
        </p:txBody>
      </p:sp>
      <p:pic>
        <p:nvPicPr>
          <p:cNvPr id="7" name="Content Placeholder 6" descr="Cover of We Were Wolves"/>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879225"/>
            <a:ext cx="2592388" cy="326306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The Arrival"/>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276600" y="1895545"/>
            <a:ext cx="2590800" cy="3230423"/>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a:t>
            </a:r>
          </a:p>
          <a:p>
            <a:pPr marL="0" indent="0">
              <a:buNone/>
            </a:pPr>
            <a:endParaRPr lang="en-GB" dirty="0"/>
          </a:p>
        </p:txBody>
      </p:sp>
      <p:pic>
        <p:nvPicPr>
          <p:cNvPr id="13" name="Content Placeholder 12" descr="Cover of The 57 Bus"/>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07113" y="1564520"/>
            <a:ext cx="2425327" cy="3641631"/>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3118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sz="4400" b="1" dirty="0">
                <a:latin typeface="Arial" panose="020B0604020202020204" pitchFamily="34" charset="0"/>
                <a:cs typeface="Arial" panose="020B0604020202020204" pitchFamily="34" charset="0"/>
              </a:rPr>
              <a:t>FAQs: What to read after Cressida Cowell</a:t>
            </a:r>
          </a:p>
        </p:txBody>
      </p:sp>
      <p:pic>
        <p:nvPicPr>
          <p:cNvPr id="7" name="Content Placeholder 6" descr="Cover of Wings of Fire"/>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627666"/>
            <a:ext cx="2592388" cy="3766181"/>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a:t>
            </a:r>
          </a:p>
        </p:txBody>
      </p:sp>
      <p:pic>
        <p:nvPicPr>
          <p:cNvPr id="8" name="Content Placeholder 7" descr="Cover of The Land of Roar"/>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84480" y="1535113"/>
            <a:ext cx="2575040"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a:t>
            </a:r>
          </a:p>
          <a:p>
            <a:pPr marL="0" indent="0">
              <a:buNone/>
            </a:pPr>
            <a:endParaRPr lang="en-GB" dirty="0"/>
          </a:p>
        </p:txBody>
      </p:sp>
      <p:pic>
        <p:nvPicPr>
          <p:cNvPr id="13" name="Content Placeholder 12" descr="Cover of Skandar and the Unicorn Thief"/>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08646" y="1544341"/>
            <a:ext cx="2423794" cy="3698695"/>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P4+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02118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b="1" dirty="0">
                <a:latin typeface="Arial" panose="020B0604020202020204" pitchFamily="34" charset="0"/>
                <a:cs typeface="Arial" panose="020B0604020202020204" pitchFamily="34" charset="0"/>
              </a:rPr>
              <a:t>FAQs: Books to support outdoor learning</a:t>
            </a:r>
            <a:endParaRPr lang="en-US" sz="4400" b="1" dirty="0">
              <a:latin typeface="Arial" panose="020B0604020202020204" pitchFamily="34" charset="0"/>
              <a:cs typeface="Arial" panose="020B0604020202020204" pitchFamily="34" charset="0"/>
            </a:endParaRPr>
          </a:p>
        </p:txBody>
      </p:sp>
      <p:pic>
        <p:nvPicPr>
          <p:cNvPr id="7" name="Content Placeholder 6" descr="Cover of Slow Down"/>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917738"/>
            <a:ext cx="2592388" cy="3186036"/>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P3-P5</a:t>
            </a:r>
          </a:p>
        </p:txBody>
      </p:sp>
      <p:pic>
        <p:nvPicPr>
          <p:cNvPr id="8" name="Content Placeholder 7" descr="Cover of The Street Beneath My Feet"/>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886749"/>
            <a:ext cx="2590800" cy="3248015"/>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a:p>
            <a:pPr marL="0" indent="0">
              <a:buNone/>
            </a:pPr>
            <a:endParaRPr lang="en-GB" dirty="0"/>
          </a:p>
        </p:txBody>
      </p:sp>
      <p:pic>
        <p:nvPicPr>
          <p:cNvPr id="13" name="Content Placeholder 12" descr="Cover of Lottie Loves Nature"/>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07113" y="1648411"/>
            <a:ext cx="2497335" cy="3588124"/>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P2-P5</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54992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sz="4800" b="1" dirty="0">
                <a:latin typeface="Arial" panose="020B0604020202020204" pitchFamily="34" charset="0"/>
                <a:cs typeface="Arial" panose="020B0604020202020204" pitchFamily="34" charset="0"/>
              </a:rPr>
              <a:t>Find out more:</a:t>
            </a:r>
          </a:p>
        </p:txBody>
      </p:sp>
      <p:sp>
        <p:nvSpPr>
          <p:cNvPr id="9" name="Vertical Text Placeholder 8"/>
          <p:cNvSpPr>
            <a:spLocks noGrp="1"/>
          </p:cNvSpPr>
          <p:nvPr>
            <p:ph type="body" orient="vert" idx="1"/>
          </p:nvPr>
        </p:nvSpPr>
        <p:spPr>
          <a:xfrm>
            <a:off x="457200" y="1340768"/>
            <a:ext cx="8229600" cy="4495800"/>
          </a:xfrm>
        </p:spPr>
        <p:txBody>
          <a:bodyPr vert="horz">
            <a:noAutofit/>
          </a:bodyPr>
          <a:lstStyle/>
          <a:p>
            <a:r>
              <a:rPr lang="en-US" sz="3600" dirty="0">
                <a:latin typeface="Helvetica Neue"/>
              </a:rPr>
              <a:t>Learn about </a:t>
            </a:r>
            <a:r>
              <a:rPr lang="en-US" sz="3600" dirty="0">
                <a:latin typeface="Helvetica Neue"/>
                <a:hlinkClick r:id="rId4"/>
              </a:rPr>
              <a:t>our schools </a:t>
            </a:r>
            <a:r>
              <a:rPr lang="en-US" sz="3600" dirty="0" err="1">
                <a:latin typeface="Helvetica Neue"/>
                <a:hlinkClick r:id="rId4"/>
              </a:rPr>
              <a:t>programmes</a:t>
            </a:r>
            <a:r>
              <a:rPr lang="en-US" sz="3600" dirty="0">
                <a:latin typeface="Helvetica Neue"/>
                <a:hlinkClick r:id="rId4"/>
              </a:rPr>
              <a:t> and learning resources</a:t>
            </a:r>
            <a:endParaRPr lang="en-US" sz="3600" dirty="0">
              <a:latin typeface="Helvetica Neue"/>
            </a:endParaRPr>
          </a:p>
          <a:p>
            <a:r>
              <a:rPr lang="en-US" sz="3600" dirty="0">
                <a:latin typeface="Helvetica Neue"/>
              </a:rPr>
              <a:t>Register for </a:t>
            </a:r>
            <a:r>
              <a:rPr lang="en-US" sz="3600" dirty="0">
                <a:latin typeface="Helvetica Neue"/>
                <a:hlinkClick r:id="rId5"/>
              </a:rPr>
              <a:t>our upcoming CLPL sessions</a:t>
            </a:r>
            <a:endParaRPr lang="en-US" sz="3600" dirty="0">
              <a:latin typeface="Helvetica Neue"/>
            </a:endParaRPr>
          </a:p>
          <a:p>
            <a:r>
              <a:rPr lang="en-US" sz="3600" dirty="0">
                <a:latin typeface="Helvetica Neue"/>
              </a:rPr>
              <a:t>Find more book recommendations with our </a:t>
            </a:r>
            <a:r>
              <a:rPr lang="en-US" sz="3600" dirty="0">
                <a:latin typeface="Helvetica Neue"/>
                <a:hlinkClick r:id="rId6"/>
              </a:rPr>
              <a:t>book lists</a:t>
            </a:r>
            <a:r>
              <a:rPr lang="en-US" sz="3600" dirty="0">
                <a:latin typeface="Helvetica Neue"/>
              </a:rPr>
              <a:t> or our </a:t>
            </a:r>
            <a:r>
              <a:rPr lang="en-US" sz="3600" dirty="0">
                <a:latin typeface="Helvetica Neue"/>
                <a:hlinkClick r:id="rId7"/>
              </a:rPr>
              <a:t>Bookzilla app</a:t>
            </a:r>
            <a:endParaRPr lang="en-US" sz="36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88833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295401"/>
            <a:ext cx="8229600" cy="4495800"/>
          </a:xfrm>
        </p:spPr>
        <p:txBody>
          <a:bodyPr vert="horz">
            <a:normAutofit/>
          </a:bodyPr>
          <a:lstStyle/>
          <a:p>
            <a:pPr marL="0" indent="0">
              <a:buNone/>
            </a:pPr>
            <a:r>
              <a:rPr lang="en-US" sz="2800" dirty="0">
                <a:latin typeface="Helvetica Neue"/>
              </a:rPr>
              <a:t>This PowerPoint version of the Book Discovery Guide (Issue 4, May 2022) allows you to share the guide with your colleagues.</a:t>
            </a:r>
            <a:br>
              <a:rPr lang="en-US" sz="2800" dirty="0">
                <a:latin typeface="Helvetica Neue"/>
              </a:rPr>
            </a:br>
            <a:br>
              <a:rPr lang="en-US" sz="2800" dirty="0">
                <a:latin typeface="Helvetica Neue"/>
              </a:rPr>
            </a:br>
            <a:r>
              <a:rPr lang="en-US" sz="2800" dirty="0">
                <a:latin typeface="Helvetica Neue"/>
              </a:rPr>
              <a:t>Each slide will contain the covers and, where applicable, age ratings of the books.</a:t>
            </a:r>
            <a:br>
              <a:rPr lang="en-US" sz="2800" dirty="0">
                <a:latin typeface="Helvetica Neue"/>
              </a:rPr>
            </a:br>
            <a:br>
              <a:rPr lang="en-US" sz="2800" dirty="0">
                <a:latin typeface="Helvetica Neue"/>
              </a:rPr>
            </a:br>
            <a:r>
              <a:rPr lang="en-US" sz="2800" b="1" dirty="0">
                <a:latin typeface="Helvetica Neue"/>
              </a:rPr>
              <a:t>Click “Notes” at the bottom of your window to find the blurbs for each book.</a:t>
            </a:r>
          </a:p>
          <a:p>
            <a:pPr marL="0" indent="0"/>
            <a:endParaRPr lang="en-US" sz="28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The importance of contemporary books in your classroom:</a:t>
            </a:r>
          </a:p>
        </p:txBody>
      </p:sp>
      <p:sp>
        <p:nvSpPr>
          <p:cNvPr id="9" name="Vertical Text Placeholder 8"/>
          <p:cNvSpPr>
            <a:spLocks noGrp="1"/>
          </p:cNvSpPr>
          <p:nvPr>
            <p:ph type="body" orient="vert" idx="1"/>
          </p:nvPr>
        </p:nvSpPr>
        <p:spPr>
          <a:xfrm>
            <a:off x="457200" y="1615242"/>
            <a:ext cx="8229600" cy="4495800"/>
          </a:xfrm>
        </p:spPr>
        <p:txBody>
          <a:bodyPr vert="horz">
            <a:normAutofit/>
          </a:bodyPr>
          <a:lstStyle/>
          <a:p>
            <a:pPr marL="0" indent="0"/>
            <a:r>
              <a:rPr lang="en-US" sz="2800" dirty="0">
                <a:latin typeface="Arial" panose="020B0604020202020204" pitchFamily="34" charset="0"/>
                <a:cs typeface="Arial" panose="020B0604020202020204" pitchFamily="34" charset="0"/>
              </a:rPr>
              <a:t> More representative, which allows pupils to see themselves on page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Read about a wide range of experiences relevant to today (for example, climate change, refugee crisis, technology and the Internet)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Language is up-to-date, making it easier to follow</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34548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sz="4400" b="1" dirty="0">
                <a:latin typeface="Arial" panose="020B0604020202020204" pitchFamily="34" charset="0"/>
                <a:cs typeface="Arial" panose="020B0604020202020204" pitchFamily="34" charset="0"/>
              </a:rPr>
              <a:t>New from Scottish writers and illustrators</a:t>
            </a:r>
          </a:p>
        </p:txBody>
      </p:sp>
      <p:pic>
        <p:nvPicPr>
          <p:cNvPr id="7" name="Content Placeholder 6" descr="Cover of The Spectacular Suit"/>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941432"/>
            <a:ext cx="2592388" cy="3138649"/>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8" name="Content Placeholder 7" descr="Cover of Tiger Warrior: Rise of the Lion Beast"/>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84740" y="1535113"/>
            <a:ext cx="2574520"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P3-P5</a:t>
            </a:r>
          </a:p>
          <a:p>
            <a:pPr marL="0" indent="0">
              <a:buNone/>
            </a:pPr>
            <a:endParaRPr lang="en-GB" dirty="0"/>
          </a:p>
        </p:txBody>
      </p:sp>
      <p:pic>
        <p:nvPicPr>
          <p:cNvPr id="13" name="Content Placeholder 12" descr="Cover of Talking History: 150 Years of Speakers and Speeches"/>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07113" y="1843745"/>
            <a:ext cx="2592387" cy="333402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P5-S3</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600" b="1" dirty="0">
                <a:latin typeface="Arial" panose="020B0604020202020204" pitchFamily="34" charset="0"/>
                <a:cs typeface="Arial" panose="020B0604020202020204" pitchFamily="34" charset="0"/>
              </a:rPr>
              <a:t>First Minister’s Reading Challenge Celebration Festival 2022 (Part 1)</a:t>
            </a:r>
          </a:p>
        </p:txBody>
      </p:sp>
      <p:pic>
        <p:nvPicPr>
          <p:cNvPr id="15" name="Content Placeholder 14" descr="Cover of Oh No, Georg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5144" y="2224881"/>
            <a:ext cx="2476500" cy="257175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16" name="Content Placeholder 15" descr="Cover of The Stompysaurus"/>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2090362"/>
            <a:ext cx="2590800" cy="284078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P1-P3</a:t>
            </a:r>
          </a:p>
          <a:p>
            <a:pPr marL="0" indent="0">
              <a:buNone/>
            </a:pPr>
            <a:endParaRPr lang="en-GB" dirty="0"/>
          </a:p>
        </p:txBody>
      </p:sp>
      <p:pic>
        <p:nvPicPr>
          <p:cNvPr id="17" name="Content Placeholder 16" descr="Cover of So You Think You've Got it Bad?"/>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772137"/>
            <a:ext cx="2592387" cy="347723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P4-7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8917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600" b="1" dirty="0">
                <a:latin typeface="Arial" panose="020B0604020202020204" pitchFamily="34" charset="0"/>
                <a:cs typeface="Arial" panose="020B0604020202020204" pitchFamily="34" charset="0"/>
              </a:rPr>
              <a:t>First Minister’s Reading Challenge Celebration Festival 2022 (Part 2)</a:t>
            </a:r>
          </a:p>
        </p:txBody>
      </p:sp>
      <p:pic>
        <p:nvPicPr>
          <p:cNvPr id="7" name="Content Placeholder 6" descr="Cover of Loki: A Bad God's Guide to Being Goo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6652" y="1535113"/>
            <a:ext cx="2573483"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The Climbers"/>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537988"/>
            <a:ext cx="2590800" cy="394553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S1-S4</a:t>
            </a:r>
          </a:p>
          <a:p>
            <a:pPr marL="0" indent="0">
              <a:buNone/>
            </a:pPr>
            <a:endParaRPr lang="en-GB" dirty="0"/>
          </a:p>
        </p:txBody>
      </p:sp>
      <p:pic>
        <p:nvPicPr>
          <p:cNvPr id="13" name="Content Placeholder 12" descr="Cover of The Crossing"/>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18589" y="1535113"/>
            <a:ext cx="2413851" cy="3712031"/>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S3+</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82715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a:bodyPr>
          <a:lstStyle/>
          <a:p>
            <a:pPr algn="l"/>
            <a:r>
              <a:rPr lang="en-US" sz="4400" b="1" dirty="0">
                <a:latin typeface="Arial" panose="020B0604020202020204" pitchFamily="34" charset="0"/>
                <a:cs typeface="Arial" panose="020B0604020202020204" pitchFamily="34" charset="0"/>
              </a:rPr>
              <a:t>Staf</a:t>
            </a:r>
            <a:r>
              <a:rPr lang="en-US" b="1" dirty="0">
                <a:latin typeface="Arial" panose="020B0604020202020204" pitchFamily="34" charset="0"/>
                <a:cs typeface="Arial" panose="020B0604020202020204" pitchFamily="34" charset="0"/>
              </a:rPr>
              <a:t>f picks: Liam McCallum</a:t>
            </a:r>
            <a:endParaRPr lang="en-US" sz="4400" b="1" dirty="0">
              <a:latin typeface="Arial" panose="020B0604020202020204" pitchFamily="34" charset="0"/>
              <a:cs typeface="Arial" panose="020B0604020202020204" pitchFamily="34" charset="0"/>
            </a:endParaRPr>
          </a:p>
        </p:txBody>
      </p:sp>
      <p:pic>
        <p:nvPicPr>
          <p:cNvPr id="7" name="Content Placeholder 6" descr="Cover of Malamande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66143" y="1535113"/>
            <a:ext cx="2574502"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The Bady Guys"/>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276600" y="1883370"/>
            <a:ext cx="2590800" cy="3254773"/>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a:p>
            <a:pPr marL="0" indent="0">
              <a:buNone/>
            </a:pPr>
            <a:endParaRPr lang="en-GB" dirty="0"/>
          </a:p>
        </p:txBody>
      </p:sp>
      <p:pic>
        <p:nvPicPr>
          <p:cNvPr id="13" name="Content Placeholder 12" descr="Cover of Only You Can Save Mankind"/>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15187" y="1535113"/>
            <a:ext cx="2576239" cy="395128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6743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a:bodyPr>
          <a:lstStyle/>
          <a:p>
            <a:pPr algn="l"/>
            <a:r>
              <a:rPr lang="en-US" sz="4400" b="1" dirty="0">
                <a:latin typeface="Arial" panose="020B0604020202020204" pitchFamily="34" charset="0"/>
                <a:cs typeface="Arial" panose="020B0604020202020204" pitchFamily="34" charset="0"/>
              </a:rPr>
              <a:t>Staff picks: Heather Collins</a:t>
            </a:r>
          </a:p>
        </p:txBody>
      </p:sp>
      <p:pic>
        <p:nvPicPr>
          <p:cNvPr id="7" name="Content Placeholder 6" descr="Cover of Grimwood"/>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65731" y="1535113"/>
            <a:ext cx="2575326"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P3-P7</a:t>
            </a:r>
          </a:p>
        </p:txBody>
      </p:sp>
      <p:pic>
        <p:nvPicPr>
          <p:cNvPr id="8" name="Content Placeholder 7" descr="Cover of The River"/>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2368813"/>
            <a:ext cx="2590800" cy="22838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P1-P4</a:t>
            </a:r>
          </a:p>
          <a:p>
            <a:pPr marL="0" indent="0">
              <a:buNone/>
            </a:pPr>
            <a:endParaRPr lang="en-GB" dirty="0"/>
          </a:p>
        </p:txBody>
      </p:sp>
      <p:pic>
        <p:nvPicPr>
          <p:cNvPr id="13" name="Content Placeholder 12" descr="Cover of Bumble &amp; Snug and the Angry Pirates"/>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07113" y="1902576"/>
            <a:ext cx="2592387" cy="3216361"/>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P1-P5</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69024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sz="4400" b="1" dirty="0">
                <a:latin typeface="Arial" panose="020B0604020202020204" pitchFamily="34" charset="0"/>
                <a:cs typeface="Arial" panose="020B0604020202020204" pitchFamily="34" charset="0"/>
              </a:rPr>
              <a:t>Staff picks: Catherine Wilson Garry</a:t>
            </a:r>
          </a:p>
        </p:txBody>
      </p:sp>
      <p:pic>
        <p:nvPicPr>
          <p:cNvPr id="7" name="Content Placeholder 6" descr="Cover of We're All Works of Art"/>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851628"/>
            <a:ext cx="2592388" cy="3318256"/>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8" name="Content Placeholder 7" descr="Cover of Wain"/>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568371"/>
            <a:ext cx="2590800" cy="3884771"/>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S1+</a:t>
            </a:r>
          </a:p>
          <a:p>
            <a:pPr marL="0" indent="0">
              <a:buNone/>
            </a:pPr>
            <a:endParaRPr lang="en-GB" dirty="0"/>
          </a:p>
        </p:txBody>
      </p:sp>
      <p:pic>
        <p:nvPicPr>
          <p:cNvPr id="13" name="Content Placeholder 12" descr="Cover of Spinning"/>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694526"/>
            <a:ext cx="2522597" cy="3534674"/>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59260" y="5613263"/>
            <a:ext cx="2509837" cy="598488"/>
          </a:xfrm>
        </p:spPr>
        <p:txBody>
          <a:bodyPr/>
          <a:lstStyle/>
          <a:p>
            <a:pPr marL="0" indent="0" algn="ctr">
              <a:buNone/>
            </a:pPr>
            <a:r>
              <a:rPr lang="en-GB" sz="3200" b="1" dirty="0"/>
              <a:t>S5+</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87039305"/>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MediaLengthInSeconds xmlns="e8fe8bb9-e0d4-4ac3-b920-326070b987fc" xsi:nil="true"/>
    <SharedWithUsers xmlns="6b42feb5-42f4-4875-917d-a8fcb0477ae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fe2467033a5e5d2c117aed06dfa06ce3">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7c5c06e51a01776446ff626aee56b012"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6DBACC0F-54E0-43AF-8A2D-4B03D919CD8D}">
  <ds:schemaRefs>
    <ds:schemaRef ds:uri="e8fe8bb9-e0d4-4ac3-b920-326070b987fc"/>
    <ds:schemaRef ds:uri="http://purl.org/dc/elements/1.1/"/>
    <ds:schemaRef ds:uri="http://schemas.microsoft.com/office/2006/metadata/properties"/>
    <ds:schemaRef ds:uri="6b42feb5-42f4-4875-917d-a8fcb0477ae8"/>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22D2A4B-108D-4D4B-BDD1-409C713C2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67</TotalTime>
  <Words>2548</Words>
  <Application>Microsoft Office PowerPoint</Application>
  <PresentationFormat>On-screen Show (4:3)</PresentationFormat>
  <Paragraphs>100</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 Neue</vt:lpstr>
      <vt:lpstr>Office Theme</vt:lpstr>
      <vt:lpstr>Book Discovery Guide</vt:lpstr>
      <vt:lpstr>How to use this PowerPoint</vt:lpstr>
      <vt:lpstr>The importance of contemporary books in your classroom:</vt:lpstr>
      <vt:lpstr>New from Scottish writers and illustrators</vt:lpstr>
      <vt:lpstr>First Minister’s Reading Challenge Celebration Festival 2022 (Part 1)</vt:lpstr>
      <vt:lpstr>First Minister’s Reading Challenge Celebration Festival 2022 (Part 2)</vt:lpstr>
      <vt:lpstr>Staff picks: Liam McCallum</vt:lpstr>
      <vt:lpstr>Staff picks: Heather Collins</vt:lpstr>
      <vt:lpstr>Staff picks: Catherine Wilson Garry</vt:lpstr>
      <vt:lpstr>Books to promote empathy  (Part 1)</vt:lpstr>
      <vt:lpstr>Books to promote empathy (Part 2)</vt:lpstr>
      <vt:lpstr>Guest picks: Julie Sutherland</vt:lpstr>
      <vt:lpstr>FAQs: What to read after Cressida Cowell</vt:lpstr>
      <vt:lpstr>FAQs: Books to support outdoor learning</vt:lpstr>
      <vt:lpstr>Find out more:</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4</dc:title>
  <dc:creator>Catherine Wilson Garry</dc:creator>
  <cp:lastModifiedBy>Becky McRitchie</cp:lastModifiedBy>
  <cp:revision>22</cp:revision>
  <dcterms:created xsi:type="dcterms:W3CDTF">2023-02-24T11:53:36Z</dcterms:created>
  <dcterms:modified xsi:type="dcterms:W3CDTF">2023-04-28T08:12:08Z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y fmtid="{D5CDD505-2E9C-101B-9397-08002B2CF9AE}" pid="5" name="_SourceUrl">
    <vt:lpwstr/>
  </property>
  <property fmtid="{D5CDD505-2E9C-101B-9397-08002B2CF9AE}" pid="6" name="_ColorHex">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_ColorTag">
    <vt:lpwstr/>
  </property>
  <property fmtid="{D5CDD505-2E9C-101B-9397-08002B2CF9AE}" pid="11" name="TriggerFlowInfo">
    <vt:lpwstr/>
  </property>
  <property fmtid="{D5CDD505-2E9C-101B-9397-08002B2CF9AE}" pid="12" name="_Emoji">
    <vt:lpwstr/>
  </property>
</Properties>
</file>