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9" r:id="rId5"/>
    <p:sldId id="257" r:id="rId6"/>
    <p:sldId id="279" r:id="rId7"/>
    <p:sldId id="278" r:id="rId8"/>
    <p:sldId id="280" r:id="rId9"/>
    <p:sldId id="281" r:id="rId10"/>
    <p:sldId id="282" r:id="rId11"/>
    <p:sldId id="284" r:id="rId12"/>
    <p:sldId id="285" r:id="rId13"/>
    <p:sldId id="286" r:id="rId14"/>
    <p:sldId id="283" r:id="rId15"/>
    <p:sldId id="287" r:id="rId16"/>
    <p:sldId id="288" r:id="rId17"/>
    <p:sldId id="289" r:id="rId18"/>
    <p:sldId id="290" r:id="rId19"/>
    <p:sldId id="2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2AD7F4-3CEA-45B8-BD87-8A7A5C3E36A0}" v="1" dt="2023-04-20T10:39:57.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65503" autoAdjust="0"/>
  </p:normalViewPr>
  <p:slideViewPr>
    <p:cSldViewPr snapToObjects="1">
      <p:cViewPr varScale="1">
        <p:scale>
          <a:sx n="56" d="100"/>
          <a:sy n="56" d="100"/>
        </p:scale>
        <p:origin x="2155"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McRitchie" userId="22a5810c-709f-4f5d-83c4-0114a2ff9404" providerId="ADAL" clId="{822AD7F4-3CEA-45B8-BD87-8A7A5C3E36A0}"/>
    <pc:docChg chg="modSld">
      <pc:chgData name="Becky McRitchie" userId="22a5810c-709f-4f5d-83c4-0114a2ff9404" providerId="ADAL" clId="{822AD7F4-3CEA-45B8-BD87-8A7A5C3E36A0}" dt="2023-04-20T10:41:39.584" v="1" actId="20577"/>
      <pc:docMkLst>
        <pc:docMk/>
      </pc:docMkLst>
      <pc:sldChg chg="modNotesTx">
        <pc:chgData name="Becky McRitchie" userId="22a5810c-709f-4f5d-83c4-0114a2ff9404" providerId="ADAL" clId="{822AD7F4-3CEA-45B8-BD87-8A7A5C3E36A0}" dt="2023-04-20T10:40:19.604" v="0" actId="20577"/>
        <pc:sldMkLst>
          <pc:docMk/>
          <pc:sldMk cId="4128438280" sldId="279"/>
        </pc:sldMkLst>
      </pc:sldChg>
      <pc:sldChg chg="modNotesTx">
        <pc:chgData name="Becky McRitchie" userId="22a5810c-709f-4f5d-83c4-0114a2ff9404" providerId="ADAL" clId="{822AD7F4-3CEA-45B8-BD87-8A7A5C3E36A0}" dt="2023-04-20T10:41:39.584" v="1" actId="20577"/>
        <pc:sldMkLst>
          <pc:docMk/>
          <pc:sldMk cId="2349869619" sldId="2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D07C4-5D13-4084-A8D9-1C4C25B3C059}" type="datetimeFigureOut">
              <a:rPr lang="en-GB" smtClean="0"/>
              <a:t>27/04/2023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6CEB4D-975A-4996-96DB-9919CD62D81D}" type="slidenum">
              <a:rPr lang="en-GB" smtClean="0"/>
              <a:t>‹#›</a:t>
            </a:fld>
            <a:endParaRPr lang="en-GB"/>
          </a:p>
        </p:txBody>
      </p:sp>
    </p:spTree>
    <p:extLst>
      <p:ext uri="{BB962C8B-B14F-4D97-AF65-F5344CB8AC3E}">
        <p14:creationId xmlns:p14="http://schemas.microsoft.com/office/powerpoint/2010/main" val="1579286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more information on the importance of using contemporary</a:t>
            </a:r>
            <a:r>
              <a:rPr lang="en-GB" baseline="0" dirty="0"/>
              <a:t> books in your classroom, you may find the following useful:</a:t>
            </a:r>
            <a:br>
              <a:rPr lang="en-GB" baseline="0" dirty="0"/>
            </a:br>
            <a:br>
              <a:rPr lang="en-GB" baseline="0" dirty="0"/>
            </a:br>
            <a:r>
              <a:rPr lang="en-GB" baseline="0" dirty="0"/>
              <a:t>“Why using ‘classic’ children’s books can be problematic” from TES: https://www.tes.com/magazine/teaching-learning/general/why-using-classic-childrens-books-can-be-problematic</a:t>
            </a:r>
            <a:br>
              <a:rPr lang="en-GB" baseline="0" dirty="0"/>
            </a:br>
            <a:br>
              <a:rPr lang="en-GB" baseline="0" dirty="0"/>
            </a:br>
            <a:r>
              <a:rPr lang="en-GB" baseline="0" dirty="0"/>
              <a:t>“Exploring teachers’ knowledge of contemporary literature” from The Open University: http://oro.open.ac.uk/12527/</a:t>
            </a:r>
            <a:endParaRPr lang="en-GB" dirty="0"/>
          </a:p>
        </p:txBody>
      </p:sp>
      <p:sp>
        <p:nvSpPr>
          <p:cNvPr id="4" name="Slide Number Placeholder 3"/>
          <p:cNvSpPr>
            <a:spLocks noGrp="1"/>
          </p:cNvSpPr>
          <p:nvPr>
            <p:ph type="sldNum" sz="quarter" idx="10"/>
          </p:nvPr>
        </p:nvSpPr>
        <p:spPr/>
        <p:txBody>
          <a:bodyPr/>
          <a:lstStyle/>
          <a:p>
            <a:fld id="{876CEB4D-975A-4996-96DB-9919CD62D81D}" type="slidenum">
              <a:rPr lang="en-GB" smtClean="0"/>
              <a:t>3</a:t>
            </a:fld>
            <a:endParaRPr lang="en-GB"/>
          </a:p>
        </p:txBody>
      </p:sp>
    </p:spTree>
    <p:extLst>
      <p:ext uri="{BB962C8B-B14F-4D97-AF65-F5344CB8AC3E}">
        <p14:creationId xmlns:p14="http://schemas.microsoft.com/office/powerpoint/2010/main" val="2656579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asked Angie Crawford, Waterstones’ Scottish and non-fiction buyer, to tell us about some of the best children’s books she’s read this year. </a:t>
            </a:r>
            <a:br>
              <a:rPr lang="en-GB" dirty="0"/>
            </a:br>
            <a:br>
              <a:rPr lang="en-GB" dirty="0"/>
            </a:br>
            <a:r>
              <a:rPr lang="en-GB" b="1" i="1" dirty="0"/>
              <a:t>Margaret’s Unicorn</a:t>
            </a:r>
            <a:r>
              <a:rPr lang="en-GB" b="1" i="0" dirty="0"/>
              <a:t>,</a:t>
            </a:r>
            <a:r>
              <a:rPr lang="en-GB" b="1" i="0" baseline="0" dirty="0"/>
              <a:t> </a:t>
            </a:r>
            <a:r>
              <a:rPr lang="en-GB" b="1" i="0" baseline="0" dirty="0" err="1"/>
              <a:t>Briony</a:t>
            </a:r>
            <a:r>
              <a:rPr lang="en-GB" b="1" i="0" baseline="0" dirty="0"/>
              <a:t> May Smith (Walker Books)</a:t>
            </a:r>
            <a:br>
              <a:rPr lang="en-GB" dirty="0"/>
            </a:br>
            <a:r>
              <a:rPr lang="en-GB" dirty="0"/>
              <a:t>This is a gorgeously illustrated book that’s perfect for reading out loud or indeed for developing readers. Margaret’s mum and dad have decided to move to a new home by the sea so that they can be closer to her Gran. One evening she finds a baby unicorn who needs looking after. It’s such a lovely story of caring and friendship – lots to talk about!</a:t>
            </a:r>
            <a:br>
              <a:rPr lang="en-GB" dirty="0"/>
            </a:br>
            <a:br>
              <a:rPr lang="en-GB" dirty="0"/>
            </a:br>
            <a:r>
              <a:rPr lang="en-GB" b="1" i="1" dirty="0"/>
              <a:t>By Ash, Oak</a:t>
            </a:r>
            <a:r>
              <a:rPr lang="en-GB" b="1" i="1" baseline="0" dirty="0"/>
              <a:t> and Thorn</a:t>
            </a:r>
            <a:r>
              <a:rPr lang="en-GB" b="1" i="0" baseline="0" dirty="0"/>
              <a:t>, Melissa Harrison (Chicken House)</a:t>
            </a:r>
            <a:br>
              <a:rPr lang="en-GB" dirty="0"/>
            </a:br>
            <a:r>
              <a:rPr lang="en-GB" dirty="0"/>
              <a:t>Inspired by the classic The Little Grey Men, this is a beautifully written story that feels both nostalgic and whimsical. It weaves together the story of three ancient beings of the Hidden Folk who secretly look after the natural world. It brims full of folklore and nature and is a really lovely starting point for garnering more interest in the world around us.</a:t>
            </a:r>
            <a:br>
              <a:rPr lang="en-GB" dirty="0"/>
            </a:br>
            <a:br>
              <a:rPr lang="en-GB" dirty="0"/>
            </a:br>
            <a:r>
              <a:rPr lang="en-GB" b="1" i="1" dirty="0"/>
              <a:t>Witch</a:t>
            </a:r>
            <a:r>
              <a:rPr lang="en-GB" b="1" i="0" dirty="0"/>
              <a:t>,</a:t>
            </a:r>
            <a:r>
              <a:rPr lang="en-GB" b="1" i="0" baseline="0" dirty="0"/>
              <a:t> </a:t>
            </a:r>
            <a:r>
              <a:rPr lang="en-GB" b="1" i="0" baseline="0" dirty="0" err="1"/>
              <a:t>Finbar</a:t>
            </a:r>
            <a:r>
              <a:rPr lang="en-GB" b="1" i="0" baseline="0" dirty="0"/>
              <a:t> Hawkins (Head of Zeus)</a:t>
            </a:r>
            <a:br>
              <a:rPr lang="en-GB" dirty="0"/>
            </a:br>
            <a:r>
              <a:rPr lang="en-GB" dirty="0"/>
              <a:t>This is quite a dark novel for older readers rooted in myth and folklore and set during the 17th  century witch trials. It tells the story of </a:t>
            </a:r>
            <a:r>
              <a:rPr lang="en-GB" dirty="0" err="1"/>
              <a:t>Evey</a:t>
            </a:r>
            <a:r>
              <a:rPr lang="en-GB" dirty="0"/>
              <a:t> and her sister Dill who witness the brutal murder of their mother and embark on a perilous journey to avenge her.  It’s very atmospheric,  explores sibling rivalry to a certain degree but overall is a really  compulsive read especially in these autumnal evenings.</a:t>
            </a:r>
          </a:p>
        </p:txBody>
      </p:sp>
      <p:sp>
        <p:nvSpPr>
          <p:cNvPr id="4" name="Slide Number Placeholder 3"/>
          <p:cNvSpPr>
            <a:spLocks noGrp="1"/>
          </p:cNvSpPr>
          <p:nvPr>
            <p:ph type="sldNum" sz="quarter" idx="10"/>
          </p:nvPr>
        </p:nvSpPr>
        <p:spPr/>
        <p:txBody>
          <a:bodyPr/>
          <a:lstStyle/>
          <a:p>
            <a:fld id="{876CEB4D-975A-4996-96DB-9919CD62D81D}" type="slidenum">
              <a:rPr lang="en-GB" smtClean="0"/>
              <a:t>12</a:t>
            </a:fld>
            <a:endParaRPr lang="en-GB"/>
          </a:p>
        </p:txBody>
      </p:sp>
    </p:spTree>
    <p:extLst>
      <p:ext uri="{BB962C8B-B14F-4D97-AF65-F5344CB8AC3E}">
        <p14:creationId xmlns:p14="http://schemas.microsoft.com/office/powerpoint/2010/main" val="2505503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Puffin</a:t>
            </a:r>
            <a:r>
              <a:rPr lang="en-GB" b="1" i="1" baseline="0" dirty="0"/>
              <a:t> Peter</a:t>
            </a:r>
            <a:r>
              <a:rPr lang="en-GB" b="1" i="0" baseline="0" dirty="0"/>
              <a:t>, Petr </a:t>
            </a:r>
            <a:r>
              <a:rPr lang="en-GB" b="1" i="0" baseline="0" dirty="0" err="1"/>
              <a:t>Horáček</a:t>
            </a:r>
            <a:r>
              <a:rPr lang="en-GB" b="1" i="0" baseline="0" dirty="0"/>
              <a:t> (Walker Books)</a:t>
            </a:r>
            <a:br>
              <a:rPr lang="en-GB" dirty="0"/>
            </a:br>
            <a:r>
              <a:rPr lang="en-GB" dirty="0"/>
              <a:t>A kind whale helps Peter look for his lost best friend Paul. They f </a:t>
            </a:r>
            <a:r>
              <a:rPr lang="en-GB" dirty="0" err="1"/>
              <a:t>ind</a:t>
            </a:r>
            <a:r>
              <a:rPr lang="en-GB" dirty="0"/>
              <a:t> lots of funny and noisy birds, but are any  of them Paul?</a:t>
            </a:r>
            <a:br>
              <a:rPr lang="en-GB" dirty="0"/>
            </a:br>
            <a:br>
              <a:rPr lang="en-GB" dirty="0"/>
            </a:br>
            <a:r>
              <a:rPr lang="en-GB" b="1" i="1" dirty="0"/>
              <a:t>Little Light</a:t>
            </a:r>
            <a:r>
              <a:rPr lang="en-GB" b="1" i="0" dirty="0"/>
              <a:t>, Coral Rumble (Troika</a:t>
            </a:r>
            <a:r>
              <a:rPr lang="en-GB" b="1" i="0" baseline="0" dirty="0"/>
              <a:t> Books)</a:t>
            </a:r>
            <a:br>
              <a:rPr lang="en-GB" b="1" i="0" baseline="0" dirty="0"/>
            </a:br>
            <a:r>
              <a:rPr lang="en-GB" b="0" i="0" baseline="0" dirty="0"/>
              <a:t>Ava’s life is darkened  by bullies and everything seems lost when they end up homeless.  This poetic narrative shines light on a young girl’s misfortunes. </a:t>
            </a:r>
          </a:p>
          <a:p>
            <a:endParaRPr lang="en-GB" b="0" i="0" baseline="0" dirty="0"/>
          </a:p>
          <a:p>
            <a:r>
              <a:rPr lang="en-GB" b="1" i="1" baseline="0" dirty="0"/>
              <a:t>Mind the Gap</a:t>
            </a:r>
            <a:r>
              <a:rPr lang="en-GB" b="1" i="0" baseline="0" dirty="0"/>
              <a:t>, Phil Earle (Barrington Stoke)</a:t>
            </a:r>
          </a:p>
          <a:p>
            <a:r>
              <a:rPr lang="en-GB" b="0" i="0" dirty="0"/>
              <a:t>This heart-warming story deals beautifully with male friendship, boys’ relationships with dads and loss in a believable and honest world.</a:t>
            </a:r>
          </a:p>
        </p:txBody>
      </p:sp>
      <p:sp>
        <p:nvSpPr>
          <p:cNvPr id="4" name="Slide Number Placeholder 3"/>
          <p:cNvSpPr>
            <a:spLocks noGrp="1"/>
          </p:cNvSpPr>
          <p:nvPr>
            <p:ph type="sldNum" sz="quarter" idx="10"/>
          </p:nvPr>
        </p:nvSpPr>
        <p:spPr/>
        <p:txBody>
          <a:bodyPr/>
          <a:lstStyle/>
          <a:p>
            <a:fld id="{876CEB4D-975A-4996-96DB-9919CD62D81D}" type="slidenum">
              <a:rPr lang="en-GB" smtClean="0"/>
              <a:t>13</a:t>
            </a:fld>
            <a:endParaRPr lang="en-GB"/>
          </a:p>
        </p:txBody>
      </p:sp>
    </p:spTree>
    <p:extLst>
      <p:ext uri="{BB962C8B-B14F-4D97-AF65-F5344CB8AC3E}">
        <p14:creationId xmlns:p14="http://schemas.microsoft.com/office/powerpoint/2010/main" val="3803531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err="1"/>
              <a:t>Zombierella</a:t>
            </a:r>
            <a:r>
              <a:rPr lang="en-GB" b="1" i="1" dirty="0"/>
              <a:t>: Fairy Tales Gone</a:t>
            </a:r>
            <a:r>
              <a:rPr lang="en-GB" b="1" i="1" baseline="0" dirty="0"/>
              <a:t> By</a:t>
            </a:r>
            <a:r>
              <a:rPr lang="en-GB" b="1" i="0" baseline="0" dirty="0"/>
              <a:t>, Joseph Coelho (Walker Books)</a:t>
            </a:r>
            <a:br>
              <a:rPr lang="en-GB" dirty="0"/>
            </a:br>
            <a:r>
              <a:rPr lang="en-GB" dirty="0"/>
              <a:t>This twisted version of a classic tale has hardship, magic, dark humour and all the suspense needed to keep you rooting for the heroine.</a:t>
            </a:r>
            <a:br>
              <a:rPr lang="en-GB" dirty="0"/>
            </a:br>
            <a:br>
              <a:rPr lang="en-GB" dirty="0"/>
            </a:br>
            <a:r>
              <a:rPr lang="en-GB" b="1" i="1" dirty="0" err="1"/>
              <a:t>Gargantis</a:t>
            </a:r>
            <a:r>
              <a:rPr lang="en-GB" b="1" i="0" dirty="0"/>
              <a:t>, Thomas</a:t>
            </a:r>
            <a:r>
              <a:rPr lang="en-GB" b="1" i="0" baseline="0" dirty="0"/>
              <a:t> Taylor (Walker Books)</a:t>
            </a:r>
          </a:p>
          <a:p>
            <a:r>
              <a:rPr lang="en-GB" dirty="0"/>
              <a:t>Herbie Lemon and Violet Parma must act fast to save Eerie-on-Sea from total destruction with just an ancient bottle to help them. A thrilling tale!</a:t>
            </a:r>
            <a:br>
              <a:rPr lang="en-GB" dirty="0"/>
            </a:br>
            <a:br>
              <a:rPr lang="en-GB" dirty="0"/>
            </a:br>
            <a:r>
              <a:rPr lang="en-GB" b="1" i="1" dirty="0"/>
              <a:t>The Cure</a:t>
            </a:r>
            <a:r>
              <a:rPr lang="en-GB" b="1" i="1" baseline="0" dirty="0"/>
              <a:t> for a Crime</a:t>
            </a:r>
            <a:r>
              <a:rPr lang="en-GB" b="1" i="0" baseline="0" dirty="0"/>
              <a:t>, </a:t>
            </a:r>
            <a:r>
              <a:rPr lang="en-GB" b="1" i="0" baseline="0" dirty="0" err="1"/>
              <a:t>Roopa</a:t>
            </a:r>
            <a:r>
              <a:rPr lang="en-GB" b="1" i="0" baseline="0" dirty="0"/>
              <a:t> </a:t>
            </a:r>
            <a:r>
              <a:rPr lang="en-GB" b="1" i="0" baseline="0" dirty="0" err="1"/>
              <a:t>Farooki</a:t>
            </a:r>
            <a:r>
              <a:rPr lang="en-GB" b="1" i="0" baseline="0" dirty="0"/>
              <a:t> (Oxford University Press)</a:t>
            </a:r>
          </a:p>
          <a:p>
            <a:r>
              <a:rPr lang="en-GB" dirty="0"/>
              <a:t>Detective work is  electrifying fun for the  twins and their mysterious nan in her flash wheelchair; especially as the prime suspect is a brain surgeon.</a:t>
            </a:r>
          </a:p>
        </p:txBody>
      </p:sp>
      <p:sp>
        <p:nvSpPr>
          <p:cNvPr id="4" name="Slide Number Placeholder 3"/>
          <p:cNvSpPr>
            <a:spLocks noGrp="1"/>
          </p:cNvSpPr>
          <p:nvPr>
            <p:ph type="sldNum" sz="quarter" idx="10"/>
          </p:nvPr>
        </p:nvSpPr>
        <p:spPr/>
        <p:txBody>
          <a:bodyPr/>
          <a:lstStyle/>
          <a:p>
            <a:fld id="{876CEB4D-975A-4996-96DB-9919CD62D81D}" type="slidenum">
              <a:rPr lang="en-GB" smtClean="0"/>
              <a:t>14</a:t>
            </a:fld>
            <a:endParaRPr lang="en-GB"/>
          </a:p>
        </p:txBody>
      </p:sp>
    </p:spTree>
    <p:extLst>
      <p:ext uri="{BB962C8B-B14F-4D97-AF65-F5344CB8AC3E}">
        <p14:creationId xmlns:p14="http://schemas.microsoft.com/office/powerpoint/2010/main" val="3669791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76CEB4D-975A-4996-96DB-9919CD62D81D}" type="slidenum">
              <a:rPr lang="en-GB" smtClean="0"/>
              <a:t>15</a:t>
            </a:fld>
            <a:endParaRPr lang="en-GB"/>
          </a:p>
        </p:txBody>
      </p:sp>
    </p:spTree>
    <p:extLst>
      <p:ext uri="{BB962C8B-B14F-4D97-AF65-F5344CB8AC3E}">
        <p14:creationId xmlns:p14="http://schemas.microsoft.com/office/powerpoint/2010/main" val="393711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Peep!</a:t>
            </a:r>
            <a:r>
              <a:rPr lang="en-GB" b="1" i="0" dirty="0"/>
              <a:t>,</a:t>
            </a:r>
            <a:r>
              <a:rPr lang="en-GB" b="1" i="0" baseline="0" dirty="0"/>
              <a:t> Meg McLaren (Andersen Press)</a:t>
            </a:r>
            <a:br>
              <a:rPr lang="en-GB" dirty="0"/>
            </a:br>
            <a:r>
              <a:rPr lang="en-GB" dirty="0"/>
              <a:t>Peep! is a beautifully illustrated story about facing your fears by The Bookbug Picture Book Prize winner Meg McLaren. Adorable puppy Dot is afraid of going outside until her favourite toy Peep goes missing and Dot has to venture out  on a rescue mission. Maybe the world  won’t be as scary as she thought?</a:t>
            </a:r>
            <a:br>
              <a:rPr lang="en-GB" dirty="0"/>
            </a:br>
            <a:br>
              <a:rPr lang="en-GB" dirty="0"/>
            </a:br>
            <a:r>
              <a:rPr lang="en-GB" b="1" i="1" dirty="0"/>
              <a:t>Adam-2</a:t>
            </a:r>
            <a:r>
              <a:rPr lang="en-GB" b="1" i="0" baseline="0" dirty="0"/>
              <a:t>, </a:t>
            </a:r>
            <a:r>
              <a:rPr lang="en-GB" b="1" i="0" baseline="0" dirty="0" err="1"/>
              <a:t>Alaistair</a:t>
            </a:r>
            <a:r>
              <a:rPr lang="en-GB" b="1" i="0" baseline="0" dirty="0"/>
              <a:t> Chisholm (Nosy Crow)</a:t>
            </a:r>
            <a:br>
              <a:rPr lang="en-GB" dirty="0"/>
            </a:br>
            <a:r>
              <a:rPr lang="en-GB" dirty="0"/>
              <a:t>Full of twists and turns, Adam–2 is a sci-fi  novel set in a futuristic,  post-apocalyptic Edinburgh. Linden and Runa  discover a robot called Adam, who has been trapped in a basement for years. Both exciting and thought provoking, this fantastic adventure asks fascinating questions about human nature and the future of AI.</a:t>
            </a:r>
            <a:br>
              <a:rPr lang="en-GB" dirty="0"/>
            </a:br>
            <a:br>
              <a:rPr lang="en-GB" dirty="0"/>
            </a:br>
            <a:r>
              <a:rPr lang="en-GB" b="1" dirty="0"/>
              <a:t>Hide and Seek,</a:t>
            </a:r>
            <a:r>
              <a:rPr lang="en-GB" b="1" baseline="0" dirty="0"/>
              <a:t> </a:t>
            </a:r>
            <a:r>
              <a:rPr lang="en-GB" b="1" dirty="0"/>
              <a:t>Robin Scott-Elliot (Everything with Words)</a:t>
            </a:r>
            <a:br>
              <a:rPr lang="en-GB" dirty="0"/>
            </a:br>
            <a:r>
              <a:rPr lang="en-GB" dirty="0"/>
              <a:t>Robin Scott-Elliot returns with another brilliant historical fiction novel.  Set in Paris in 1942, Amelie Dreyfus joins the French resistance after her parents are taken  by Nazis. Thrumming with tension and suspense, Hide and Seek is a thrilling story about survival and trust inspired by real-life resistance fighters.</a:t>
            </a:r>
          </a:p>
        </p:txBody>
      </p:sp>
      <p:sp>
        <p:nvSpPr>
          <p:cNvPr id="4" name="Slide Number Placeholder 3"/>
          <p:cNvSpPr>
            <a:spLocks noGrp="1"/>
          </p:cNvSpPr>
          <p:nvPr>
            <p:ph type="sldNum" sz="quarter" idx="10"/>
          </p:nvPr>
        </p:nvSpPr>
        <p:spPr/>
        <p:txBody>
          <a:bodyPr/>
          <a:lstStyle/>
          <a:p>
            <a:fld id="{876CEB4D-975A-4996-96DB-9919CD62D81D}" type="slidenum">
              <a:rPr lang="en-GB" smtClean="0"/>
              <a:t>4</a:t>
            </a:fld>
            <a:endParaRPr lang="en-GB"/>
          </a:p>
        </p:txBody>
      </p:sp>
    </p:spTree>
    <p:extLst>
      <p:ext uri="{BB962C8B-B14F-4D97-AF65-F5344CB8AC3E}">
        <p14:creationId xmlns:p14="http://schemas.microsoft.com/office/powerpoint/2010/main" val="31356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as of 2023, Scottish Book Trust</a:t>
            </a:r>
            <a:r>
              <a:rPr lang="en-GB" baseline="0" dirty="0"/>
              <a:t> are no longer running the Scottish Teenage Book Prize. </a:t>
            </a:r>
            <a:br>
              <a:rPr lang="en-GB" baseline="0" dirty="0"/>
            </a:br>
            <a:br>
              <a:rPr lang="en-GB" b="1" baseline="0" dirty="0"/>
            </a:br>
            <a:r>
              <a:rPr lang="en-GB" b="1" i="1" baseline="0" dirty="0"/>
              <a:t>The Infinity Files</a:t>
            </a:r>
            <a:r>
              <a:rPr lang="en-GB" b="1" baseline="0" dirty="0"/>
              <a:t>, S. M. Wilson (Usborne)</a:t>
            </a:r>
            <a:br>
              <a:rPr lang="en-GB" b="1" baseline="0" dirty="0"/>
            </a:br>
            <a:r>
              <a:rPr lang="en-GB" baseline="0" dirty="0"/>
              <a:t>Ash Yang dreamed of being a </a:t>
            </a:r>
            <a:r>
              <a:rPr lang="en-GB" baseline="0" dirty="0" err="1"/>
              <a:t>starfighter</a:t>
            </a:r>
            <a:r>
              <a:rPr lang="en-GB" baseline="0" dirty="0"/>
              <a:t> pilot. But when she crashes out of her final test – literally – she somehow lands the most powerful job in the universe. She must secretly </a:t>
            </a:r>
            <a:r>
              <a:rPr lang="en-GB" baseline="0" dirty="0" err="1"/>
              <a:t>planethop</a:t>
            </a:r>
            <a:r>
              <a:rPr lang="en-GB" baseline="0" dirty="0"/>
              <a:t> across the galaxies, stealing or returning treasures that have the power to stop wars – or start them. But when her home planet is the one at war, can she use her new skills to save it?</a:t>
            </a:r>
            <a:br>
              <a:rPr lang="en-GB" baseline="0" dirty="0"/>
            </a:br>
            <a:br>
              <a:rPr lang="en-GB" baseline="0" dirty="0"/>
            </a:br>
            <a:r>
              <a:rPr lang="en-GB" b="1" i="1" baseline="0" dirty="0"/>
              <a:t>Fin &amp; Rye &amp; Fireflies</a:t>
            </a:r>
            <a:r>
              <a:rPr lang="en-GB" b="1" baseline="0" dirty="0"/>
              <a:t>, Harry Cook (Ink Road)</a:t>
            </a:r>
            <a:br>
              <a:rPr lang="en-GB" baseline="0" dirty="0"/>
            </a:br>
            <a:r>
              <a:rPr lang="en-GB" baseline="0" dirty="0"/>
              <a:t>After Fin is cruelly outed, his parents move him across the country in search of a ‘fresh start’. A fresh start won’t change who Fin is,  but it does introduce  him to the best squad in town – including the super cute Rye. When Fin’s parents send him to conversion therapy, an outrageous plan is needed to give  Fin and Rye a chance  at the happy-ever-after their story deserves.</a:t>
            </a:r>
            <a:br>
              <a:rPr lang="en-GB" baseline="0" dirty="0"/>
            </a:br>
            <a:br>
              <a:rPr lang="en-GB" baseline="0" dirty="0"/>
            </a:br>
            <a:r>
              <a:rPr lang="en-GB" b="1" i="1" baseline="0" dirty="0"/>
              <a:t>The Infinite</a:t>
            </a:r>
            <a:r>
              <a:rPr lang="en-GB" b="1" baseline="0" dirty="0"/>
              <a:t>, Patience </a:t>
            </a:r>
            <a:r>
              <a:rPr lang="en-GB" b="1" baseline="0" dirty="0" err="1"/>
              <a:t>Agbabi</a:t>
            </a:r>
            <a:r>
              <a:rPr lang="en-GB" b="1" baseline="0" dirty="0"/>
              <a:t> (Canongate Books)</a:t>
            </a:r>
            <a:br>
              <a:rPr lang="en-GB" baseline="0" dirty="0"/>
            </a:br>
            <a:r>
              <a:rPr lang="en-GB" baseline="0" dirty="0" err="1"/>
              <a:t>Leaplings</a:t>
            </a:r>
            <a:r>
              <a:rPr lang="en-GB" baseline="0" dirty="0"/>
              <a:t>, born on 29 February, are very rare. Rarer still are </a:t>
            </a:r>
            <a:r>
              <a:rPr lang="en-GB" baseline="0" dirty="0" err="1"/>
              <a:t>Leaplings</a:t>
            </a:r>
            <a:r>
              <a:rPr lang="en-GB" baseline="0" dirty="0"/>
              <a:t> with The Gift – the ability to leap through time. Elle </a:t>
            </a:r>
            <a:r>
              <a:rPr lang="en-GB" baseline="0" dirty="0" err="1"/>
              <a:t>Bíbi-Imbelé</a:t>
            </a:r>
            <a:r>
              <a:rPr lang="en-GB" baseline="0" dirty="0"/>
              <a:t> </a:t>
            </a:r>
            <a:r>
              <a:rPr lang="en-GB" baseline="0" dirty="0" err="1"/>
              <a:t>Ifíè</a:t>
            </a:r>
            <a:r>
              <a:rPr lang="en-GB" baseline="0" dirty="0"/>
              <a:t> has The Gift, but she’s never used it. Until now. Elle has received a mysterious warning from the future and </a:t>
            </a:r>
            <a:r>
              <a:rPr lang="en-GB" baseline="0" dirty="0" err="1"/>
              <a:t>Leaplings</a:t>
            </a:r>
            <a:r>
              <a:rPr lang="en-GB" baseline="0" dirty="0"/>
              <a:t> are disappearing in time. Soon Elle’s adventure becomes more than a race through time. It’s a race against time.</a:t>
            </a:r>
            <a:br>
              <a:rPr lang="en-GB" baseline="0" dirty="0"/>
            </a:br>
            <a:br>
              <a:rPr lang="en-GB" baseline="0" dirty="0"/>
            </a:br>
            <a:endParaRPr lang="en-GB" dirty="0"/>
          </a:p>
        </p:txBody>
      </p:sp>
      <p:sp>
        <p:nvSpPr>
          <p:cNvPr id="4" name="Slide Number Placeholder 3"/>
          <p:cNvSpPr>
            <a:spLocks noGrp="1"/>
          </p:cNvSpPr>
          <p:nvPr>
            <p:ph type="sldNum" sz="quarter" idx="10"/>
          </p:nvPr>
        </p:nvSpPr>
        <p:spPr/>
        <p:txBody>
          <a:bodyPr/>
          <a:lstStyle/>
          <a:p>
            <a:fld id="{876CEB4D-975A-4996-96DB-9919CD62D81D}" type="slidenum">
              <a:rPr lang="en-GB" smtClean="0"/>
              <a:t>5</a:t>
            </a:fld>
            <a:endParaRPr lang="en-GB"/>
          </a:p>
        </p:txBody>
      </p:sp>
    </p:spTree>
    <p:extLst>
      <p:ext uri="{BB962C8B-B14F-4D97-AF65-F5344CB8AC3E}">
        <p14:creationId xmlns:p14="http://schemas.microsoft.com/office/powerpoint/2010/main" val="282961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as of 2023, Scottish Book Trust</a:t>
            </a:r>
            <a:r>
              <a:rPr lang="en-GB" baseline="0" dirty="0"/>
              <a:t> are no longer running the Bookbug Picture Book Prize.</a:t>
            </a:r>
            <a:br>
              <a:rPr lang="en-GB" baseline="0" dirty="0"/>
            </a:br>
            <a:br>
              <a:rPr lang="en-GB" baseline="0" dirty="0"/>
            </a:br>
            <a:r>
              <a:rPr lang="en-GB" b="1" i="1" baseline="0" dirty="0"/>
              <a:t>Arlo: The Lion Who Couldn’t Sleep</a:t>
            </a:r>
            <a:r>
              <a:rPr lang="en-GB" b="1" baseline="0" dirty="0"/>
              <a:t>, Catherine Rayner (Macmillan Children’s Books)</a:t>
            </a:r>
            <a:br>
              <a:rPr lang="en-GB" baseline="0" dirty="0"/>
            </a:br>
            <a:r>
              <a:rPr lang="en-GB" baseline="0" dirty="0"/>
              <a:t>Arlo is exhausted. He just can’t get to sleep, however hard he tries. But then he meets Owl, who might have helpful tricks for him. A beautifully illustrated story with a gentle mindfulness message, perfect for wee ones who have trouble getting to sleep.</a:t>
            </a:r>
            <a:br>
              <a:rPr lang="en-GB" baseline="0" dirty="0"/>
            </a:br>
            <a:br>
              <a:rPr lang="en-GB" baseline="0" dirty="0"/>
            </a:br>
            <a:r>
              <a:rPr lang="en-GB" b="1" i="1" baseline="0" dirty="0"/>
              <a:t>Inch and Grub</a:t>
            </a:r>
            <a:r>
              <a:rPr lang="en-GB" b="1" baseline="0" dirty="0"/>
              <a:t>, Alastair Chisholm and David Roberts (Walker Books)</a:t>
            </a:r>
            <a:br>
              <a:rPr lang="en-GB" baseline="0" dirty="0"/>
            </a:br>
            <a:r>
              <a:rPr lang="en-GB" baseline="0" dirty="0"/>
              <a:t>Inch and Grub are cavemen, and they’re both determined to have the best cave! The contest spirals and spirals, until they each have a HUGE wobbling pile of stuff. But what happens when the piles collapse? A funny story about being competitive and what really matters in life.</a:t>
            </a:r>
            <a:br>
              <a:rPr lang="en-GB" baseline="0" dirty="0"/>
            </a:br>
            <a:br>
              <a:rPr lang="en-GB" baseline="0" dirty="0"/>
            </a:br>
            <a:r>
              <a:rPr lang="en-GB" b="1" baseline="0" dirty="0"/>
              <a:t>My First Book of Woodland Animals, illustrated by Zoë Ingram (Walker Books)</a:t>
            </a:r>
            <a:br>
              <a:rPr lang="en-GB" baseline="0" dirty="0"/>
            </a:br>
            <a:r>
              <a:rPr lang="en-GB" baseline="0" dirty="0"/>
              <a:t>The perfect book for any young animal lover, this beautiful spotter guide is an ideal introduction to wild woodland animals. Illustrated in a bright, contemporary style, the book is full of information, fun facts and tips to help you spot the animals in the natural world.</a:t>
            </a:r>
            <a:endParaRPr lang="en-GB" dirty="0"/>
          </a:p>
        </p:txBody>
      </p:sp>
      <p:sp>
        <p:nvSpPr>
          <p:cNvPr id="4" name="Slide Number Placeholder 3"/>
          <p:cNvSpPr>
            <a:spLocks noGrp="1"/>
          </p:cNvSpPr>
          <p:nvPr>
            <p:ph type="sldNum" sz="quarter" idx="10"/>
          </p:nvPr>
        </p:nvSpPr>
        <p:spPr/>
        <p:txBody>
          <a:bodyPr/>
          <a:lstStyle/>
          <a:p>
            <a:fld id="{876CEB4D-975A-4996-96DB-9919CD62D81D}" type="slidenum">
              <a:rPr lang="en-GB" smtClean="0"/>
              <a:t>6</a:t>
            </a:fld>
            <a:endParaRPr lang="en-GB"/>
          </a:p>
        </p:txBody>
      </p:sp>
    </p:spTree>
    <p:extLst>
      <p:ext uri="{BB962C8B-B14F-4D97-AF65-F5344CB8AC3E}">
        <p14:creationId xmlns:p14="http://schemas.microsoft.com/office/powerpoint/2010/main" val="27104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Bumble</a:t>
            </a:r>
            <a:r>
              <a:rPr lang="en-GB" b="1" i="1" baseline="0" dirty="0"/>
              <a:t> &amp; Snug and the Angry Pirates</a:t>
            </a:r>
            <a:r>
              <a:rPr lang="en-GB" b="1" baseline="0" dirty="0"/>
              <a:t>, </a:t>
            </a:r>
            <a:r>
              <a:rPr lang="en-GB" b="1" dirty="0"/>
              <a:t>Mark Bradley (Hodder Children’s</a:t>
            </a:r>
            <a:r>
              <a:rPr lang="en-GB" b="1" baseline="0" dirty="0"/>
              <a:t> B</a:t>
            </a:r>
            <a:r>
              <a:rPr lang="en-GB" b="1" dirty="0"/>
              <a:t>ooks)</a:t>
            </a:r>
            <a:br>
              <a:rPr lang="en-GB" dirty="0"/>
            </a:br>
            <a:r>
              <a:rPr lang="en-GB" dirty="0"/>
              <a:t>Bumble, Snug and their </a:t>
            </a:r>
            <a:r>
              <a:rPr lang="en-GB" dirty="0" err="1"/>
              <a:t>Bugbop</a:t>
            </a:r>
            <a:r>
              <a:rPr lang="en-GB" dirty="0"/>
              <a:t> friends are a fantastic introduction to graphic novels for emerging readers and tremendous fun for all comic fans.</a:t>
            </a:r>
            <a:br>
              <a:rPr lang="en-GB" dirty="0"/>
            </a:br>
            <a:br>
              <a:rPr lang="en-GB" dirty="0"/>
            </a:br>
            <a:r>
              <a:rPr lang="en-GB" b="1" i="1" dirty="0"/>
              <a:t>Mr</a:t>
            </a:r>
            <a:r>
              <a:rPr lang="en-GB" b="1" i="1" baseline="0" dirty="0"/>
              <a:t> Penguin and the Lost Treasure</a:t>
            </a:r>
            <a:r>
              <a:rPr lang="en-GB" b="1" i="0" baseline="0" dirty="0"/>
              <a:t>, Alex T Smith (Hodder Children’s Books)</a:t>
            </a:r>
            <a:br>
              <a:rPr lang="en-GB" dirty="0"/>
            </a:br>
            <a:r>
              <a:rPr lang="en-GB" dirty="0"/>
              <a:t>Mr Penguin and his sidekick begin a new career as professional adventurers. Hilarious antics, terrifying dangers and the odd fish finger sandwich lie ahead!</a:t>
            </a:r>
            <a:br>
              <a:rPr lang="en-GB" dirty="0"/>
            </a:br>
            <a:br>
              <a:rPr lang="en-GB" dirty="0"/>
            </a:br>
            <a:r>
              <a:rPr lang="en-GB" b="1" i="1" dirty="0"/>
              <a:t>When Stars</a:t>
            </a:r>
            <a:r>
              <a:rPr lang="en-GB" b="1" i="1" baseline="0" dirty="0"/>
              <a:t> are Scattered</a:t>
            </a:r>
            <a:r>
              <a:rPr lang="en-GB" b="1" i="0" baseline="0" dirty="0"/>
              <a:t>, Victoria Jamieson and Omar Mohamed (Faber &amp; Faber)</a:t>
            </a:r>
            <a:br>
              <a:rPr lang="en-GB" dirty="0"/>
            </a:br>
            <a:r>
              <a:rPr lang="en-GB" dirty="0"/>
              <a:t>Heart-breaking and heart-warming in equal measure, this stunning depiction of life in a refugee camp brings an incredible story to life.</a:t>
            </a:r>
          </a:p>
        </p:txBody>
      </p:sp>
      <p:sp>
        <p:nvSpPr>
          <p:cNvPr id="4" name="Slide Number Placeholder 3"/>
          <p:cNvSpPr>
            <a:spLocks noGrp="1"/>
          </p:cNvSpPr>
          <p:nvPr>
            <p:ph type="sldNum" sz="quarter" idx="10"/>
          </p:nvPr>
        </p:nvSpPr>
        <p:spPr/>
        <p:txBody>
          <a:bodyPr/>
          <a:lstStyle/>
          <a:p>
            <a:fld id="{876CEB4D-975A-4996-96DB-9919CD62D81D}" type="slidenum">
              <a:rPr lang="en-GB" smtClean="0"/>
              <a:t>7</a:t>
            </a:fld>
            <a:endParaRPr lang="en-GB"/>
          </a:p>
        </p:txBody>
      </p:sp>
    </p:spTree>
    <p:extLst>
      <p:ext uri="{BB962C8B-B14F-4D97-AF65-F5344CB8AC3E}">
        <p14:creationId xmlns:p14="http://schemas.microsoft.com/office/powerpoint/2010/main" val="4139363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What is Racism?,</a:t>
            </a:r>
            <a:r>
              <a:rPr lang="en-GB" b="1" i="1" baseline="0" dirty="0"/>
              <a:t> </a:t>
            </a:r>
            <a:r>
              <a:rPr lang="en-GB" b="1" dirty="0"/>
              <a:t>Katie Danes, Jordan </a:t>
            </a:r>
            <a:r>
              <a:rPr lang="en-GB" b="1" dirty="0" err="1"/>
              <a:t>Akpojaro</a:t>
            </a:r>
            <a:r>
              <a:rPr lang="en-GB" b="1" dirty="0"/>
              <a:t> and Sandhya </a:t>
            </a:r>
            <a:r>
              <a:rPr lang="en-GB" b="1" dirty="0" err="1"/>
              <a:t>Prabhat</a:t>
            </a:r>
            <a:r>
              <a:rPr lang="en-GB" b="1" dirty="0"/>
              <a:t> (Usborne)</a:t>
            </a:r>
            <a:br>
              <a:rPr lang="en-GB" dirty="0"/>
            </a:br>
            <a:r>
              <a:rPr lang="en-GB" dirty="0"/>
              <a:t>Usborne has a reputation for excellent non-fiction books, and this book is no different. It gently explains what racism is, how it happens and why it is never acceptable. </a:t>
            </a:r>
            <a:br>
              <a:rPr lang="en-GB" dirty="0"/>
            </a:br>
            <a:br>
              <a:rPr lang="en-GB" dirty="0"/>
            </a:br>
            <a:r>
              <a:rPr lang="en-GB" b="1" i="1" dirty="0"/>
              <a:t>The </a:t>
            </a:r>
            <a:r>
              <a:rPr lang="en-GB" b="1" i="1" dirty="0" err="1"/>
              <a:t>Crackledawn</a:t>
            </a:r>
            <a:r>
              <a:rPr lang="en-GB" b="1" i="1" dirty="0"/>
              <a:t> Dragons</a:t>
            </a:r>
            <a:r>
              <a:rPr lang="en-GB" b="1" i="0" dirty="0"/>
              <a:t>,</a:t>
            </a:r>
            <a:r>
              <a:rPr lang="en-GB" b="1" i="0" baseline="0" dirty="0"/>
              <a:t> Abi Elphinstone (Simon &amp; Schuster Children’s UK)</a:t>
            </a:r>
            <a:br>
              <a:rPr lang="en-GB" dirty="0"/>
            </a:br>
            <a:r>
              <a:rPr lang="en-GB" dirty="0"/>
              <a:t>This magical adventure includes fire krakens, underwater palaces and a talking chameleon. Don’t miss Abi’s fantastic Authors Live event, now available on demand.</a:t>
            </a:r>
            <a:br>
              <a:rPr lang="en-GB" dirty="0"/>
            </a:br>
            <a:br>
              <a:rPr lang="en-GB" dirty="0"/>
            </a:br>
            <a:r>
              <a:rPr lang="en-GB" b="1" i="1" dirty="0"/>
              <a:t>All Our</a:t>
            </a:r>
            <a:r>
              <a:rPr lang="en-GB" b="1" i="1" baseline="0" dirty="0"/>
              <a:t> Hidden Gifts</a:t>
            </a:r>
            <a:r>
              <a:rPr lang="en-GB" b="1" i="0" baseline="0" dirty="0"/>
              <a:t>, Caroline </a:t>
            </a:r>
            <a:r>
              <a:rPr lang="en-GB" b="1" i="0" baseline="0" dirty="0" err="1"/>
              <a:t>O’Donoghue</a:t>
            </a:r>
            <a:r>
              <a:rPr lang="en-GB" b="1" i="0" baseline="0" dirty="0"/>
              <a:t> (Walker Books)</a:t>
            </a:r>
            <a:br>
              <a:rPr lang="en-GB" dirty="0"/>
            </a:br>
            <a:r>
              <a:rPr lang="en-GB" dirty="0"/>
              <a:t>When Maeve discovers a talent for tarot reading, she doesn’t expect her gift to lead to the disappearance of her  ex-best friend. A wonderfully witchy YA adventure for autumn.</a:t>
            </a:r>
          </a:p>
        </p:txBody>
      </p:sp>
      <p:sp>
        <p:nvSpPr>
          <p:cNvPr id="4" name="Slide Number Placeholder 3"/>
          <p:cNvSpPr>
            <a:spLocks noGrp="1"/>
          </p:cNvSpPr>
          <p:nvPr>
            <p:ph type="sldNum" sz="quarter" idx="10"/>
          </p:nvPr>
        </p:nvSpPr>
        <p:spPr/>
        <p:txBody>
          <a:bodyPr/>
          <a:lstStyle/>
          <a:p>
            <a:fld id="{876CEB4D-975A-4996-96DB-9919CD62D81D}" type="slidenum">
              <a:rPr lang="en-GB" smtClean="0"/>
              <a:t>8</a:t>
            </a:fld>
            <a:endParaRPr lang="en-GB"/>
          </a:p>
        </p:txBody>
      </p:sp>
    </p:spTree>
    <p:extLst>
      <p:ext uri="{BB962C8B-B14F-4D97-AF65-F5344CB8AC3E}">
        <p14:creationId xmlns:p14="http://schemas.microsoft.com/office/powerpoint/2010/main" val="84936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Blow, Wind, Blow</a:t>
            </a:r>
            <a:r>
              <a:rPr lang="en-GB" b="1" dirty="0"/>
              <a:t>,</a:t>
            </a:r>
            <a:r>
              <a:rPr lang="en-GB" b="1" baseline="0" dirty="0"/>
              <a:t> </a:t>
            </a:r>
            <a:r>
              <a:rPr lang="en-GB" b="1" dirty="0"/>
              <a:t>Dom Conlon and Anastasia </a:t>
            </a:r>
            <a:r>
              <a:rPr lang="en-GB" b="1" dirty="0" err="1"/>
              <a:t>Islesov</a:t>
            </a:r>
            <a:r>
              <a:rPr lang="en-GB" b="1" dirty="0"/>
              <a:t> (</a:t>
            </a:r>
            <a:r>
              <a:rPr lang="en-GB" b="1" dirty="0" err="1"/>
              <a:t>Graffeg</a:t>
            </a:r>
            <a:r>
              <a:rPr lang="en-GB" b="1" dirty="0"/>
              <a:t>)</a:t>
            </a:r>
          </a:p>
          <a:p>
            <a:r>
              <a:rPr lang="en-GB" b="0" dirty="0"/>
              <a:t>A beautifully illustrated book, which poetically describes the journey of the wind as it travels across the Earth in its many natural forms.</a:t>
            </a:r>
            <a:br>
              <a:rPr lang="en-GB" b="0" dirty="0"/>
            </a:br>
            <a:br>
              <a:rPr lang="en-GB" b="0" dirty="0"/>
            </a:br>
            <a:r>
              <a:rPr lang="en-GB" b="1" i="1" dirty="0"/>
              <a:t>The Last Bear</a:t>
            </a:r>
            <a:r>
              <a:rPr lang="en-GB" b="1" i="0" dirty="0"/>
              <a:t>,</a:t>
            </a:r>
            <a:r>
              <a:rPr lang="en-GB" b="1" i="0" baseline="0" dirty="0"/>
              <a:t> Hannah Gold (HarperCollins)</a:t>
            </a:r>
            <a:br>
              <a:rPr lang="en-GB" b="0" dirty="0"/>
            </a:br>
            <a:r>
              <a:rPr lang="en-GB" b="0" dirty="0"/>
              <a:t>A moving adventure of the unusual bond between April, a determined young girl, and a lonely, forgotten polar bear battling against climate change in the Arctic.</a:t>
            </a:r>
            <a:br>
              <a:rPr lang="en-GB" b="0" dirty="0"/>
            </a:br>
            <a:br>
              <a:rPr lang="en-GB" b="0" dirty="0"/>
            </a:br>
            <a:r>
              <a:rPr lang="en-GB" b="1" i="1" dirty="0"/>
              <a:t>The Outlaws</a:t>
            </a:r>
            <a:r>
              <a:rPr lang="en-GB" b="1" i="1" baseline="0" dirty="0"/>
              <a:t> Scarlett &amp; Browne</a:t>
            </a:r>
            <a:r>
              <a:rPr lang="en-GB" b="1" i="0" baseline="0" dirty="0"/>
              <a:t>, Jonathan Stroud (Walker Books)</a:t>
            </a:r>
            <a:br>
              <a:rPr lang="en-GB" b="0" dirty="0"/>
            </a:br>
            <a:r>
              <a:rPr lang="en-GB" b="0" dirty="0"/>
              <a:t>Set in a lawless,  futuristic England, an encounter between two contrasting characters who are both being pursued leads to an audacious adventure of survival against all odds. </a:t>
            </a:r>
          </a:p>
        </p:txBody>
      </p:sp>
      <p:sp>
        <p:nvSpPr>
          <p:cNvPr id="4" name="Slide Number Placeholder 3"/>
          <p:cNvSpPr>
            <a:spLocks noGrp="1"/>
          </p:cNvSpPr>
          <p:nvPr>
            <p:ph type="sldNum" sz="quarter" idx="10"/>
          </p:nvPr>
        </p:nvSpPr>
        <p:spPr/>
        <p:txBody>
          <a:bodyPr/>
          <a:lstStyle/>
          <a:p>
            <a:fld id="{876CEB4D-975A-4996-96DB-9919CD62D81D}" type="slidenum">
              <a:rPr lang="en-GB" smtClean="0"/>
              <a:t>9</a:t>
            </a:fld>
            <a:endParaRPr lang="en-GB"/>
          </a:p>
        </p:txBody>
      </p:sp>
    </p:spTree>
    <p:extLst>
      <p:ext uri="{BB962C8B-B14F-4D97-AF65-F5344CB8AC3E}">
        <p14:creationId xmlns:p14="http://schemas.microsoft.com/office/powerpoint/2010/main" val="848102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Th</a:t>
            </a:r>
            <a:r>
              <a:rPr lang="en-GB" b="1" i="1" baseline="0" dirty="0"/>
              <a:t>e Space We’re In</a:t>
            </a:r>
            <a:r>
              <a:rPr lang="en-GB" b="1" i="0" baseline="0" dirty="0"/>
              <a:t>, Katya </a:t>
            </a:r>
            <a:r>
              <a:rPr lang="en-GB" b="1" i="0" baseline="0" dirty="0" err="1"/>
              <a:t>Balen</a:t>
            </a:r>
            <a:r>
              <a:rPr lang="en-GB" b="1" i="0" baseline="0" dirty="0"/>
              <a:t> (Bloomsbury)</a:t>
            </a:r>
            <a:br>
              <a:rPr lang="en-GB" dirty="0"/>
            </a:br>
            <a:r>
              <a:rPr lang="en-GB" dirty="0"/>
              <a:t>Frank knows his brother Max is different. He only eats quavers, he doesn’t talk, and he can have big meltdowns. Sometimes Frank wishes mum could do all the things she did before Max was born. But when tragedy strikes, Frank begins to understand Max more. A story of empathy and understanding, this book will break your heart and put it back together.</a:t>
            </a:r>
            <a:br>
              <a:rPr lang="en-GB" dirty="0"/>
            </a:br>
            <a:br>
              <a:rPr lang="en-GB" dirty="0"/>
            </a:br>
            <a:r>
              <a:rPr lang="en-GB" b="1" i="1" dirty="0"/>
              <a:t>I Am Not a Label</a:t>
            </a:r>
            <a:r>
              <a:rPr lang="en-GB" b="1" i="0" dirty="0"/>
              <a:t>,</a:t>
            </a:r>
            <a:r>
              <a:rPr lang="en-GB" b="1" i="0" baseline="0" dirty="0"/>
              <a:t> </a:t>
            </a:r>
            <a:r>
              <a:rPr lang="en-GB" b="1" i="0" baseline="0" dirty="0" err="1"/>
              <a:t>Cerrie</a:t>
            </a:r>
            <a:r>
              <a:rPr lang="en-GB" b="1" i="0" baseline="0" dirty="0"/>
              <a:t> </a:t>
            </a:r>
            <a:r>
              <a:rPr lang="en-GB" b="1" i="0" baseline="0" dirty="0" err="1"/>
              <a:t>Burnell</a:t>
            </a:r>
            <a:r>
              <a:rPr lang="en-GB" b="1" i="0" baseline="0" dirty="0"/>
              <a:t> and Lauren Mark </a:t>
            </a:r>
            <a:r>
              <a:rPr lang="en-GB" b="1" i="0" baseline="0" dirty="0" err="1"/>
              <a:t>Baldo</a:t>
            </a:r>
            <a:r>
              <a:rPr lang="en-GB" b="1" i="0" baseline="0" dirty="0"/>
              <a:t> (Wide Eyed Editions)</a:t>
            </a:r>
            <a:br>
              <a:rPr lang="en-GB" dirty="0"/>
            </a:br>
            <a:r>
              <a:rPr lang="en-GB" dirty="0"/>
              <a:t>Meet 34 disabled artists, activists, athletes, thinkers and individuals who changed the world. Find out how these people overcame obstacles, owned their differences and paved the way for others. Perfect for dipping  in and out of, this is  a non-fiction title you  will return to again  and again.</a:t>
            </a:r>
            <a:br>
              <a:rPr lang="en-GB" dirty="0"/>
            </a:br>
            <a:br>
              <a:rPr lang="en-GB" dirty="0"/>
            </a:br>
            <a:r>
              <a:rPr lang="en-GB" b="1" i="1" dirty="0"/>
              <a:t>A</a:t>
            </a:r>
            <a:r>
              <a:rPr lang="en-GB" b="1" i="1" baseline="0" dirty="0"/>
              <a:t> Storm of Strawberries</a:t>
            </a:r>
            <a:r>
              <a:rPr lang="en-GB" b="1" i="0" baseline="0" dirty="0"/>
              <a:t>, Jo </a:t>
            </a:r>
            <a:r>
              <a:rPr lang="en-GB" b="1" i="0" baseline="0" dirty="0" err="1"/>
              <a:t>Cotterill</a:t>
            </a:r>
            <a:r>
              <a:rPr lang="en-GB" b="1" i="0" baseline="0" dirty="0"/>
              <a:t> (Piccadilly Press)</a:t>
            </a:r>
            <a:br>
              <a:rPr lang="en-GB" dirty="0"/>
            </a:br>
            <a:r>
              <a:rPr lang="en-GB" dirty="0"/>
              <a:t>The yearly chocolate  egg hunt is one of Darby’s favourite things. But when her big sister </a:t>
            </a:r>
            <a:r>
              <a:rPr lang="en-GB" dirty="0" err="1"/>
              <a:t>Kaydee</a:t>
            </a:r>
            <a:r>
              <a:rPr lang="en-GB" dirty="0"/>
              <a:t> brings an unkind friend home and a tornado hits the family farm, this weekend might not turn out as planned. This warm, empathetic and thoughtful story about a young person with Down’s Syndrome is a must-read.</a:t>
            </a:r>
          </a:p>
        </p:txBody>
      </p:sp>
      <p:sp>
        <p:nvSpPr>
          <p:cNvPr id="4" name="Slide Number Placeholder 3"/>
          <p:cNvSpPr>
            <a:spLocks noGrp="1"/>
          </p:cNvSpPr>
          <p:nvPr>
            <p:ph type="sldNum" sz="quarter" idx="10"/>
          </p:nvPr>
        </p:nvSpPr>
        <p:spPr/>
        <p:txBody>
          <a:bodyPr/>
          <a:lstStyle/>
          <a:p>
            <a:fld id="{876CEB4D-975A-4996-96DB-9919CD62D81D}" type="slidenum">
              <a:rPr lang="en-GB" smtClean="0"/>
              <a:t>10</a:t>
            </a:fld>
            <a:endParaRPr lang="en-GB"/>
          </a:p>
        </p:txBody>
      </p:sp>
    </p:spTree>
    <p:extLst>
      <p:ext uri="{BB962C8B-B14F-4D97-AF65-F5344CB8AC3E}">
        <p14:creationId xmlns:p14="http://schemas.microsoft.com/office/powerpoint/2010/main" val="2953732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Show Us</a:t>
            </a:r>
            <a:r>
              <a:rPr lang="en-GB" b="1" i="1" baseline="0" dirty="0"/>
              <a:t> Who You Are</a:t>
            </a:r>
            <a:r>
              <a:rPr lang="en-GB" b="1" i="0" baseline="0" dirty="0"/>
              <a:t>, Elle </a:t>
            </a:r>
            <a:r>
              <a:rPr lang="en-GB" b="1" i="0" baseline="0" dirty="0" err="1"/>
              <a:t>McNicoll</a:t>
            </a:r>
            <a:r>
              <a:rPr lang="en-GB" b="1" i="0" baseline="0" dirty="0"/>
              <a:t> (Knights Of)</a:t>
            </a:r>
            <a:br>
              <a:rPr lang="en-GB" b="1" i="0" baseline="0" dirty="0"/>
            </a:br>
            <a:r>
              <a:rPr lang="en-GB" b="0" i="0" baseline="0" dirty="0"/>
              <a:t>12-year-old Cora is invited to help develop interactive holograms that will allow people to visit their loved ones after they die. Cora is autistic, and there aren’t many holograms like her just yet. But Cora is about to f </a:t>
            </a:r>
            <a:r>
              <a:rPr lang="en-GB" b="0" i="0" baseline="0" dirty="0" err="1"/>
              <a:t>ind</a:t>
            </a:r>
            <a:r>
              <a:rPr lang="en-GB" b="0" i="0" baseline="0" dirty="0"/>
              <a:t> out that dangerous secrets lie at the heart of the project. A gripping science-fiction story about being true to yourself and not letting others define your worth.</a:t>
            </a:r>
            <a:br>
              <a:rPr lang="en-GB" b="0" i="0" baseline="0" dirty="0"/>
            </a:br>
            <a:br>
              <a:rPr lang="en-GB" b="0" i="0" baseline="0" dirty="0"/>
            </a:br>
            <a:r>
              <a:rPr lang="en-GB" b="1" i="1" baseline="0" dirty="0"/>
              <a:t>The Last Hawk</a:t>
            </a:r>
            <a:r>
              <a:rPr lang="en-GB" b="1" i="0" baseline="0" dirty="0"/>
              <a:t>, Elizabeth Wein (Barrington Stoke)</a:t>
            </a:r>
            <a:br>
              <a:rPr lang="en-GB" b="1" i="0" baseline="0" dirty="0"/>
            </a:br>
            <a:r>
              <a:rPr lang="en-GB" b="0" i="0" baseline="0" dirty="0"/>
              <a:t>Nazi Germany is a dangerous place for a girl with a stammer. Ingrid knows this. But when she glides through the air, she feels free. When Ingrid joins a propaganda tour, it’s her last chance to prove her dedication to her homeland. Will it be her escape or her undoing? A thrilling read, this is a complex and gripping story by Elizabeth Wein.</a:t>
            </a:r>
            <a:br>
              <a:rPr lang="en-GB" b="0" i="0" baseline="0" dirty="0"/>
            </a:br>
            <a:br>
              <a:rPr lang="en-GB" b="0" i="0" baseline="0" dirty="0"/>
            </a:br>
            <a:r>
              <a:rPr lang="en-GB" b="1" i="1" baseline="0" dirty="0"/>
              <a:t>Unbroken</a:t>
            </a:r>
            <a:r>
              <a:rPr lang="en-GB" b="1" i="0" baseline="0" dirty="0"/>
              <a:t>, edited by </a:t>
            </a:r>
            <a:r>
              <a:rPr lang="en-GB" b="1" i="0" baseline="0" dirty="0" err="1"/>
              <a:t>Marieke</a:t>
            </a:r>
            <a:r>
              <a:rPr lang="en-GB" b="1" i="0" baseline="0" dirty="0"/>
              <a:t> Nijkamp (Farrar, Straus &amp; Giroux)</a:t>
            </a:r>
            <a:br>
              <a:rPr lang="en-GB" b="0" i="0" baseline="0" dirty="0"/>
            </a:br>
            <a:r>
              <a:rPr lang="en-GB" b="0" i="0" baseline="0" dirty="0"/>
              <a:t>This collection of short stories by disabled  writers puts young  disabled protagonists front and centre. From love stories to sci-fi, fantasy, horror and adventure, there is sure to be a story in this collection to suit every reader.</a:t>
            </a:r>
            <a:endParaRPr lang="en-GB" b="0" i="1" dirty="0"/>
          </a:p>
        </p:txBody>
      </p:sp>
      <p:sp>
        <p:nvSpPr>
          <p:cNvPr id="4" name="Slide Number Placeholder 3"/>
          <p:cNvSpPr>
            <a:spLocks noGrp="1"/>
          </p:cNvSpPr>
          <p:nvPr>
            <p:ph type="sldNum" sz="quarter" idx="10"/>
          </p:nvPr>
        </p:nvSpPr>
        <p:spPr/>
        <p:txBody>
          <a:bodyPr/>
          <a:lstStyle/>
          <a:p>
            <a:fld id="{876CEB4D-975A-4996-96DB-9919CD62D81D}" type="slidenum">
              <a:rPr lang="en-GB" smtClean="0"/>
              <a:t>11</a:t>
            </a:fld>
            <a:endParaRPr lang="en-GB"/>
          </a:p>
        </p:txBody>
      </p:sp>
    </p:spTree>
    <p:extLst>
      <p:ext uri="{BB962C8B-B14F-4D97-AF65-F5344CB8AC3E}">
        <p14:creationId xmlns:p14="http://schemas.microsoft.com/office/powerpoint/2010/main" val="219410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4" name="Content Placeholder 3"/>
          <p:cNvSpPr>
            <a:spLocks noGrp="1"/>
          </p:cNvSpPr>
          <p:nvPr>
            <p:ph sz="half" idx="2"/>
          </p:nvPr>
        </p:nvSpPr>
        <p:spPr>
          <a:xfrm>
            <a:off x="457201" y="1535113"/>
            <a:ext cx="2592386" cy="3951288"/>
          </a:xfrm>
          <a:prstGeom prst="rect">
            <a:avLst/>
          </a:prstGeom>
        </p:spPr>
        <p:txBody>
          <a:bodyPr vert="horz"/>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8" name="Content Placeholder 7">
            <a:extLst>
              <a:ext uri="{FF2B5EF4-FFF2-40B4-BE49-F238E27FC236}">
                <a16:creationId xmlns:a16="http://schemas.microsoft.com/office/drawing/2014/main" id="{4E82312A-C749-2FF6-8958-77A84FCFB77D}"/>
              </a:ext>
            </a:extLst>
          </p:cNvPr>
          <p:cNvSpPr>
            <a:spLocks noGrp="1"/>
          </p:cNvSpPr>
          <p:nvPr>
            <p:ph sz="quarter" idx="10"/>
          </p:nvPr>
        </p:nvSpPr>
        <p:spPr>
          <a:xfrm>
            <a:off x="3275807"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US"/>
              <a:t>Edit Master text styles</a:t>
            </a:r>
          </a:p>
        </p:txBody>
      </p:sp>
      <p:sp>
        <p:nvSpPr>
          <p:cNvPr id="10" name="Content Placeholder 9">
            <a:extLst>
              <a:ext uri="{FF2B5EF4-FFF2-40B4-BE49-F238E27FC236}">
                <a16:creationId xmlns:a16="http://schemas.microsoft.com/office/drawing/2014/main" id="{D35B88CE-E50A-7C22-72BA-D66420636FAF}"/>
              </a:ext>
            </a:extLst>
          </p:cNvPr>
          <p:cNvSpPr>
            <a:spLocks noGrp="1"/>
          </p:cNvSpPr>
          <p:nvPr>
            <p:ph sz="quarter" idx="11"/>
          </p:nvPr>
        </p:nvSpPr>
        <p:spPr>
          <a:xfrm>
            <a:off x="6107245"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US"/>
              <a:t>Edit Master text styles</a:t>
            </a:r>
          </a:p>
        </p:txBody>
      </p:sp>
      <p:sp>
        <p:nvSpPr>
          <p:cNvPr id="12" name="Text Placeholder 11">
            <a:extLst>
              <a:ext uri="{FF2B5EF4-FFF2-40B4-BE49-F238E27FC236}">
                <a16:creationId xmlns:a16="http://schemas.microsoft.com/office/drawing/2014/main" id="{D235E4C2-50E5-BEB3-D467-C30B3F854FFB}"/>
              </a:ext>
            </a:extLst>
          </p:cNvPr>
          <p:cNvSpPr>
            <a:spLocks noGrp="1"/>
          </p:cNvSpPr>
          <p:nvPr>
            <p:ph type="body" sz="quarter" idx="12"/>
          </p:nvPr>
        </p:nvSpPr>
        <p:spPr>
          <a:xfrm>
            <a:off x="435506" y="5603876"/>
            <a:ext cx="2614081" cy="598487"/>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a:t>Edit Master text styles</a:t>
            </a:r>
          </a:p>
        </p:txBody>
      </p:sp>
      <p:sp>
        <p:nvSpPr>
          <p:cNvPr id="14" name="Text Placeholder 13">
            <a:extLst>
              <a:ext uri="{FF2B5EF4-FFF2-40B4-BE49-F238E27FC236}">
                <a16:creationId xmlns:a16="http://schemas.microsoft.com/office/drawing/2014/main" id="{00A9C224-3B18-2372-D0A6-39AC1F4FD4AB}"/>
              </a:ext>
            </a:extLst>
          </p:cNvPr>
          <p:cNvSpPr>
            <a:spLocks noGrp="1"/>
          </p:cNvSpPr>
          <p:nvPr>
            <p:ph type="body" sz="quarter" idx="13"/>
          </p:nvPr>
        </p:nvSpPr>
        <p:spPr>
          <a:xfrm>
            <a:off x="3276600" y="5603875"/>
            <a:ext cx="2590800"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a:t>Edit Master text styles</a:t>
            </a:r>
          </a:p>
        </p:txBody>
      </p:sp>
      <p:sp>
        <p:nvSpPr>
          <p:cNvPr id="16" name="Text Placeholder 15">
            <a:extLst>
              <a:ext uri="{FF2B5EF4-FFF2-40B4-BE49-F238E27FC236}">
                <a16:creationId xmlns:a16="http://schemas.microsoft.com/office/drawing/2014/main" id="{E165867E-8131-E74C-DD51-2393E864A19E}"/>
              </a:ext>
            </a:extLst>
          </p:cNvPr>
          <p:cNvSpPr>
            <a:spLocks noGrp="1"/>
          </p:cNvSpPr>
          <p:nvPr>
            <p:ph type="body" sz="quarter" idx="14"/>
          </p:nvPr>
        </p:nvSpPr>
        <p:spPr>
          <a:xfrm>
            <a:off x="6094413" y="5603875"/>
            <a:ext cx="2509837"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99368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fif"/><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2.jpeg"/><Relationship Id="rId7" Type="http://schemas.openxmlformats.org/officeDocument/2006/relationships/hyperlink" Target="https://www.scottishbooktrust.com/learning-resources/using-bookzilla-in-your-school"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hyperlink" Target="https://www.scottishbooktrust.com/book-lists" TargetMode="External"/><Relationship Id="rId5" Type="http://schemas.openxmlformats.org/officeDocument/2006/relationships/hyperlink" Target="https://www.scottishbooktrust.com/learning-and-resources/clpl-for-learning-professionals" TargetMode="External"/><Relationship Id="rId4" Type="http://schemas.openxmlformats.org/officeDocument/2006/relationships/hyperlink" Target="http://scottishbooktrust.com/learn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Book Discovery Guide</a:t>
            </a:r>
          </a:p>
        </p:txBody>
      </p:sp>
      <p:sp>
        <p:nvSpPr>
          <p:cNvPr id="3" name="Subtitle 2"/>
          <p:cNvSpPr>
            <a:spLocks noGrp="1"/>
          </p:cNvSpPr>
          <p:nvPr>
            <p:ph type="subTitle" idx="1"/>
          </p:nvPr>
        </p:nvSpPr>
        <p:spPr>
          <a:xfrm>
            <a:off x="1371600" y="3505200"/>
            <a:ext cx="6400800" cy="1752600"/>
          </a:xfrm>
        </p:spPr>
        <p:txBody>
          <a:bodyPr>
            <a:noAutofit/>
          </a:bodyPr>
          <a:lstStyle/>
          <a:p>
            <a:r>
              <a:rPr lang="en-US" sz="2800" dirty="0">
                <a:solidFill>
                  <a:schemeClr val="bg1"/>
                </a:solidFill>
                <a:latin typeface="Arial" panose="020B0604020202020204" pitchFamily="34" charset="0"/>
                <a:cs typeface="Arial" panose="020B0604020202020204" pitchFamily="34" charset="0"/>
              </a:rPr>
              <a:t>Issue 3: November 2021</a:t>
            </a:r>
            <a:endParaRPr lang="en-US" sz="2800" dirty="0">
              <a:latin typeface="Arial" panose="020B0604020202020204" pitchFamily="34" charset="0"/>
              <a:cs typeface="Arial" panose="020B0604020202020204" pitchFamily="34" charset="0"/>
            </a:endParaRPr>
          </a:p>
        </p:txBody>
      </p:sp>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scottishbooktrust.com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Autofit/>
          </a:bodyPr>
          <a:lstStyle/>
          <a:p>
            <a:pPr algn="l"/>
            <a:r>
              <a:rPr lang="en-US" sz="3600" b="1" dirty="0">
                <a:latin typeface="Arial" panose="020B0604020202020204" pitchFamily="34" charset="0"/>
                <a:cs typeface="Arial" panose="020B0604020202020204" pitchFamily="34" charset="0"/>
              </a:rPr>
              <a:t>Books about disability and neurodiversity (Primary)</a:t>
            </a:r>
          </a:p>
        </p:txBody>
      </p:sp>
      <p:pic>
        <p:nvPicPr>
          <p:cNvPr id="7" name="Content Placeholder 6" descr="Cover of The Space We're In"/>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027" y="1535113"/>
            <a:ext cx="2578734" cy="3951287"/>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P4-P7</a:t>
            </a:r>
          </a:p>
        </p:txBody>
      </p:sp>
      <p:pic>
        <p:nvPicPr>
          <p:cNvPr id="8" name="Content Placeholder 7" descr="Cover of I Am Not a Label"/>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76600" y="1996499"/>
            <a:ext cx="2590800" cy="3028515"/>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P4-P7</a:t>
            </a:r>
          </a:p>
        </p:txBody>
      </p:sp>
      <p:pic>
        <p:nvPicPr>
          <p:cNvPr id="13" name="Content Placeholder 12" descr="Cover of A Storm of Strawberries"/>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21509" y="1628800"/>
            <a:ext cx="2338923" cy="3604998"/>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762788" y="5573712"/>
            <a:ext cx="2509837" cy="598488"/>
          </a:xfrm>
        </p:spPr>
        <p:txBody>
          <a:bodyPr/>
          <a:lstStyle/>
          <a:p>
            <a:pPr marL="0" indent="0" algn="ctr">
              <a:buNone/>
            </a:pPr>
            <a:r>
              <a:rPr lang="en-GB" sz="3200" b="1" dirty="0"/>
              <a:t>P4-P7</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626468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Autofit/>
          </a:bodyPr>
          <a:lstStyle/>
          <a:p>
            <a:pPr algn="l"/>
            <a:r>
              <a:rPr lang="en-US" sz="3800" b="1" dirty="0">
                <a:latin typeface="Arial" panose="020B0604020202020204" pitchFamily="34" charset="0"/>
                <a:cs typeface="Arial" panose="020B0604020202020204" pitchFamily="34" charset="0"/>
              </a:rPr>
              <a:t>Books about disability and neurodiversity (Secondary)</a:t>
            </a:r>
          </a:p>
        </p:txBody>
      </p:sp>
      <p:pic>
        <p:nvPicPr>
          <p:cNvPr id="7" name="Content Placeholder 6" descr="Cover of Show Us Who You Are"/>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5274" y="1535113"/>
            <a:ext cx="2576239" cy="3951287"/>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P7+</a:t>
            </a:r>
          </a:p>
        </p:txBody>
      </p:sp>
      <p:pic>
        <p:nvPicPr>
          <p:cNvPr id="8" name="Content Placeholder 7" descr="Cover of The Last Hawk"/>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3381852" y="1601249"/>
            <a:ext cx="2485548" cy="3817582"/>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S1+</a:t>
            </a:r>
          </a:p>
        </p:txBody>
      </p:sp>
      <p:pic>
        <p:nvPicPr>
          <p:cNvPr id="13" name="Content Placeholder 12" descr="Cover of Unbroken"/>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97008" y="1601249"/>
            <a:ext cx="2393189" cy="3694087"/>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S1+</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836514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4400" b="1" dirty="0">
                <a:latin typeface="Arial" panose="020B0604020202020204" pitchFamily="34" charset="0"/>
                <a:cs typeface="Arial" panose="020B0604020202020204" pitchFamily="34" charset="0"/>
              </a:rPr>
              <a:t>Gues</a:t>
            </a:r>
            <a:r>
              <a:rPr lang="en-US" b="1" dirty="0">
                <a:latin typeface="Arial" panose="020B0604020202020204" pitchFamily="34" charset="0"/>
                <a:cs typeface="Arial" panose="020B0604020202020204" pitchFamily="34" charset="0"/>
              </a:rPr>
              <a:t>t picks: Angie Crawford</a:t>
            </a:r>
            <a:endParaRPr lang="en-US" sz="4400" b="1" dirty="0">
              <a:latin typeface="Arial" panose="020B0604020202020204" pitchFamily="34" charset="0"/>
              <a:cs typeface="Arial" panose="020B0604020202020204" pitchFamily="34" charset="0"/>
            </a:endParaRPr>
          </a:p>
        </p:txBody>
      </p:sp>
      <p:pic>
        <p:nvPicPr>
          <p:cNvPr id="7" name="Content Placeholder 6" descr="Cover of Margaret's Unicorn"/>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1782498"/>
            <a:ext cx="2592388" cy="3456517"/>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P1-P3</a:t>
            </a:r>
          </a:p>
        </p:txBody>
      </p:sp>
      <p:pic>
        <p:nvPicPr>
          <p:cNvPr id="8" name="Content Placeholder 7" descr="Cover of By Ash, Oak and Thorn"/>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83721" y="1535113"/>
            <a:ext cx="2576557" cy="395128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P4-P7</a:t>
            </a:r>
          </a:p>
        </p:txBody>
      </p:sp>
      <p:pic>
        <p:nvPicPr>
          <p:cNvPr id="13" name="Content Placeholder 12" descr="Cover of Witch"/>
          <p:cNvPicPr>
            <a:picLocks noGrp="1" noChangeAspect="1"/>
          </p:cNvPicPr>
          <p:nvPr>
            <p:ph sz="quarter" idx="11"/>
          </p:nvPr>
        </p:nvPicPr>
        <p:blipFill>
          <a:blip r:embed="rId6">
            <a:extLst>
              <a:ext uri="{28A0092B-C50C-407E-A947-70E740481C1C}">
                <a14:useLocalDpi xmlns:a14="http://schemas.microsoft.com/office/drawing/2010/main" val="0"/>
              </a:ext>
            </a:extLst>
          </a:blip>
          <a:stretch>
            <a:fillRect/>
          </a:stretch>
        </p:blipFill>
        <p:spPr>
          <a:xfrm>
            <a:off x="6300192" y="1672517"/>
            <a:ext cx="2208512" cy="3566498"/>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67400" y="5573712"/>
            <a:ext cx="2509837" cy="598488"/>
          </a:xfrm>
        </p:spPr>
        <p:txBody>
          <a:bodyPr/>
          <a:lstStyle/>
          <a:p>
            <a:pPr marL="0" indent="0" algn="ctr">
              <a:buNone/>
            </a:pPr>
            <a:r>
              <a:rPr lang="en-GB" sz="3200" b="1" dirty="0"/>
              <a:t>S3-S6</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34986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rmAutofit fontScale="90000"/>
          </a:bodyPr>
          <a:lstStyle/>
          <a:p>
            <a:pPr algn="l"/>
            <a:r>
              <a:rPr lang="en-US" sz="4400" b="1" dirty="0">
                <a:latin typeface="Arial" panose="020B0604020202020204" pitchFamily="34" charset="0"/>
                <a:cs typeface="Arial" panose="020B0604020202020204" pitchFamily="34" charset="0"/>
              </a:rPr>
              <a:t>FAQs: Recommendations for whole class reads</a:t>
            </a:r>
          </a:p>
        </p:txBody>
      </p:sp>
      <p:pic>
        <p:nvPicPr>
          <p:cNvPr id="7" name="Content Placeholder 6" descr="Cover of Puffin Peter"/>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2082839"/>
            <a:ext cx="2592388" cy="2855834"/>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P1-P3</a:t>
            </a:r>
          </a:p>
        </p:txBody>
      </p:sp>
      <p:pic>
        <p:nvPicPr>
          <p:cNvPr id="8" name="Content Placeholder 7" descr="Cover of Little Light"/>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84749" y="1535113"/>
            <a:ext cx="2574502" cy="395128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P5-P7</a:t>
            </a:r>
          </a:p>
        </p:txBody>
      </p:sp>
      <p:pic>
        <p:nvPicPr>
          <p:cNvPr id="13" name="Content Placeholder 12" descr="Cover of Mind the Gap"/>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07113" y="1732626"/>
            <a:ext cx="2592387" cy="3556261"/>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00986" y="5603876"/>
            <a:ext cx="2509837" cy="598488"/>
          </a:xfrm>
        </p:spPr>
        <p:txBody>
          <a:bodyPr/>
          <a:lstStyle/>
          <a:p>
            <a:pPr marL="0" indent="0" algn="ctr">
              <a:buNone/>
            </a:pPr>
            <a:r>
              <a:rPr lang="en-GB" sz="3200" b="1" dirty="0"/>
              <a:t>S1-S4</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67133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Autofit/>
          </a:bodyPr>
          <a:lstStyle/>
          <a:p>
            <a:pPr algn="l"/>
            <a:r>
              <a:rPr lang="en-US" sz="3600" b="1" dirty="0">
                <a:latin typeface="Arial" panose="020B0604020202020204" pitchFamily="34" charset="0"/>
                <a:cs typeface="Arial" panose="020B0604020202020204" pitchFamily="34" charset="0"/>
              </a:rPr>
              <a:t>FAQs: What to read after Roald Dahl</a:t>
            </a:r>
          </a:p>
        </p:txBody>
      </p:sp>
      <p:pic>
        <p:nvPicPr>
          <p:cNvPr id="7" name="Content Placeholder 6" descr="Cover of Zombierella"/>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1550965"/>
            <a:ext cx="2592388" cy="3919583"/>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P4-P7</a:t>
            </a:r>
          </a:p>
        </p:txBody>
      </p:sp>
      <p:pic>
        <p:nvPicPr>
          <p:cNvPr id="8" name="Content Placeholder 7" descr="Cover of Gargantis"/>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76600" y="1713548"/>
            <a:ext cx="2590800" cy="359441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P4-P7</a:t>
            </a:r>
          </a:p>
          <a:p>
            <a:pPr marL="0" indent="0">
              <a:buNone/>
            </a:pPr>
            <a:endParaRPr lang="en-GB" dirty="0"/>
          </a:p>
        </p:txBody>
      </p:sp>
      <p:pic>
        <p:nvPicPr>
          <p:cNvPr id="13" name="Content Placeholder 12" descr="Cover of The Cure for a Crime"/>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16880" y="1550965"/>
            <a:ext cx="2433201" cy="3736815"/>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00986" y="5573712"/>
            <a:ext cx="2509837" cy="598488"/>
          </a:xfrm>
        </p:spPr>
        <p:txBody>
          <a:bodyPr/>
          <a:lstStyle/>
          <a:p>
            <a:pPr marL="0" indent="0" algn="ctr">
              <a:buNone/>
            </a:pPr>
            <a:r>
              <a:rPr lang="en-GB" sz="3200" b="1" dirty="0"/>
              <a:t>P4-P7</a:t>
            </a:r>
          </a:p>
          <a:p>
            <a:pPr marL="0" indent="0">
              <a:buNone/>
            </a:pPr>
            <a:endParaRPr lang="en-GB" dirty="0"/>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743254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normAutofit/>
          </a:bodyPr>
          <a:lstStyle/>
          <a:p>
            <a:pPr algn="l"/>
            <a:r>
              <a:rPr lang="en-US" b="1" dirty="0">
                <a:latin typeface="Arial" panose="020B0604020202020204" pitchFamily="34" charset="0"/>
                <a:cs typeface="Arial" panose="020B0604020202020204" pitchFamily="34" charset="0"/>
              </a:rPr>
              <a:t>Find out more</a:t>
            </a:r>
          </a:p>
        </p:txBody>
      </p:sp>
      <p:sp>
        <p:nvSpPr>
          <p:cNvPr id="9" name="Vertical Text Placeholder 8"/>
          <p:cNvSpPr>
            <a:spLocks noGrp="1"/>
          </p:cNvSpPr>
          <p:nvPr>
            <p:ph type="body" orient="vert" idx="1"/>
          </p:nvPr>
        </p:nvSpPr>
        <p:spPr>
          <a:xfrm>
            <a:off x="481564" y="1268760"/>
            <a:ext cx="8229600" cy="4090393"/>
          </a:xfrm>
        </p:spPr>
        <p:txBody>
          <a:bodyPr vert="horz">
            <a:noAutofit/>
          </a:bodyPr>
          <a:lstStyle/>
          <a:p>
            <a:r>
              <a:rPr lang="en-US" sz="3600" dirty="0">
                <a:latin typeface="Helvetica Neue"/>
              </a:rPr>
              <a:t>Learn about </a:t>
            </a:r>
            <a:r>
              <a:rPr lang="en-US" sz="3600" dirty="0">
                <a:latin typeface="Helvetica Neue"/>
                <a:hlinkClick r:id="rId4"/>
              </a:rPr>
              <a:t>our schools </a:t>
            </a:r>
            <a:r>
              <a:rPr lang="en-US" sz="3600" dirty="0" err="1">
                <a:latin typeface="Helvetica Neue"/>
                <a:hlinkClick r:id="rId4"/>
              </a:rPr>
              <a:t>programmes</a:t>
            </a:r>
            <a:r>
              <a:rPr lang="en-US" sz="3600" dirty="0">
                <a:latin typeface="Helvetica Neue"/>
                <a:hlinkClick r:id="rId4"/>
              </a:rPr>
              <a:t> and learning resources</a:t>
            </a:r>
            <a:endParaRPr lang="en-US" sz="3600" dirty="0">
              <a:latin typeface="Helvetica Neue"/>
            </a:endParaRPr>
          </a:p>
          <a:p>
            <a:r>
              <a:rPr lang="en-US" sz="3600" dirty="0">
                <a:latin typeface="Helvetica Neue"/>
              </a:rPr>
              <a:t>Register for </a:t>
            </a:r>
            <a:r>
              <a:rPr lang="en-US" sz="3600" dirty="0">
                <a:latin typeface="Helvetica Neue"/>
                <a:hlinkClick r:id="rId5"/>
              </a:rPr>
              <a:t>our upcoming CLPL sessions</a:t>
            </a:r>
            <a:endParaRPr lang="en-US" sz="3600" dirty="0">
              <a:latin typeface="Helvetica Neue"/>
            </a:endParaRPr>
          </a:p>
          <a:p>
            <a:r>
              <a:rPr lang="en-US" sz="3600" dirty="0">
                <a:latin typeface="Helvetica Neue"/>
              </a:rPr>
              <a:t>Find more book recommendations with our </a:t>
            </a:r>
            <a:r>
              <a:rPr lang="en-US" sz="3600" dirty="0">
                <a:latin typeface="Helvetica Neue"/>
                <a:hlinkClick r:id="rId6"/>
              </a:rPr>
              <a:t>book lists</a:t>
            </a:r>
            <a:r>
              <a:rPr lang="en-US" sz="3600" dirty="0">
                <a:latin typeface="Helvetica Neue"/>
              </a:rPr>
              <a:t> or our </a:t>
            </a:r>
            <a:r>
              <a:rPr lang="en-US" sz="3600" dirty="0">
                <a:latin typeface="Helvetica Neue"/>
                <a:hlinkClick r:id="rId7"/>
              </a:rPr>
              <a:t>Bookzilla app</a:t>
            </a:r>
            <a:endParaRPr lang="en-US" sz="3600" dirty="0">
              <a:latin typeface="Helvetica Neue"/>
            </a:endParaRP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661925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Thank you</a:t>
            </a:r>
          </a:p>
        </p:txBody>
      </p:sp>
      <p:sp>
        <p:nvSpPr>
          <p:cNvPr id="3" name="Subtitle 2"/>
          <p:cNvSpPr>
            <a:spLocks noGrp="1"/>
          </p:cNvSpPr>
          <p:nvPr>
            <p:ph type="subTitle" idx="1"/>
          </p:nvPr>
        </p:nvSpPr>
        <p:spPr>
          <a:xfrm>
            <a:off x="1371600" y="3048000"/>
            <a:ext cx="6400800" cy="2209800"/>
          </a:xfrm>
        </p:spPr>
        <p:txBody>
          <a:bodyPr>
            <a:noAutofit/>
          </a:bodyPr>
          <a:lstStyle/>
          <a:p>
            <a:r>
              <a:rPr lang="en-US" sz="2800" dirty="0" err="1">
                <a:solidFill>
                  <a:schemeClr val="bg1"/>
                </a:solidFill>
                <a:latin typeface="Arial" panose="020B0604020202020204" pitchFamily="34" charset="0"/>
                <a:cs typeface="Arial" panose="020B0604020202020204" pitchFamily="34" charset="0"/>
              </a:rPr>
              <a:t>scottishbooktrust.com</a:t>
            </a:r>
            <a:endParaRPr lang="en-US" sz="2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6" name="Picture 5" descr="Facebook, Twitter and Instagram logos">
            <a:extLst>
              <a:ext uri="{FF2B5EF4-FFF2-40B4-BE49-F238E27FC236}">
                <a16:creationId xmlns:a16="http://schemas.microsoft.com/office/drawing/2014/main" id="{F8C8987D-29C7-4EF0-8382-997CA00CD58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18726" y="3653398"/>
            <a:ext cx="1306547" cy="402483"/>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381000" y="6172200"/>
            <a:ext cx="4388225" cy="375703"/>
          </a:xfrm>
          <a:prstGeom prst="rect">
            <a:avLst/>
          </a:prstGeom>
        </p:spPr>
        <p:txBody>
          <a:bodyPr wrap="square">
            <a:spAutoFit/>
          </a:bodyPr>
          <a:lstStyle/>
          <a:p>
            <a:r>
              <a:rPr lang="en-GB" sz="900" dirty="0">
                <a:solidFill>
                  <a:schemeClr val="bg1"/>
                </a:solidFill>
                <a:latin typeface="Arial" panose="020B0604020202020204" pitchFamily="34" charset="0"/>
                <a:cs typeface="Arial" panose="020B0604020202020204" pitchFamily="34" charset="0"/>
              </a:rPr>
              <a:t>Scottish Book Trust is a national charity changing lives through reading and writing. Registered company SC184248 | Scottish charity SC027669</a:t>
            </a:r>
            <a:endParaRPr lang="en-GB"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How to use this PowerPoint</a:t>
            </a:r>
          </a:p>
        </p:txBody>
      </p:sp>
      <p:sp>
        <p:nvSpPr>
          <p:cNvPr id="9" name="Vertical Text Placeholder 8"/>
          <p:cNvSpPr>
            <a:spLocks noGrp="1"/>
          </p:cNvSpPr>
          <p:nvPr>
            <p:ph type="body" orient="vert" idx="1"/>
          </p:nvPr>
        </p:nvSpPr>
        <p:spPr>
          <a:xfrm>
            <a:off x="457200" y="1295401"/>
            <a:ext cx="8229600" cy="4495800"/>
          </a:xfrm>
        </p:spPr>
        <p:txBody>
          <a:bodyPr vert="horz">
            <a:normAutofit/>
          </a:bodyPr>
          <a:lstStyle/>
          <a:p>
            <a:pPr marL="0" indent="0">
              <a:buNone/>
            </a:pPr>
            <a:r>
              <a:rPr lang="en-US" sz="2800" dirty="0">
                <a:latin typeface="Helvetica Neue"/>
              </a:rPr>
              <a:t>This PowerPoint version of the Book Discovery Guide (Issue 3, November 2021) allows you to share the guide with your colleagues.</a:t>
            </a:r>
            <a:br>
              <a:rPr lang="en-US" sz="2800" dirty="0">
                <a:latin typeface="Helvetica Neue"/>
              </a:rPr>
            </a:br>
            <a:br>
              <a:rPr lang="en-US" sz="2800" dirty="0">
                <a:latin typeface="Helvetica Neue"/>
              </a:rPr>
            </a:br>
            <a:r>
              <a:rPr lang="en-US" sz="2800" dirty="0">
                <a:latin typeface="Helvetica Neue"/>
              </a:rPr>
              <a:t>Each slide will contain the covers and, where applicable, age ratings of the books.</a:t>
            </a:r>
            <a:br>
              <a:rPr lang="en-US" sz="2800" dirty="0">
                <a:latin typeface="Helvetica Neue"/>
              </a:rPr>
            </a:br>
            <a:br>
              <a:rPr lang="en-US" sz="2800" dirty="0">
                <a:latin typeface="Helvetica Neue"/>
              </a:rPr>
            </a:br>
            <a:r>
              <a:rPr lang="en-US" sz="2800" b="1" dirty="0">
                <a:latin typeface="Helvetica Neue"/>
              </a:rPr>
              <a:t>Click “Notes” at the bottom of your window to find the blurbs for each book.</a:t>
            </a: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normAutofit fontScale="90000"/>
          </a:bodyPr>
          <a:lstStyle/>
          <a:p>
            <a:pPr algn="l"/>
            <a:r>
              <a:rPr lang="en-US" b="1" dirty="0">
                <a:latin typeface="Arial" panose="020B0604020202020204" pitchFamily="34" charset="0"/>
                <a:cs typeface="Arial" panose="020B0604020202020204" pitchFamily="34" charset="0"/>
              </a:rPr>
              <a:t>The importance of contemporary books in your classroom:</a:t>
            </a:r>
          </a:p>
        </p:txBody>
      </p:sp>
      <p:sp>
        <p:nvSpPr>
          <p:cNvPr id="9" name="Vertical Text Placeholder 8"/>
          <p:cNvSpPr>
            <a:spLocks noGrp="1"/>
          </p:cNvSpPr>
          <p:nvPr>
            <p:ph type="body" orient="vert" idx="1"/>
          </p:nvPr>
        </p:nvSpPr>
        <p:spPr>
          <a:xfrm>
            <a:off x="457200" y="1700807"/>
            <a:ext cx="8229600" cy="4090393"/>
          </a:xfrm>
        </p:spPr>
        <p:txBody>
          <a:bodyPr vert="horz">
            <a:normAutofit/>
          </a:bodyPr>
          <a:lstStyle/>
          <a:p>
            <a:pPr marL="0" indent="0"/>
            <a:r>
              <a:rPr lang="en-US" sz="2800" dirty="0">
                <a:latin typeface="Arial" panose="020B0604020202020204" pitchFamily="34" charset="0"/>
                <a:cs typeface="Arial" panose="020B0604020202020204" pitchFamily="34" charset="0"/>
              </a:rPr>
              <a:t> More representative, which allows pupils to see themselves on page</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0" indent="0"/>
            <a:r>
              <a:rPr lang="en-US" sz="2800" dirty="0">
                <a:latin typeface="Arial" panose="020B0604020202020204" pitchFamily="34" charset="0"/>
                <a:cs typeface="Arial" panose="020B0604020202020204" pitchFamily="34" charset="0"/>
              </a:rPr>
              <a:t> Read about a wide range of experiences relevant to today (for example, climate change, refugee crisis, technology and the Internet)</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0" indent="0"/>
            <a:r>
              <a:rPr lang="en-US" sz="2800" dirty="0">
                <a:latin typeface="Arial" panose="020B0604020202020204" pitchFamily="34" charset="0"/>
                <a:cs typeface="Arial" panose="020B0604020202020204" pitchFamily="34" charset="0"/>
              </a:rPr>
              <a:t> Language is up-to-date, making it easier to follow</a:t>
            </a: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12843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4400" b="1" dirty="0">
                <a:latin typeface="Arial" panose="020B0604020202020204" pitchFamily="34" charset="0"/>
                <a:cs typeface="Arial" panose="020B0604020202020204" pitchFamily="34" charset="0"/>
              </a:rPr>
              <a:t>New from Scottish authors</a:t>
            </a:r>
          </a:p>
        </p:txBody>
      </p:sp>
      <p:pic>
        <p:nvPicPr>
          <p:cNvPr id="7" name="Content Placeholder 6" descr="Cover of Peep!"/>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2163361"/>
            <a:ext cx="2592388" cy="2694790"/>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P1-P3</a:t>
            </a:r>
          </a:p>
        </p:txBody>
      </p:sp>
      <p:pic>
        <p:nvPicPr>
          <p:cNvPr id="8" name="Content Placeholder 7" descr="Cover of Adam-2"/>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84749" y="1535113"/>
            <a:ext cx="2574502" cy="395128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P4-P7</a:t>
            </a:r>
          </a:p>
        </p:txBody>
      </p:sp>
      <p:pic>
        <p:nvPicPr>
          <p:cNvPr id="14" name="Content Placeholder 13" descr="Cover of Hide and Seek"/>
          <p:cNvPicPr>
            <a:picLocks noGrp="1" noChangeAspect="1"/>
          </p:cNvPicPr>
          <p:nvPr>
            <p:ph sz="quarter" idx="11"/>
          </p:nvPr>
        </p:nvPicPr>
        <p:blipFill>
          <a:blip r:embed="rId6">
            <a:extLst>
              <a:ext uri="{28A0092B-C50C-407E-A947-70E740481C1C}">
                <a14:useLocalDpi xmlns:a14="http://schemas.microsoft.com/office/drawing/2010/main" val="0"/>
              </a:ext>
            </a:extLst>
          </a:blip>
          <a:stretch>
            <a:fillRect/>
          </a:stretch>
        </p:blipFill>
        <p:spPr>
          <a:xfrm>
            <a:off x="6107113" y="1570347"/>
            <a:ext cx="2497137" cy="3738228"/>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S1+</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11139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rmAutofit fontScale="90000"/>
          </a:bodyPr>
          <a:lstStyle/>
          <a:p>
            <a:pPr algn="l"/>
            <a:r>
              <a:rPr lang="en-US" sz="4400" b="1" dirty="0">
                <a:latin typeface="Arial" panose="020B0604020202020204" pitchFamily="34" charset="0"/>
                <a:cs typeface="Arial" panose="020B0604020202020204" pitchFamily="34" charset="0"/>
              </a:rPr>
              <a:t>The Scottish Teenage Book Prize 2022</a:t>
            </a:r>
          </a:p>
        </p:txBody>
      </p:sp>
      <p:pic>
        <p:nvPicPr>
          <p:cNvPr id="7" name="Content Placeholder 6" descr="Cover of The Infinity Files"/>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0531" y="1573200"/>
            <a:ext cx="2567661" cy="3906289"/>
          </a:xfrm>
        </p:spPr>
      </p:pic>
      <p:pic>
        <p:nvPicPr>
          <p:cNvPr id="8" name="Content Placeholder 7" descr="Cover of Fin &amp; Rye &amp; Fireflies"/>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82920" y="1527240"/>
            <a:ext cx="2581489" cy="3951287"/>
          </a:xfrm>
        </p:spPr>
      </p:pic>
      <p:pic>
        <p:nvPicPr>
          <p:cNvPr id="13" name="Content Placeholder 12" descr="Cover of The Infinite"/>
          <p:cNvPicPr>
            <a:picLocks noGrp="1" noChangeAspect="1"/>
          </p:cNvPicPr>
          <p:nvPr>
            <p:ph sz="quarter" idx="11"/>
          </p:nvPr>
        </p:nvPicPr>
        <p:blipFill>
          <a:blip r:embed="rId6">
            <a:extLst>
              <a:ext uri="{28A0092B-C50C-407E-A947-70E740481C1C}">
                <a14:useLocalDpi xmlns:a14="http://schemas.microsoft.com/office/drawing/2010/main" val="0"/>
              </a:ext>
            </a:extLst>
          </a:blip>
          <a:stretch>
            <a:fillRect/>
          </a:stretch>
        </p:blipFill>
        <p:spPr>
          <a:xfrm>
            <a:off x="6119138" y="1573200"/>
            <a:ext cx="2413302" cy="3712773"/>
          </a:xfrm>
        </p:spPr>
      </p:pic>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29395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rmAutofit fontScale="90000"/>
          </a:bodyPr>
          <a:lstStyle/>
          <a:p>
            <a:pPr algn="l"/>
            <a:r>
              <a:rPr lang="en-US" sz="4400" b="1" dirty="0">
                <a:latin typeface="Arial" panose="020B0604020202020204" pitchFamily="34" charset="0"/>
                <a:cs typeface="Arial" panose="020B0604020202020204" pitchFamily="34" charset="0"/>
              </a:rPr>
              <a:t>The Bookbug Picture Book Prize 2022</a:t>
            </a:r>
          </a:p>
        </p:txBody>
      </p:sp>
      <p:pic>
        <p:nvPicPr>
          <p:cNvPr id="7" name="Content Placeholder 6" descr="Cover of Arlo: The Lion Who Couldn't Sleep"/>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2063001"/>
            <a:ext cx="2592388" cy="2895511"/>
          </a:xfrm>
        </p:spPr>
      </p:pic>
      <p:pic>
        <p:nvPicPr>
          <p:cNvPr id="8" name="Content Placeholder 7" descr="Cover of Inch and Grub"/>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76600" y="2004477"/>
            <a:ext cx="2590800" cy="3012558"/>
          </a:xfrm>
        </p:spPr>
      </p:pic>
      <p:pic>
        <p:nvPicPr>
          <p:cNvPr id="13" name="Content Placeholder 12" descr="Cover of My First Book of Woodland Animals"/>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07113" y="2216082"/>
            <a:ext cx="2592387" cy="2589349"/>
          </a:xfrm>
        </p:spPr>
      </p:pic>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007896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4400" b="1" dirty="0">
                <a:latin typeface="Arial" panose="020B0604020202020204" pitchFamily="34" charset="0"/>
                <a:cs typeface="Arial" panose="020B0604020202020204" pitchFamily="34" charset="0"/>
              </a:rPr>
              <a:t>Staf</a:t>
            </a:r>
            <a:r>
              <a:rPr lang="en-US" b="1" dirty="0">
                <a:latin typeface="Arial" panose="020B0604020202020204" pitchFamily="34" charset="0"/>
                <a:cs typeface="Arial" panose="020B0604020202020204" pitchFamily="34" charset="0"/>
              </a:rPr>
              <a:t>f picks: Marianne Doherty</a:t>
            </a:r>
            <a:endParaRPr lang="en-US" sz="4400" b="1" dirty="0">
              <a:latin typeface="Arial" panose="020B0604020202020204" pitchFamily="34" charset="0"/>
              <a:cs typeface="Arial" panose="020B0604020202020204" pitchFamily="34" charset="0"/>
            </a:endParaRPr>
          </a:p>
        </p:txBody>
      </p:sp>
      <p:pic>
        <p:nvPicPr>
          <p:cNvPr id="7" name="Content Placeholder 6" descr="Cover of Bumble &amp; Snug and the Angry Pirates"/>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7200" y="1902575"/>
            <a:ext cx="2592388" cy="3216362"/>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P3-P6</a:t>
            </a:r>
          </a:p>
        </p:txBody>
      </p:sp>
      <p:pic>
        <p:nvPicPr>
          <p:cNvPr id="8" name="Content Placeholder 7" descr="Cover of Mr. Penguin"/>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76600" y="1542063"/>
            <a:ext cx="2590800" cy="3937386"/>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P3-P6</a:t>
            </a:r>
          </a:p>
        </p:txBody>
      </p:sp>
      <p:pic>
        <p:nvPicPr>
          <p:cNvPr id="13" name="Content Placeholder 12" descr="Cover of When Stars are Scattered"/>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07113" y="1629523"/>
            <a:ext cx="2425327" cy="3642405"/>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67400" y="5527977"/>
            <a:ext cx="2509837" cy="598488"/>
          </a:xfrm>
        </p:spPr>
        <p:txBody>
          <a:bodyPr/>
          <a:lstStyle/>
          <a:p>
            <a:pPr marL="0" indent="0" algn="ctr">
              <a:buNone/>
            </a:pPr>
            <a:r>
              <a:rPr lang="en-GB" sz="3200" b="1" dirty="0"/>
              <a:t>P6-S2</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571890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4400" b="1" dirty="0">
                <a:latin typeface="Arial" panose="020B0604020202020204" pitchFamily="34" charset="0"/>
                <a:cs typeface="Arial" panose="020B0604020202020204" pitchFamily="34" charset="0"/>
              </a:rPr>
              <a:t>Staff picks: Megan Graham</a:t>
            </a:r>
          </a:p>
        </p:txBody>
      </p:sp>
      <p:pic>
        <p:nvPicPr>
          <p:cNvPr id="7" name="Content Placeholder 6" descr="Cover of What is Racism?"/>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2064060"/>
            <a:ext cx="2592388" cy="2893393"/>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P1-P3</a:t>
            </a:r>
          </a:p>
        </p:txBody>
      </p:sp>
      <p:pic>
        <p:nvPicPr>
          <p:cNvPr id="8" name="Content Placeholder 7" descr="Cover of The Crackle Dawn Dragon"/>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303820" y="1535113"/>
            <a:ext cx="2536360" cy="395128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P4-P7</a:t>
            </a:r>
          </a:p>
          <a:p>
            <a:pPr marL="0" indent="0" algn="ctr">
              <a:buNone/>
            </a:pPr>
            <a:endParaRPr lang="en-GB" dirty="0"/>
          </a:p>
        </p:txBody>
      </p:sp>
      <p:pic>
        <p:nvPicPr>
          <p:cNvPr id="13" name="Content Placeholder 12" descr="Cover of All Our Hidden Gifts"/>
          <p:cNvPicPr>
            <a:picLocks noGrp="1" noChangeAspect="1"/>
          </p:cNvPicPr>
          <p:nvPr>
            <p:ph sz="quarter" idx="11"/>
          </p:nvPr>
        </p:nvPicPr>
        <p:blipFill>
          <a:blip r:embed="rId6">
            <a:extLst>
              <a:ext uri="{28A0092B-C50C-407E-A947-70E740481C1C}">
                <a14:useLocalDpi xmlns:a14="http://schemas.microsoft.com/office/drawing/2010/main" val="0"/>
              </a:ext>
            </a:extLst>
          </a:blip>
          <a:stretch>
            <a:fillRect/>
          </a:stretch>
        </p:blipFill>
        <p:spPr>
          <a:xfrm>
            <a:off x="6124645" y="1628800"/>
            <a:ext cx="2401156" cy="3694087"/>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67400" y="5603875"/>
            <a:ext cx="2509837" cy="598488"/>
          </a:xfrm>
        </p:spPr>
        <p:txBody>
          <a:bodyPr/>
          <a:lstStyle/>
          <a:p>
            <a:pPr marL="0" indent="0" algn="ctr">
              <a:buNone/>
            </a:pPr>
            <a:r>
              <a:rPr lang="en-GB" sz="3200" b="1" dirty="0"/>
              <a:t>S2-S5</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72216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4400" b="1" dirty="0">
                <a:latin typeface="Arial" panose="020B0604020202020204" pitchFamily="34" charset="0"/>
                <a:cs typeface="Arial" panose="020B0604020202020204" pitchFamily="34" charset="0"/>
              </a:rPr>
              <a:t>Staff picks: Christian Ritchie</a:t>
            </a:r>
          </a:p>
        </p:txBody>
      </p:sp>
      <p:pic>
        <p:nvPicPr>
          <p:cNvPr id="7" name="Content Placeholder 6" descr="Cover of Blow, Wind, Blow!"/>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2214562"/>
            <a:ext cx="2592388" cy="2592388"/>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P3-P5</a:t>
            </a:r>
          </a:p>
        </p:txBody>
      </p:sp>
      <p:pic>
        <p:nvPicPr>
          <p:cNvPr id="8" name="Content Placeholder 7" descr="Cover of The Last Bear"/>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3276600" y="1654883"/>
            <a:ext cx="2590800" cy="371174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P4-P7</a:t>
            </a:r>
          </a:p>
        </p:txBody>
      </p:sp>
      <p:pic>
        <p:nvPicPr>
          <p:cNvPr id="13" name="Content Placeholder 12" descr="Cover of The Outlaws Scarlett &amp; Browne"/>
          <p:cNvPicPr>
            <a:picLocks noGrp="1" noChangeAspect="1"/>
          </p:cNvPicPr>
          <p:nvPr>
            <p:ph sz="quarter" idx="11"/>
          </p:nvPr>
        </p:nvPicPr>
        <p:blipFill>
          <a:blip r:embed="rId6">
            <a:extLst>
              <a:ext uri="{28A0092B-C50C-407E-A947-70E740481C1C}">
                <a14:useLocalDpi xmlns:a14="http://schemas.microsoft.com/office/drawing/2010/main" val="0"/>
              </a:ext>
            </a:extLst>
          </a:blip>
          <a:stretch>
            <a:fillRect/>
          </a:stretch>
        </p:blipFill>
        <p:spPr>
          <a:xfrm>
            <a:off x="6115187" y="1772816"/>
            <a:ext cx="2273237" cy="3486560"/>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22046" y="5614554"/>
            <a:ext cx="2509837" cy="598488"/>
          </a:xfrm>
        </p:spPr>
        <p:txBody>
          <a:bodyPr/>
          <a:lstStyle/>
          <a:p>
            <a:pPr marL="0" indent="0" algn="ctr">
              <a:buNone/>
            </a:pPr>
            <a:r>
              <a:rPr lang="en-GB" sz="3200" b="1" dirty="0"/>
              <a:t>S1-S4</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602498121"/>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1C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36CD995-24A4-4451-AE8B-3607F214D541}" vid="{D1805F6D-B644-492B-A8E2-722CB09986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785B6A84FF374FB0FF4EC4BB9AFA49" ma:contentTypeVersion="17" ma:contentTypeDescription="Create a new document." ma:contentTypeScope="" ma:versionID="fe2467033a5e5d2c117aed06dfa06ce3">
  <xsd:schema xmlns:xsd="http://www.w3.org/2001/XMLSchema" xmlns:xs="http://www.w3.org/2001/XMLSchema" xmlns:p="http://schemas.microsoft.com/office/2006/metadata/properties" xmlns:ns2="6b42feb5-42f4-4875-917d-a8fcb0477ae8" xmlns:ns3="e8fe8bb9-e0d4-4ac3-b920-326070b987fc" targetNamespace="http://schemas.microsoft.com/office/2006/metadata/properties" ma:root="true" ma:fieldsID="7c5c06e51a01776446ff626aee56b012" ns2:_="" ns3:_="">
    <xsd:import namespace="6b42feb5-42f4-4875-917d-a8fcb0477ae8"/>
    <xsd:import namespace="e8fe8bb9-e0d4-4ac3-b920-326070b987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2feb5-42f4-4875-917d-a8fcb0477a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4b56ac4-af9b-4662-9143-bdd5b02ef649}" ma:internalName="TaxCatchAll" ma:showField="CatchAllData" ma:web="6b42feb5-42f4-4875-917d-a8fcb0477a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fe8bb9-e0d4-4ac3-b920-326070b987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60978a-abcb-4ac2-a434-47d9e95336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b42feb5-42f4-4875-917d-a8fcb0477ae8" xsi:nil="true"/>
    <lcf76f155ced4ddcb4097134ff3c332f xmlns="e8fe8bb9-e0d4-4ac3-b920-326070b987fc">
      <Terms xmlns="http://schemas.microsoft.com/office/infopath/2007/PartnerControls"/>
    </lcf76f155ced4ddcb4097134ff3c332f>
    <MediaLengthInSeconds xmlns="e8fe8bb9-e0d4-4ac3-b920-326070b987fc" xsi:nil="true"/>
    <SharedWithUsers xmlns="6b42feb5-42f4-4875-917d-a8fcb0477ae8">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9A2E78-E562-4DAE-BD57-690378162F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2feb5-42f4-4875-917d-a8fcb0477ae8"/>
    <ds:schemaRef ds:uri="e8fe8bb9-e0d4-4ac3-b920-326070b987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BACC0F-54E0-43AF-8A2D-4B03D919CD8D}">
  <ds:schemaRefs>
    <ds:schemaRef ds:uri="http://schemas.microsoft.com/office/2006/documentManagement/types"/>
    <ds:schemaRef ds:uri="http://purl.org/dc/elements/1.1/"/>
    <ds:schemaRef ds:uri="e8fe8bb9-e0d4-4ac3-b920-326070b987fc"/>
    <ds:schemaRef ds:uri="http://schemas.microsoft.com/office/infopath/2007/PartnerControls"/>
    <ds:schemaRef ds:uri="http://purl.org/dc/terms/"/>
    <ds:schemaRef ds:uri="http://schemas.microsoft.com/office/2006/metadata/properties"/>
    <ds:schemaRef ds:uri="6b42feb5-42f4-4875-917d-a8fcb0477ae8"/>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874CFAA-E66A-46A4-B23E-2FC0A1CD82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SBT Presentation Templates - Arial - 2022 update</Template>
  <TotalTime>79</TotalTime>
  <Words>2518</Words>
  <Application>Microsoft Office PowerPoint</Application>
  <PresentationFormat>On-screen Show (4:3)</PresentationFormat>
  <Paragraphs>100</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Helvetica Neue</vt:lpstr>
      <vt:lpstr>Office Theme</vt:lpstr>
      <vt:lpstr>Book Discovery Guide</vt:lpstr>
      <vt:lpstr>How to use this PowerPoint</vt:lpstr>
      <vt:lpstr>The importance of contemporary books in your classroom:</vt:lpstr>
      <vt:lpstr>New from Scottish authors</vt:lpstr>
      <vt:lpstr>The Scottish Teenage Book Prize 2022</vt:lpstr>
      <vt:lpstr>The Bookbug Picture Book Prize 2022</vt:lpstr>
      <vt:lpstr>Staff picks: Marianne Doherty</vt:lpstr>
      <vt:lpstr>Staff picks: Megan Graham</vt:lpstr>
      <vt:lpstr>Staff picks: Christian Ritchie</vt:lpstr>
      <vt:lpstr>Books about disability and neurodiversity (Primary)</vt:lpstr>
      <vt:lpstr>Books about disability and neurodiversity (Secondary)</vt:lpstr>
      <vt:lpstr>Guest picks: Angie Crawford</vt:lpstr>
      <vt:lpstr>FAQs: Recommendations for whole class reads</vt:lpstr>
      <vt:lpstr>FAQs: What to read after Roald Dahl</vt:lpstr>
      <vt:lpstr>Find out more</vt:lpstr>
      <vt:lpstr>Thank you</vt:lpstr>
    </vt:vector>
  </TitlesOfParts>
  <Company>nroi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Discovery Guide, issue 3</dc:title>
  <dc:creator>Catherine Wilson Garry</dc:creator>
  <cp:lastModifiedBy>Becky McRitchie</cp:lastModifiedBy>
  <cp:revision>24</cp:revision>
  <dcterms:created xsi:type="dcterms:W3CDTF">2023-02-24T10:47:36Z</dcterms:created>
  <dcterms:modified xsi:type="dcterms:W3CDTF">2023-04-27T15:44:34Z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0x010100F8785B6A84FF374FB0FF4EC4BB9AFA49</vt:lpwstr>
  </property>
  <property fmtid="{D5CDD505-2E9C-101B-9397-08002B2CF9AE}" pid="3" name="Order">
    <vt:r8>737600</vt:r8>
  </property>
  <property fmtid="{D5CDD505-2E9C-101B-9397-08002B2CF9AE}" pid="4" name="MediaServiceImageTags">
    <vt:lpwstr/>
  </property>
  <property fmtid="{D5CDD505-2E9C-101B-9397-08002B2CF9AE}" pid="5" name="_SourceUrl">
    <vt:lpwstr/>
  </property>
  <property fmtid="{D5CDD505-2E9C-101B-9397-08002B2CF9AE}" pid="6" name="_ColorHex">
    <vt:lpwstr/>
  </property>
  <property fmtid="{D5CDD505-2E9C-101B-9397-08002B2CF9AE}" pid="7" name="_SharedFileIndex">
    <vt:lpwstr/>
  </property>
  <property fmtid="{D5CDD505-2E9C-101B-9397-08002B2CF9AE}" pid="8" name="ComplianceAssetId">
    <vt:lpwstr/>
  </property>
  <property fmtid="{D5CDD505-2E9C-101B-9397-08002B2CF9AE}" pid="9" name="_ExtendedDescription">
    <vt:lpwstr/>
  </property>
  <property fmtid="{D5CDD505-2E9C-101B-9397-08002B2CF9AE}" pid="10" name="_ColorTag">
    <vt:lpwstr/>
  </property>
  <property fmtid="{D5CDD505-2E9C-101B-9397-08002B2CF9AE}" pid="11" name="TriggerFlowInfo">
    <vt:lpwstr/>
  </property>
  <property fmtid="{D5CDD505-2E9C-101B-9397-08002B2CF9AE}" pid="12" name="_Emoji">
    <vt:lpwstr/>
  </property>
</Properties>
</file>