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9" r:id="rId5"/>
    <p:sldId id="275" r:id="rId6"/>
    <p:sldId id="300" r:id="rId7"/>
    <p:sldId id="257" r:id="rId8"/>
    <p:sldId id="290" r:id="rId9"/>
    <p:sldId id="291" r:id="rId10"/>
    <p:sldId id="292" r:id="rId11"/>
    <p:sldId id="293" r:id="rId12"/>
    <p:sldId id="289" r:id="rId13"/>
    <p:sldId id="294" r:id="rId14"/>
    <p:sldId id="295" r:id="rId15"/>
    <p:sldId id="296" r:id="rId16"/>
    <p:sldId id="297" r:id="rId17"/>
    <p:sldId id="298" r:id="rId18"/>
    <p:sldId id="299" r:id="rId19"/>
    <p:sldId id="288"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B4BD4-53AC-45F8-96C7-5BB63478E546}" v="2" dt="2023-04-19T15:15:40.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54871-1136-442F-9335-DD134E695D83}" type="datetimeFigureOut">
              <a:rPr lang="en-GB" smtClean="0"/>
              <a:t>27/04/2023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FC588-26D0-4C9D-A34D-4244B4D13007}" type="slidenum">
              <a:rPr lang="en-GB" smtClean="0"/>
              <a:t>‹#›</a:t>
            </a:fld>
            <a:endParaRPr lang="en-GB"/>
          </a:p>
        </p:txBody>
      </p:sp>
    </p:spTree>
    <p:extLst>
      <p:ext uri="{BB962C8B-B14F-4D97-AF65-F5344CB8AC3E}">
        <p14:creationId xmlns:p14="http://schemas.microsoft.com/office/powerpoint/2010/main" val="320121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BA2F3C-F94A-4DAC-AD1B-112D6DCB4B31}" type="slidenum">
              <a:rPr lang="en-GB" smtClean="0"/>
              <a:t>3</a:t>
            </a:fld>
            <a:endParaRPr lang="en-GB"/>
          </a:p>
        </p:txBody>
      </p:sp>
    </p:spTree>
    <p:extLst>
      <p:ext uri="{BB962C8B-B14F-4D97-AF65-F5344CB8AC3E}">
        <p14:creationId xmlns:p14="http://schemas.microsoft.com/office/powerpoint/2010/main" val="39791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This Book Is  Anti-</a:t>
            </a:r>
            <a:r>
              <a:rPr lang="en-GB" b="1" err="1"/>
              <a:t>Racist,Tiffany</a:t>
            </a:r>
            <a:r>
              <a:rPr lang="en-GB" b="1"/>
              <a:t> Jewell, illustrated by </a:t>
            </a:r>
            <a:r>
              <a:rPr lang="en-GB" b="1" err="1"/>
              <a:t>Aurélia</a:t>
            </a:r>
            <a:r>
              <a:rPr lang="en-GB" b="1"/>
              <a:t> Durand (Frances Lincoln Children’s</a:t>
            </a:r>
            <a:r>
              <a:rPr lang="en-GB" b="1" baseline="0"/>
              <a:t> B</a:t>
            </a:r>
            <a:r>
              <a:rPr lang="en-GB" b="1"/>
              <a:t>ooks)</a:t>
            </a:r>
            <a:br>
              <a:rPr lang="en-GB" b="1" baseline="0"/>
            </a:br>
            <a:r>
              <a:rPr lang="en-GB" b="0" baseline="0"/>
              <a:t>This book offers 20 chapters and activities that explore racism and racial injustice, and encourage the reader to learn more about themselves and their personal views and experiences.</a:t>
            </a:r>
            <a:br>
              <a:rPr lang="en-GB" b="0"/>
            </a:br>
            <a:br>
              <a:rPr lang="en-GB" b="0"/>
            </a:br>
            <a:r>
              <a:rPr lang="en-GB" b="1"/>
              <a:t>Stamped: Racism, Antiracism, and You,</a:t>
            </a:r>
            <a:r>
              <a:rPr lang="en-GB" b="1" baseline="0"/>
              <a:t> </a:t>
            </a:r>
            <a:r>
              <a:rPr lang="en-GB" b="1" err="1"/>
              <a:t>Ibram</a:t>
            </a:r>
            <a:r>
              <a:rPr lang="en-GB" b="1"/>
              <a:t> X. </a:t>
            </a:r>
            <a:r>
              <a:rPr lang="en-GB" b="1" err="1"/>
              <a:t>Kendi</a:t>
            </a:r>
            <a:r>
              <a:rPr lang="en-GB" b="1"/>
              <a:t> and Jason Reynolds (Little,</a:t>
            </a:r>
            <a:r>
              <a:rPr lang="en-GB" b="1" baseline="0"/>
              <a:t> B</a:t>
            </a:r>
            <a:r>
              <a:rPr lang="en-GB" b="1"/>
              <a:t>rown Young Readers)</a:t>
            </a:r>
            <a:br>
              <a:rPr lang="en-GB" b="0"/>
            </a:br>
            <a:r>
              <a:rPr lang="en-GB" b="0"/>
              <a:t>Stamped reveals the history of racist ideas in America and inspires hope for an anti-racist future. Jason Reynolds’ fast-paced narrative will grip readers and help young adults identify and address racism in their daily lives. </a:t>
            </a:r>
            <a:br>
              <a:rPr lang="en-GB" b="0"/>
            </a:br>
            <a:br>
              <a:rPr lang="en-GB" b="1"/>
            </a:br>
            <a:r>
              <a:rPr lang="en-GB" b="1"/>
              <a:t>Dear Martin, Sic Stone (Simon &amp; Schuster Children’s UK)</a:t>
            </a:r>
            <a:br>
              <a:rPr lang="en-GB" b="1" baseline="0"/>
            </a:br>
            <a:r>
              <a:rPr lang="en-GB" b="0" baseline="0"/>
              <a:t>After </a:t>
            </a:r>
            <a:r>
              <a:rPr lang="en-GB" b="0" baseline="0" err="1"/>
              <a:t>Justyce</a:t>
            </a:r>
            <a:r>
              <a:rPr lang="en-GB" b="0" baseline="0"/>
              <a:t> experiences a racist incident with the police, he begins to write letters to Dr Martin Luther King Jr, asking questions about Kings’ activism and teachings and their relevance today. This book is a perfect way to introduce Dr Martin Luther King Jr and the Civil Rights movement to young people.</a:t>
            </a:r>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12</a:t>
            </a:fld>
            <a:endParaRPr lang="en-GB"/>
          </a:p>
        </p:txBody>
      </p:sp>
    </p:spTree>
    <p:extLst>
      <p:ext uri="{BB962C8B-B14F-4D97-AF65-F5344CB8AC3E}">
        <p14:creationId xmlns:p14="http://schemas.microsoft.com/office/powerpoint/2010/main" val="283652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This</a:t>
            </a:r>
            <a:r>
              <a:rPr lang="en-GB" b="0" baseline="0"/>
              <a:t> month’s guest picks come from </a:t>
            </a:r>
            <a:r>
              <a:rPr lang="en-GB" b="1" baseline="0"/>
              <a:t>The </a:t>
            </a:r>
            <a:r>
              <a:rPr lang="en-GB" b="1" baseline="0" err="1"/>
              <a:t>Mainstreet</a:t>
            </a:r>
            <a:r>
              <a:rPr lang="en-GB" b="1" baseline="0"/>
              <a:t> Trading Company</a:t>
            </a:r>
            <a:r>
              <a:rPr lang="en-GB" b="0" baseline="0"/>
              <a:t>. Based in the beautiful Scottish Borders village of St Boswells, The </a:t>
            </a:r>
            <a:r>
              <a:rPr lang="en-GB" b="0" baseline="0" err="1"/>
              <a:t>Mainstreet</a:t>
            </a:r>
            <a:r>
              <a:rPr lang="en-GB" b="0" baseline="0"/>
              <a:t> Trading Company is a destination bookshop, café, deli &amp; home shop. Co-owner, </a:t>
            </a:r>
            <a:r>
              <a:rPr lang="en-GB" b="0" baseline="0" err="1"/>
              <a:t>Rosamund</a:t>
            </a:r>
            <a:r>
              <a:rPr lang="en-GB" b="0" baseline="0"/>
              <a:t> de la Hey, was formerly children’s marketing director at Bloomsbury Children’s Books, so the bookshop is very much a family space that seeks to inspire the readers of the future. </a:t>
            </a:r>
            <a:br>
              <a:rPr lang="en-GB" b="1"/>
            </a:br>
            <a:br>
              <a:rPr lang="en-GB" b="1"/>
            </a:br>
            <a:r>
              <a:rPr lang="en-GB" b="1"/>
              <a:t>Where the</a:t>
            </a:r>
            <a:r>
              <a:rPr lang="en-GB" b="1" baseline="0"/>
              <a:t> World Ends</a:t>
            </a:r>
            <a:r>
              <a:rPr lang="en-GB" b="1"/>
              <a:t>, Geraldine  </a:t>
            </a:r>
            <a:r>
              <a:rPr lang="en-GB" b="1" err="1"/>
              <a:t>McCaughrean</a:t>
            </a:r>
            <a:r>
              <a:rPr lang="en-GB" b="1"/>
              <a:t> (</a:t>
            </a:r>
            <a:r>
              <a:rPr lang="en-GB" b="1" err="1"/>
              <a:t>Usbourne</a:t>
            </a:r>
            <a:r>
              <a:rPr lang="en-GB" b="1"/>
              <a:t>)</a:t>
            </a:r>
            <a:br>
              <a:rPr lang="en-GB" b="1" baseline="0"/>
            </a:br>
            <a:r>
              <a:rPr lang="en-GB" b="0" baseline="0"/>
              <a:t>Based on the true story of when a group of men and boys were left on Warrior </a:t>
            </a:r>
            <a:r>
              <a:rPr lang="en-GB" b="0" baseline="0" err="1"/>
              <a:t>Stac</a:t>
            </a:r>
            <a:r>
              <a:rPr lang="en-GB" b="0" baseline="0"/>
              <a:t>, off the isle of St Kilda, to collect the annual </a:t>
            </a:r>
            <a:r>
              <a:rPr lang="en-GB" b="0" baseline="0" err="1"/>
              <a:t>Guga</a:t>
            </a:r>
            <a:r>
              <a:rPr lang="en-GB" b="0" baseline="0"/>
              <a:t> bird harvest in 1727. They know that their families wouldn’t have abandoned them to this incredibly harsh environment, so what has happened?  This story is packed with drama as the men and boys face the power of the natural world, held hostage on a vertical rock stack.</a:t>
            </a:r>
            <a:br>
              <a:rPr lang="en-GB" b="0"/>
            </a:br>
            <a:br>
              <a:rPr lang="en-GB" b="0"/>
            </a:br>
            <a:r>
              <a:rPr lang="en-GB" b="1"/>
              <a:t>Voyage</a:t>
            </a:r>
            <a:r>
              <a:rPr lang="en-GB" b="1" baseline="0"/>
              <a:t> of the </a:t>
            </a:r>
            <a:r>
              <a:rPr lang="en-GB" b="1" baseline="0" err="1"/>
              <a:t>Sparrowhawk</a:t>
            </a:r>
            <a:r>
              <a:rPr lang="en-GB" b="1"/>
              <a:t>,</a:t>
            </a:r>
            <a:r>
              <a:rPr lang="en-GB" b="1" baseline="0"/>
              <a:t> </a:t>
            </a:r>
            <a:r>
              <a:rPr lang="en-GB" b="1"/>
              <a:t>Natasha </a:t>
            </a:r>
            <a:r>
              <a:rPr lang="en-GB" b="1" err="1"/>
              <a:t>Farrant</a:t>
            </a:r>
            <a:r>
              <a:rPr lang="en-GB" b="1"/>
              <a:t> (Faber &amp; Faber)</a:t>
            </a:r>
            <a:br>
              <a:rPr lang="en-GB" b="0"/>
            </a:br>
            <a:r>
              <a:rPr lang="en-GB" b="0"/>
              <a:t>Lottie and Ben could never have expected their unlikely friendship would lead to a night time escape by barge, heading for post-war France, chased by a policeman and an irate uncle, accompanied by a rapidly expanding brood of dogs.  This is wonderful old fashioned storytelling in the tradition of Eva Ibbotson</a:t>
            </a:r>
            <a:br>
              <a:rPr lang="en-GB" b="0"/>
            </a:br>
            <a:br>
              <a:rPr lang="en-GB" b="1"/>
            </a:br>
            <a:r>
              <a:rPr lang="en-GB" b="1"/>
              <a:t>When Life Gives You</a:t>
            </a:r>
            <a:r>
              <a:rPr lang="en-GB" b="1" baseline="0"/>
              <a:t> Mangoes</a:t>
            </a:r>
            <a:r>
              <a:rPr lang="en-GB" b="1"/>
              <a:t>, </a:t>
            </a:r>
            <a:r>
              <a:rPr lang="en-GB" b="1" err="1"/>
              <a:t>Kereen</a:t>
            </a:r>
            <a:r>
              <a:rPr lang="en-GB" b="1"/>
              <a:t> </a:t>
            </a:r>
            <a:r>
              <a:rPr lang="en-GB" b="1" err="1"/>
              <a:t>Getten</a:t>
            </a:r>
            <a:r>
              <a:rPr lang="en-GB" b="1"/>
              <a:t> (Pushkin Children’s Books)</a:t>
            </a:r>
            <a:br>
              <a:rPr lang="en-GB" b="1" baseline="0"/>
            </a:br>
            <a:r>
              <a:rPr lang="en-GB" b="0" baseline="0"/>
              <a:t>Clara lives in a small village on an island.   Her life is slow and idyllic, spent playing with her best friend </a:t>
            </a:r>
            <a:r>
              <a:rPr lang="en-GB" b="0" baseline="0" err="1"/>
              <a:t>Gaynah</a:t>
            </a:r>
            <a:r>
              <a:rPr lang="en-GB" b="0" baseline="0"/>
              <a:t>.  But her parents are on edge, and Clara can’t remember what happened to cause their unease.  When Rudy arrives from England and </a:t>
            </a:r>
            <a:r>
              <a:rPr lang="en-GB" b="0" baseline="0" err="1"/>
              <a:t>Gaynah</a:t>
            </a:r>
            <a:r>
              <a:rPr lang="en-GB" b="0" baseline="0"/>
              <a:t> starts behaving strangely, Clara’s memories start to return…</a:t>
            </a:r>
            <a:endParaRPr lang="en-GB" b="0"/>
          </a:p>
        </p:txBody>
      </p:sp>
      <p:sp>
        <p:nvSpPr>
          <p:cNvPr id="4" name="Slide Number Placeholder 3"/>
          <p:cNvSpPr>
            <a:spLocks noGrp="1"/>
          </p:cNvSpPr>
          <p:nvPr>
            <p:ph type="sldNum" sz="quarter" idx="10"/>
          </p:nvPr>
        </p:nvSpPr>
        <p:spPr/>
        <p:txBody>
          <a:bodyPr/>
          <a:lstStyle/>
          <a:p>
            <a:fld id="{070FC588-26D0-4C9D-A34D-4244B4D13007}" type="slidenum">
              <a:rPr lang="en-GB" smtClean="0"/>
              <a:t>13</a:t>
            </a:fld>
            <a:endParaRPr lang="en-GB"/>
          </a:p>
        </p:txBody>
      </p:sp>
    </p:spTree>
    <p:extLst>
      <p:ext uri="{BB962C8B-B14F-4D97-AF65-F5344CB8AC3E}">
        <p14:creationId xmlns:p14="http://schemas.microsoft.com/office/powerpoint/2010/main" val="192915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Dungeon Fun, Colin Bell and Neil </a:t>
            </a:r>
            <a:r>
              <a:rPr lang="en-GB" b="1" err="1"/>
              <a:t>Slorance</a:t>
            </a:r>
            <a:r>
              <a:rPr lang="en-GB" b="1"/>
              <a:t> (BHP</a:t>
            </a:r>
            <a:r>
              <a:rPr lang="en-GB" b="1" baseline="0"/>
              <a:t> C</a:t>
            </a:r>
            <a:r>
              <a:rPr lang="en-GB" b="1"/>
              <a:t>omics)</a:t>
            </a:r>
            <a:br>
              <a:rPr lang="en-GB" b="1"/>
            </a:br>
            <a:r>
              <a:rPr lang="en-GB" b="0"/>
              <a:t>The perfect graphic novel for fans of gaming or Dungeon and Dragons, this tongue-in-cheek book challenges stereotypes in a fun and engaging way.</a:t>
            </a:r>
            <a:br>
              <a:rPr lang="en-GB" b="0"/>
            </a:br>
            <a:br>
              <a:rPr lang="en-GB" b="0"/>
            </a:br>
            <a:r>
              <a:rPr lang="en-GB" b="1"/>
              <a:t>Lark,</a:t>
            </a:r>
            <a:r>
              <a:rPr lang="en-GB" b="1" baseline="0"/>
              <a:t> </a:t>
            </a:r>
            <a:r>
              <a:rPr lang="en-GB" b="1"/>
              <a:t>Anthony McGowan (Barrington Stoke)</a:t>
            </a:r>
            <a:br>
              <a:rPr lang="en-GB" b="0"/>
            </a:br>
            <a:r>
              <a:rPr lang="en-GB" b="0"/>
              <a:t>Published in an accessible format, this short Carnegie Medal winner is action-packed, gripping, and sure to sure to entice any reluctant reader. </a:t>
            </a:r>
            <a:br>
              <a:rPr lang="en-GB" b="0"/>
            </a:br>
            <a:br>
              <a:rPr lang="en-GB" b="0"/>
            </a:br>
            <a:r>
              <a:rPr lang="en-GB" b="1"/>
              <a:t>Wrecked,</a:t>
            </a:r>
            <a:r>
              <a:rPr lang="en-GB" b="1" baseline="0"/>
              <a:t> </a:t>
            </a:r>
            <a:r>
              <a:rPr lang="en-GB" b="1"/>
              <a:t>Louisa Reid (Guppy Books)</a:t>
            </a:r>
            <a:br>
              <a:rPr lang="en-GB" b="0"/>
            </a:br>
            <a:r>
              <a:rPr lang="en-GB" b="0"/>
              <a:t>Told in narrative verse, Wrecked is an </a:t>
            </a:r>
            <a:r>
              <a:rPr lang="en-GB" b="0" err="1"/>
              <a:t>eyeopening</a:t>
            </a:r>
            <a:r>
              <a:rPr lang="en-GB" b="0"/>
              <a:t> and moving thriller. The reader is both the judge and the jury to Joe, who is currently in court for a charge of dangerous driving. </a:t>
            </a:r>
          </a:p>
          <a:p>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14</a:t>
            </a:fld>
            <a:endParaRPr lang="en-GB"/>
          </a:p>
        </p:txBody>
      </p:sp>
    </p:spTree>
    <p:extLst>
      <p:ext uri="{BB962C8B-B14F-4D97-AF65-F5344CB8AC3E}">
        <p14:creationId xmlns:p14="http://schemas.microsoft.com/office/powerpoint/2010/main" val="193459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Amulet, </a:t>
            </a:r>
            <a:r>
              <a:rPr lang="en-GB" b="1" err="1"/>
              <a:t>Kazu</a:t>
            </a:r>
            <a:r>
              <a:rPr lang="en-GB" b="1"/>
              <a:t> </a:t>
            </a:r>
            <a:r>
              <a:rPr lang="en-GB" b="1" err="1"/>
              <a:t>Kibuishi</a:t>
            </a:r>
            <a:r>
              <a:rPr lang="en-GB" b="1"/>
              <a:t> (Scholastic)</a:t>
            </a:r>
            <a:br>
              <a:rPr lang="en-GB" b="1"/>
            </a:br>
            <a:r>
              <a:rPr lang="en-GB" b="0"/>
              <a:t>Perfect for reluctant and keen readers alike, Amulet is great graphic novel series to get young people hooked on reading, in a world where all is not as it seems. </a:t>
            </a:r>
            <a:br>
              <a:rPr lang="en-GB" b="0"/>
            </a:br>
            <a:br>
              <a:rPr lang="en-GB" b="0"/>
            </a:br>
            <a:r>
              <a:rPr lang="en-GB" b="1"/>
              <a:t>Orphans</a:t>
            </a:r>
            <a:r>
              <a:rPr lang="en-GB" b="1" baseline="0"/>
              <a:t> </a:t>
            </a:r>
            <a:r>
              <a:rPr lang="en-GB" b="1"/>
              <a:t>of the Tide,</a:t>
            </a:r>
            <a:r>
              <a:rPr lang="en-GB" b="1" baseline="0"/>
              <a:t> </a:t>
            </a:r>
            <a:r>
              <a:rPr lang="en-GB" b="1"/>
              <a:t>Struan</a:t>
            </a:r>
            <a:r>
              <a:rPr lang="en-GB" b="1" baseline="0"/>
              <a:t> </a:t>
            </a:r>
            <a:r>
              <a:rPr lang="en-GB" b="1"/>
              <a:t>Murray, illustrated by Manuel  </a:t>
            </a:r>
            <a:r>
              <a:rPr lang="en-GB" b="1" err="1"/>
              <a:t>Šumberac</a:t>
            </a:r>
            <a:r>
              <a:rPr lang="en-GB" b="1"/>
              <a:t> (Puffin)</a:t>
            </a:r>
            <a:br>
              <a:rPr lang="en-GB" b="0"/>
            </a:br>
            <a:r>
              <a:rPr lang="en-GB" b="0"/>
              <a:t>Orphans of the Tide is a dark and magical fantasy thriller. When a boy washes in with the tide, everyone assumes he is the enemy and must die. Can Ellie save him?</a:t>
            </a:r>
            <a:br>
              <a:rPr lang="en-GB" b="0"/>
            </a:br>
            <a:br>
              <a:rPr lang="en-GB" b="0"/>
            </a:br>
            <a:r>
              <a:rPr lang="en-GB" b="1" err="1"/>
              <a:t>Nevermoor</a:t>
            </a:r>
            <a:r>
              <a:rPr lang="en-GB" b="1"/>
              <a:t>,</a:t>
            </a:r>
            <a:r>
              <a:rPr lang="en-GB" b="1" baseline="0"/>
              <a:t> </a:t>
            </a:r>
            <a:r>
              <a:rPr lang="en-GB" b="1"/>
              <a:t>Jessica Townsend (Orion Children’s Books)</a:t>
            </a:r>
            <a:br>
              <a:rPr lang="en-GB" b="0"/>
            </a:br>
            <a:r>
              <a:rPr lang="en-GB" b="0"/>
              <a:t>The first in a series, </a:t>
            </a:r>
            <a:r>
              <a:rPr lang="en-GB" b="0" err="1"/>
              <a:t>Nevermoor</a:t>
            </a:r>
            <a:r>
              <a:rPr lang="en-GB" b="0"/>
              <a:t> is an enchanting read. Cursed to die on her eleventh birthday, </a:t>
            </a:r>
            <a:r>
              <a:rPr lang="en-GB" b="0" err="1"/>
              <a:t>Morrigan</a:t>
            </a:r>
            <a:r>
              <a:rPr lang="en-GB" b="0"/>
              <a:t> is rescued by a mysterious stranger who takes her into a surprising and magical new world.</a:t>
            </a:r>
          </a:p>
        </p:txBody>
      </p:sp>
      <p:sp>
        <p:nvSpPr>
          <p:cNvPr id="4" name="Slide Number Placeholder 3"/>
          <p:cNvSpPr>
            <a:spLocks noGrp="1"/>
          </p:cNvSpPr>
          <p:nvPr>
            <p:ph type="sldNum" sz="quarter" idx="10"/>
          </p:nvPr>
        </p:nvSpPr>
        <p:spPr/>
        <p:txBody>
          <a:bodyPr/>
          <a:lstStyle/>
          <a:p>
            <a:fld id="{070FC588-26D0-4C9D-A34D-4244B4D13007}" type="slidenum">
              <a:rPr lang="en-GB" smtClean="0"/>
              <a:t>15</a:t>
            </a:fld>
            <a:endParaRPr lang="en-GB"/>
          </a:p>
        </p:txBody>
      </p:sp>
    </p:spTree>
    <p:extLst>
      <p:ext uri="{BB962C8B-B14F-4D97-AF65-F5344CB8AC3E}">
        <p14:creationId xmlns:p14="http://schemas.microsoft.com/office/powerpoint/2010/main" val="240032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more information on the importance of using contemporary</a:t>
            </a:r>
            <a:r>
              <a:rPr lang="en-GB" baseline="0"/>
              <a:t> books in your classroom, you may find the following useful:</a:t>
            </a:r>
            <a:br>
              <a:rPr lang="en-GB" baseline="0"/>
            </a:br>
            <a:br>
              <a:rPr lang="en-GB" baseline="0"/>
            </a:br>
            <a:r>
              <a:rPr lang="en-GB" baseline="0"/>
              <a:t>“Why using ‘classic’ children’s books can be problematic” from TES: https://www.tes.com/magazine/teaching-learning/general/why-using-classic-childrens-books-can-be-problematic</a:t>
            </a:r>
            <a:br>
              <a:rPr lang="en-GB" baseline="0"/>
            </a:br>
            <a:br>
              <a:rPr lang="en-GB" baseline="0"/>
            </a:br>
            <a:r>
              <a:rPr lang="en-GB" baseline="0"/>
              <a:t>“Exploring teachers’ knowledge of contemporary literature” from The Open University: http://oro.open.ac.uk/12527/</a:t>
            </a:r>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4</a:t>
            </a:fld>
            <a:endParaRPr lang="en-GB"/>
          </a:p>
        </p:txBody>
      </p:sp>
    </p:spTree>
    <p:extLst>
      <p:ext uri="{BB962C8B-B14F-4D97-AF65-F5344CB8AC3E}">
        <p14:creationId xmlns:p14="http://schemas.microsoft.com/office/powerpoint/2010/main" val="4633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Anna, Laura</a:t>
            </a:r>
            <a:r>
              <a:rPr lang="en-GB" b="1" baseline="0"/>
              <a:t> Guthrie (</a:t>
            </a:r>
            <a:r>
              <a:rPr lang="en-GB" b="1" baseline="0" err="1"/>
              <a:t>Cranachan</a:t>
            </a:r>
            <a:r>
              <a:rPr lang="en-GB" b="1" baseline="0"/>
              <a:t> Publishing)</a:t>
            </a:r>
            <a:br>
              <a:rPr lang="en-GB" b="0" baseline="0"/>
            </a:br>
            <a:r>
              <a:rPr lang="en-GB" b="0" baseline="0"/>
              <a:t>Anna is a heart-warming and uplifting adaption of the classic Pollyanna, transported to the Scottish countryside. Anna is a young  person with Asperger’s  Syndrome (now known as Autistic Spectrum Disorder Level 1) grappling with bereavement and the move to a new place. Despite all these challenges, it is Anna’s hope, optimism and zest for life that shines throughout this novel.</a:t>
            </a:r>
            <a:br>
              <a:rPr lang="en-GB" b="0" baseline="0"/>
            </a:br>
            <a:br>
              <a:rPr lang="en-GB" b="0" baseline="0"/>
            </a:br>
            <a:r>
              <a:rPr lang="en-GB" b="1" baseline="0"/>
              <a:t>Fin &amp; Rye &amp; Fireflies, Harry Cook (Black and White Publishing)</a:t>
            </a:r>
            <a:br>
              <a:rPr lang="en-GB" b="0" baseline="0"/>
            </a:br>
            <a:r>
              <a:rPr lang="en-GB" b="0" baseline="0"/>
              <a:t>After Fin is cruelly outed by his crush Jesse, his family decide it is time for a fresh start. But, a fresh start won’t change the truth of who Fin is and Fin knows it, even if his family isn’t so sure. Thrown into new a place, with new friendships and relationships to navigate, Fin is determined to remain true to himself no matter what. Endearing, occasionally outrageous and thought provoking, this is the perfect  uplifting winter read. </a:t>
            </a:r>
            <a:br>
              <a:rPr lang="en-GB" b="0" baseline="0"/>
            </a:br>
            <a:br>
              <a:rPr lang="en-GB" b="0" baseline="0"/>
            </a:br>
            <a:r>
              <a:rPr lang="en-GB" b="1" baseline="0"/>
              <a:t>An Amazing Animal Atlas of Scotland, illustrated by Anders </a:t>
            </a:r>
            <a:r>
              <a:rPr lang="en-GB" b="1" baseline="0" err="1"/>
              <a:t>Frang</a:t>
            </a:r>
            <a:r>
              <a:rPr lang="en-GB" b="1" baseline="0"/>
              <a:t> (Floris Books)</a:t>
            </a:r>
            <a:br>
              <a:rPr lang="en-GB" b="0" baseline="0"/>
            </a:br>
            <a:r>
              <a:rPr lang="en-GB" b="0" baseline="0"/>
              <a:t>A beautiful non-fiction book that is perfect for primary school classrooms and libraries. Scotland’s animals are brought to life by Anders </a:t>
            </a:r>
            <a:r>
              <a:rPr lang="en-GB" b="0" baseline="0" err="1"/>
              <a:t>Frang’s</a:t>
            </a:r>
            <a:r>
              <a:rPr lang="en-GB" b="0" baseline="0"/>
              <a:t> expressive illustrations that give all of the animals their own character. The book is full of fun facts about all kinds of animals, from deep sea swimmers to birds of prey.</a:t>
            </a:r>
            <a:endParaRPr lang="en-GB" b="1"/>
          </a:p>
        </p:txBody>
      </p:sp>
      <p:sp>
        <p:nvSpPr>
          <p:cNvPr id="4" name="Slide Number Placeholder 3"/>
          <p:cNvSpPr>
            <a:spLocks noGrp="1"/>
          </p:cNvSpPr>
          <p:nvPr>
            <p:ph type="sldNum" sz="quarter" idx="10"/>
          </p:nvPr>
        </p:nvSpPr>
        <p:spPr/>
        <p:txBody>
          <a:bodyPr/>
          <a:lstStyle/>
          <a:p>
            <a:fld id="{070FC588-26D0-4C9D-A34D-4244B4D13007}" type="slidenum">
              <a:rPr lang="en-GB" smtClean="0"/>
              <a:t>5</a:t>
            </a:fld>
            <a:endParaRPr lang="en-GB"/>
          </a:p>
        </p:txBody>
      </p:sp>
    </p:spTree>
    <p:extLst>
      <p:ext uri="{BB962C8B-B14F-4D97-AF65-F5344CB8AC3E}">
        <p14:creationId xmlns:p14="http://schemas.microsoft.com/office/powerpoint/2010/main" val="310939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note: as of 2023, Scottish Book Trust</a:t>
            </a:r>
            <a:r>
              <a:rPr lang="en-GB" baseline="0"/>
              <a:t> are no longer running the Scottish Teenage Book Prize. </a:t>
            </a:r>
            <a:br>
              <a:rPr lang="en-GB" baseline="0"/>
            </a:br>
            <a:br>
              <a:rPr lang="en-GB" baseline="0"/>
            </a:br>
            <a:r>
              <a:rPr lang="en-GB" b="1" baseline="0"/>
              <a:t>The Gifted, the Talented and M, William Sutcliffe (Bloomsbury YA)</a:t>
            </a:r>
            <a:br>
              <a:rPr lang="en-GB" baseline="0"/>
            </a:br>
            <a:r>
              <a:rPr lang="en-GB" baseline="0"/>
              <a:t>15-year-old Sam is totally ordinary and proud of it. Unfortunately, his parents have sent him off to the North London Academy for the Gifted and Talented, where everyone’s busy planning Hollywood domination or starting alt-metal </a:t>
            </a:r>
            <a:r>
              <a:rPr lang="en-GB" baseline="0" err="1"/>
              <a:t>psychedelica</a:t>
            </a:r>
            <a:r>
              <a:rPr lang="en-GB" baseline="0"/>
              <a:t> crossover bands. Sam knows he’ll never belong, even if he wanted to. And that’s before he ends up on stage wearing nothing but a fur onesie...</a:t>
            </a:r>
            <a:br>
              <a:rPr lang="en-GB" baseline="0"/>
            </a:br>
            <a:br>
              <a:rPr lang="en-GB" baseline="0"/>
            </a:br>
            <a:r>
              <a:rPr lang="en-GB" b="1" baseline="0"/>
              <a:t>White Eagles, Elizabeth Wein (Barrington Stoke) </a:t>
            </a:r>
            <a:br>
              <a:rPr lang="en-GB" baseline="0"/>
            </a:br>
            <a:r>
              <a:rPr lang="en-GB" baseline="0"/>
              <a:t>Summer 1939. With Europe on the brink of war, 18-year-old Kristina </a:t>
            </a:r>
            <a:r>
              <a:rPr lang="en-GB" baseline="0" err="1"/>
              <a:t>Tomiak</a:t>
            </a:r>
            <a:r>
              <a:rPr lang="en-GB" baseline="0"/>
              <a:t> has been called up to join the White Eagles, Poland’s valiant air force. When the Nazis reach her town, Kristina makes a daring escape, but she doesn’t realise that she’s carrying a stowaway in her plane. Will Kristina be able to navigate the most challenging flight of her life and reach safety amid the turmoil of war?</a:t>
            </a:r>
          </a:p>
          <a:p>
            <a:endParaRPr lang="en-GB" baseline="0"/>
          </a:p>
          <a:p>
            <a:r>
              <a:rPr lang="en-GB" b="1" err="1"/>
              <a:t>Evernight</a:t>
            </a:r>
            <a:r>
              <a:rPr lang="en-GB" b="1"/>
              <a:t>,</a:t>
            </a:r>
            <a:r>
              <a:rPr lang="en-GB" b="1" baseline="0"/>
              <a:t> </a:t>
            </a:r>
            <a:r>
              <a:rPr lang="en-GB" b="1"/>
              <a:t>Ross </a:t>
            </a:r>
            <a:r>
              <a:rPr lang="en-GB" b="1" err="1"/>
              <a:t>MacKenzie</a:t>
            </a:r>
            <a:r>
              <a:rPr lang="en-GB" b="1"/>
              <a:t> (Andersen Press) </a:t>
            </a:r>
            <a:br>
              <a:rPr lang="en-GB"/>
            </a:br>
            <a:r>
              <a:rPr lang="en-GB"/>
              <a:t>Thousands of years ago, the </a:t>
            </a:r>
            <a:r>
              <a:rPr lang="en-GB" err="1"/>
              <a:t>Evernight</a:t>
            </a:r>
            <a:r>
              <a:rPr lang="en-GB"/>
              <a:t> turned everything to darkness and chaos. The </a:t>
            </a:r>
            <a:r>
              <a:rPr lang="en-GB" err="1"/>
              <a:t>Evernight</a:t>
            </a:r>
            <a:r>
              <a:rPr lang="en-GB"/>
              <a:t> is about to return, and the only spell that might stop it is lost. Orphan </a:t>
            </a:r>
            <a:r>
              <a:rPr lang="en-GB" err="1"/>
              <a:t>Larabelle</a:t>
            </a:r>
            <a:r>
              <a:rPr lang="en-GB"/>
              <a:t> Fox stumbles across a mysterious wooden box while treasure-hunting in the sewers, a discovery which catapults her into an adventure where she faces wild magic and mortal danger.</a:t>
            </a:r>
          </a:p>
          <a:p>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6</a:t>
            </a:fld>
            <a:endParaRPr lang="en-GB"/>
          </a:p>
        </p:txBody>
      </p:sp>
    </p:spTree>
    <p:extLst>
      <p:ext uri="{BB962C8B-B14F-4D97-AF65-F5344CB8AC3E}">
        <p14:creationId xmlns:p14="http://schemas.microsoft.com/office/powerpoint/2010/main" val="26636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Please note: as of 2023, Scottish Book Trust</a:t>
            </a:r>
            <a:r>
              <a:rPr lang="en-GB" baseline="0"/>
              <a:t> are no longer running The Bookbug Picture Book Prize. </a:t>
            </a:r>
            <a:br>
              <a:rPr lang="en-GB" baseline="0"/>
            </a:br>
            <a:br>
              <a:rPr lang="en-GB" baseline="0"/>
            </a:br>
            <a:r>
              <a:rPr lang="en-GB" b="1" baseline="0"/>
              <a:t>Brenda is a Sheep, Morag Hood (Two Hoots)</a:t>
            </a:r>
            <a:br>
              <a:rPr lang="en-GB" b="1" baseline="0"/>
            </a:br>
            <a:r>
              <a:rPr lang="en-GB" b="0" baseline="0"/>
              <a:t>All the sheep adore Brenda. With her sharp pointy teeth and cool grey fur, she’s the  snazziest sheep around. But Brenda is also very hungry, and doesn’t much like the taste of grass... she soon begins plotting the most  delicious feast of all.  But will the sheep notice that Brenda isn’t quite the same as them?</a:t>
            </a:r>
            <a:br>
              <a:rPr lang="en-GB" b="0" baseline="0"/>
            </a:br>
            <a:br>
              <a:rPr lang="en-GB" b="0" baseline="0"/>
            </a:br>
            <a:r>
              <a:rPr lang="en-GB" b="1" baseline="0"/>
              <a:t>This is a Dog, Ross Collins (Nosy Crow)</a:t>
            </a:r>
            <a:br>
              <a:rPr lang="en-GB" b="1" baseline="0"/>
            </a:br>
            <a:r>
              <a:rPr lang="en-GB" b="0" baseline="0"/>
              <a:t>Uh-oh! An excitable (but very loveable) dog has found his way into this First Animals book and he will NOT let any of the other animals take their turn. Dogs are far more important, after all! And when the other animals get angry, this dog comes up with a very cunning plan to outwit them...</a:t>
            </a:r>
            <a:br>
              <a:rPr lang="en-GB" b="0" baseline="0"/>
            </a:br>
            <a:br>
              <a:rPr lang="en-GB" b="0" baseline="0"/>
            </a:br>
            <a:r>
              <a:rPr lang="en-GB" b="1" baseline="0"/>
              <a:t>My First Book of Birds, Zoe Ingram (Walker Books)</a:t>
            </a:r>
            <a:br>
              <a:rPr lang="en-GB" b="0" baseline="0"/>
            </a:br>
            <a:r>
              <a:rPr lang="en-GB" b="0" baseline="0"/>
              <a:t>Illustrated in a bright, contemporary style, this guide to common  garden birds is packed with information and fun facts – everything you need to know to help you learn about and  identify birds. With key facts about size, habitat, diet and population, there are detailed descriptions of each bird and tips to help you spot them in the park or garden</a:t>
            </a:r>
            <a:endParaRPr lang="en-GB" b="0"/>
          </a:p>
          <a:p>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7</a:t>
            </a:fld>
            <a:endParaRPr lang="en-GB"/>
          </a:p>
        </p:txBody>
      </p:sp>
    </p:spTree>
    <p:extLst>
      <p:ext uri="{BB962C8B-B14F-4D97-AF65-F5344CB8AC3E}">
        <p14:creationId xmlns:p14="http://schemas.microsoft.com/office/powerpoint/2010/main" val="175469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Loveless, Alice </a:t>
            </a:r>
            <a:r>
              <a:rPr lang="en-GB" b="1" err="1"/>
              <a:t>Oseman</a:t>
            </a:r>
            <a:r>
              <a:rPr lang="en-GB" b="1"/>
              <a:t> (</a:t>
            </a:r>
            <a:r>
              <a:rPr lang="en-GB" b="1" err="1"/>
              <a:t>Harpercollins</a:t>
            </a:r>
            <a:r>
              <a:rPr lang="en-GB" b="1"/>
              <a:t> Children’s</a:t>
            </a:r>
            <a:r>
              <a:rPr lang="en-GB" b="1" baseline="0"/>
              <a:t> B</a:t>
            </a:r>
            <a:r>
              <a:rPr lang="en-GB" b="1"/>
              <a:t>ooks) </a:t>
            </a:r>
            <a:br>
              <a:rPr lang="en-GB" b="0"/>
            </a:br>
            <a:r>
              <a:rPr lang="en-GB" b="0"/>
              <a:t>A funny and emotional story about an asexual-</a:t>
            </a:r>
            <a:r>
              <a:rPr lang="en-GB" b="0" err="1"/>
              <a:t>aromantic</a:t>
            </a:r>
            <a:r>
              <a:rPr lang="en-GB" b="0"/>
              <a:t> character discovering her sexuality and how beautiful platonic relationships can be.</a:t>
            </a:r>
            <a:br>
              <a:rPr lang="en-GB" b="0"/>
            </a:br>
            <a:br>
              <a:rPr lang="en-GB" b="0"/>
            </a:br>
            <a:r>
              <a:rPr lang="en-GB" b="1"/>
              <a:t>Pet, </a:t>
            </a:r>
            <a:r>
              <a:rPr lang="en-GB" b="1" err="1"/>
              <a:t>Akwaeke</a:t>
            </a:r>
            <a:r>
              <a:rPr lang="en-GB" b="1"/>
              <a:t> </a:t>
            </a:r>
            <a:r>
              <a:rPr lang="en-GB" b="1" err="1"/>
              <a:t>Emezi</a:t>
            </a:r>
            <a:r>
              <a:rPr lang="en-GB" b="1" baseline="0"/>
              <a:t> (Faber and Faber)</a:t>
            </a:r>
            <a:br>
              <a:rPr lang="en-GB" b="0"/>
            </a:br>
            <a:r>
              <a:rPr lang="en-GB" b="0"/>
              <a:t>In a utopian future, this is a powerful story about a creature called Pet and Jam, a transgender, largely non-verbal protagonist in a plot which doesn’t centre on her identity.</a:t>
            </a:r>
            <a:br>
              <a:rPr lang="en-GB" b="0"/>
            </a:br>
            <a:br>
              <a:rPr lang="en-GB" b="0"/>
            </a:br>
            <a:r>
              <a:rPr lang="en-GB" b="1"/>
              <a:t>Orion Lost, Alastair Chisholm (Nosy Crow)</a:t>
            </a:r>
            <a:br>
              <a:rPr lang="en-GB" b="0"/>
            </a:br>
            <a:r>
              <a:rPr lang="en-GB" b="0"/>
              <a:t>When a group of teenagers get stranded in space, 13-year-old Beth is suddenly in charge of a disobedient crew and has to fight her insecurities to get them home.</a:t>
            </a:r>
          </a:p>
          <a:p>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8</a:t>
            </a:fld>
            <a:endParaRPr lang="en-GB"/>
          </a:p>
        </p:txBody>
      </p:sp>
    </p:spTree>
    <p:extLst>
      <p:ext uri="{BB962C8B-B14F-4D97-AF65-F5344CB8AC3E}">
        <p14:creationId xmlns:p14="http://schemas.microsoft.com/office/powerpoint/2010/main" val="429483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err="1"/>
              <a:t>Troofriend</a:t>
            </a:r>
            <a:r>
              <a:rPr lang="en-GB" b="1"/>
              <a:t>,</a:t>
            </a:r>
            <a:r>
              <a:rPr lang="en-GB" b="1" baseline="0"/>
              <a:t> </a:t>
            </a:r>
            <a:r>
              <a:rPr lang="en-GB" b="1"/>
              <a:t>Kirsty </a:t>
            </a:r>
            <a:r>
              <a:rPr lang="en-GB" b="1" err="1"/>
              <a:t>Applebaum</a:t>
            </a:r>
            <a:r>
              <a:rPr lang="en-GB" b="1"/>
              <a:t> (Nosy Crow) </a:t>
            </a:r>
            <a:br>
              <a:rPr lang="en-GB" b="0"/>
            </a:br>
            <a:r>
              <a:rPr lang="en-GB" b="0"/>
              <a:t>Can androids be our friends?</a:t>
            </a:r>
            <a:r>
              <a:rPr lang="en-GB" b="0" baseline="0"/>
              <a:t> This futuristic story follows Sarah and her android Ivy, raising questions about our relationship with technology and what makes a good friend.</a:t>
            </a:r>
            <a:br>
              <a:rPr lang="en-GB" b="0"/>
            </a:br>
            <a:br>
              <a:rPr lang="en-GB" b="0"/>
            </a:br>
            <a:r>
              <a:rPr lang="en-GB" b="1"/>
              <a:t>The Picture</a:t>
            </a:r>
            <a:r>
              <a:rPr lang="en-GB" b="1" baseline="0"/>
              <a:t> Atlas</a:t>
            </a:r>
            <a:r>
              <a:rPr lang="en-GB" b="1"/>
              <a:t>, Simon Holland, illustrated by Jill Calder </a:t>
            </a:r>
            <a:r>
              <a:rPr lang="en-GB" b="1" baseline="0"/>
              <a:t>(Bloomsbury Children’s Books)</a:t>
            </a:r>
            <a:br>
              <a:rPr lang="en-GB" b="0"/>
            </a:br>
            <a:r>
              <a:rPr lang="en-GB" b="0"/>
              <a:t>This beautiful and colourful atlas takes you on a journey around the world, with interesting facts and features on themes like rainforests and food.</a:t>
            </a:r>
            <a:br>
              <a:rPr lang="en-GB" b="0"/>
            </a:br>
            <a:br>
              <a:rPr lang="en-GB" b="0"/>
            </a:br>
            <a:r>
              <a:rPr lang="en-GB" b="1"/>
              <a:t>The</a:t>
            </a:r>
            <a:r>
              <a:rPr lang="en-GB" b="1" baseline="0"/>
              <a:t> Dog That Saved </a:t>
            </a:r>
            <a:r>
              <a:rPr lang="en-GB" b="1" baseline="0" err="1"/>
              <a:t>Christas</a:t>
            </a:r>
            <a:r>
              <a:rPr lang="en-GB" b="1"/>
              <a:t>, Nicola Davies, illustrated by Mike Byrne (Barrington</a:t>
            </a:r>
            <a:r>
              <a:rPr lang="en-GB" b="1" baseline="0"/>
              <a:t> Stoke</a:t>
            </a:r>
            <a:r>
              <a:rPr lang="en-GB" b="1"/>
              <a:t>)</a:t>
            </a:r>
            <a:br>
              <a:rPr lang="en-GB" b="0"/>
            </a:br>
            <a:r>
              <a:rPr lang="en-GB" b="0"/>
              <a:t>Christmas isn’t an easy time for Jake, who has autism, but a lost dog might help change that. This is a great story in a super readable format.</a:t>
            </a:r>
          </a:p>
          <a:p>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9</a:t>
            </a:fld>
            <a:endParaRPr lang="en-GB"/>
          </a:p>
        </p:txBody>
      </p:sp>
    </p:spTree>
    <p:extLst>
      <p:ext uri="{BB962C8B-B14F-4D97-AF65-F5344CB8AC3E}">
        <p14:creationId xmlns:p14="http://schemas.microsoft.com/office/powerpoint/2010/main" val="84087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Wuthering Heights, a retelling by Tanya</a:t>
            </a:r>
            <a:r>
              <a:rPr lang="en-GB" b="1" baseline="0"/>
              <a:t> Landman </a:t>
            </a:r>
            <a:r>
              <a:rPr lang="en-GB" b="1"/>
              <a:t>(Barrington</a:t>
            </a:r>
            <a:r>
              <a:rPr lang="en-GB" b="1" baseline="0"/>
              <a:t> Stoke)</a:t>
            </a:r>
            <a:br>
              <a:rPr lang="en-GB" b="1" baseline="0"/>
            </a:br>
            <a:r>
              <a:rPr lang="en-GB" b="0"/>
              <a:t>A superb retelling, capturing the mood, atmosphere and emotion of the original book perfectly. This is a brilliant way to introduce this beloved classic to less confident readers. </a:t>
            </a:r>
            <a:br>
              <a:rPr lang="en-GB" b="0"/>
            </a:br>
            <a:br>
              <a:rPr lang="en-GB" b="0"/>
            </a:br>
            <a:r>
              <a:rPr lang="en-GB" b="1"/>
              <a:t>Once Upon and Eid, edited by S.K. Ali and Aisha</a:t>
            </a:r>
            <a:r>
              <a:rPr lang="en-GB" b="1" baseline="0"/>
              <a:t> Saeed (Amulet Books)</a:t>
            </a:r>
            <a:br>
              <a:rPr lang="en-GB" b="0"/>
            </a:br>
            <a:r>
              <a:rPr lang="en-GB" b="0"/>
              <a:t>A warm and joyous collection about experiences of celebrating Eid.  With poetry, illustrations and prose, there is something in this book  to suit every reader. </a:t>
            </a:r>
            <a:br>
              <a:rPr lang="en-GB" b="0"/>
            </a:br>
            <a:br>
              <a:rPr lang="en-GB" b="0"/>
            </a:br>
            <a:r>
              <a:rPr lang="en-GB" b="1"/>
              <a:t>The Girl</a:t>
            </a:r>
            <a:r>
              <a:rPr lang="en-GB" b="1" baseline="0"/>
              <a:t> Who Became a Tree: A Story Told in Poems, Joseph Coelho, illustrated by Kate Milner (Otter-Barry Books)</a:t>
            </a:r>
            <a:br>
              <a:rPr lang="en-GB" b="1" baseline="0"/>
            </a:br>
            <a:r>
              <a:rPr lang="en-GB" b="0" baseline="0"/>
              <a:t>Perfect for reading aloud and told in poems, this book mixes fantasy, reality and myth to poignantly convey the despair and guilt after losing a loved one. </a:t>
            </a:r>
            <a:endParaRPr lang="en-GB"/>
          </a:p>
        </p:txBody>
      </p:sp>
      <p:sp>
        <p:nvSpPr>
          <p:cNvPr id="4" name="Slide Number Placeholder 3"/>
          <p:cNvSpPr>
            <a:spLocks noGrp="1"/>
          </p:cNvSpPr>
          <p:nvPr>
            <p:ph type="sldNum" sz="quarter" idx="10"/>
          </p:nvPr>
        </p:nvSpPr>
        <p:spPr/>
        <p:txBody>
          <a:bodyPr/>
          <a:lstStyle/>
          <a:p>
            <a:fld id="{070FC588-26D0-4C9D-A34D-4244B4D13007}" type="slidenum">
              <a:rPr lang="en-GB" smtClean="0"/>
              <a:t>10</a:t>
            </a:fld>
            <a:endParaRPr lang="en-GB"/>
          </a:p>
        </p:txBody>
      </p:sp>
    </p:spTree>
    <p:extLst>
      <p:ext uri="{BB962C8B-B14F-4D97-AF65-F5344CB8AC3E}">
        <p14:creationId xmlns:p14="http://schemas.microsoft.com/office/powerpoint/2010/main" val="347215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Something Happened in Our Town, Marianne </a:t>
            </a:r>
            <a:r>
              <a:rPr lang="en-GB" b="1" err="1"/>
              <a:t>Celano</a:t>
            </a:r>
            <a:r>
              <a:rPr lang="en-GB" b="1"/>
              <a:t>, Marietta Collins and Ann Hazzard, illustrated by Jennifer </a:t>
            </a:r>
            <a:r>
              <a:rPr lang="en-GB" b="1" err="1"/>
              <a:t>Zivoin</a:t>
            </a:r>
            <a:r>
              <a:rPr lang="en-GB" b="1"/>
              <a:t> (</a:t>
            </a:r>
            <a:r>
              <a:rPr lang="en-GB" b="1" err="1"/>
              <a:t>Magination</a:t>
            </a:r>
            <a:r>
              <a:rPr lang="en-GB" b="1"/>
              <a:t> Press</a:t>
            </a:r>
            <a:r>
              <a:rPr lang="en-GB" b="1" baseline="0"/>
              <a:t>)</a:t>
            </a:r>
            <a:br>
              <a:rPr lang="en-GB" b="1" baseline="0"/>
            </a:br>
            <a:r>
              <a:rPr lang="en-GB" b="0"/>
              <a:t>This book follows two families – one white, one Black – as they discuss a police shooting of a Black man in their community. A great aid in the classroom, this book will help you to answer pupils’ questions about traumatic events they may have seen or heard on the news.</a:t>
            </a:r>
            <a:br>
              <a:rPr lang="en-GB" b="0"/>
            </a:br>
            <a:br>
              <a:rPr lang="en-GB" b="0"/>
            </a:br>
            <a:r>
              <a:rPr lang="en-GB" b="1"/>
              <a:t>A</a:t>
            </a:r>
            <a:r>
              <a:rPr lang="en-GB" b="1" baseline="0"/>
              <a:t> is for Activist</a:t>
            </a:r>
            <a:r>
              <a:rPr lang="en-GB" b="1"/>
              <a:t>, </a:t>
            </a:r>
            <a:r>
              <a:rPr lang="en-GB" b="1" err="1"/>
              <a:t>Innosanto</a:t>
            </a:r>
            <a:r>
              <a:rPr lang="en-GB" b="1"/>
              <a:t> </a:t>
            </a:r>
            <a:r>
              <a:rPr lang="en-GB" b="1" err="1"/>
              <a:t>Nagara</a:t>
            </a:r>
            <a:r>
              <a:rPr lang="en-GB" b="1"/>
              <a:t> </a:t>
            </a:r>
            <a:r>
              <a:rPr lang="en-GB" b="1" baseline="0"/>
              <a:t>(Seven Stories Press)</a:t>
            </a:r>
            <a:br>
              <a:rPr lang="en-GB" b="0"/>
            </a:br>
            <a:r>
              <a:rPr lang="en-GB" b="0"/>
              <a:t>Laid out akin to many alphabet books, this picture book is perfect for sharing with young and older children alike. The book presents activism, environmental justice, civil rights and LGBTQ+ rights in rhyme and alliteration, and will start fruitful conversations when shared with children.</a:t>
            </a:r>
            <a:br>
              <a:rPr lang="en-GB" b="0"/>
            </a:br>
            <a:br>
              <a:rPr lang="en-GB" b="0"/>
            </a:br>
            <a:r>
              <a:rPr lang="en-GB" b="1"/>
              <a:t>Little Leader series,</a:t>
            </a:r>
            <a:r>
              <a:rPr lang="en-GB" b="1" baseline="0"/>
              <a:t> Vashti Harrison (Puffin)</a:t>
            </a:r>
            <a:br>
              <a:rPr lang="en-GB" b="1" baseline="0"/>
            </a:br>
            <a:r>
              <a:rPr lang="en-GB" b="0" baseline="0"/>
              <a:t>These non-fiction books share the history and lives of inspirational Black men and women. The text is accessible, and the books would be a perfect starting point for a project on Black history. </a:t>
            </a:r>
            <a:endParaRPr lang="en-GB" b="0"/>
          </a:p>
        </p:txBody>
      </p:sp>
      <p:sp>
        <p:nvSpPr>
          <p:cNvPr id="4" name="Slide Number Placeholder 3"/>
          <p:cNvSpPr>
            <a:spLocks noGrp="1"/>
          </p:cNvSpPr>
          <p:nvPr>
            <p:ph type="sldNum" sz="quarter" idx="10"/>
          </p:nvPr>
        </p:nvSpPr>
        <p:spPr/>
        <p:txBody>
          <a:bodyPr/>
          <a:lstStyle/>
          <a:p>
            <a:fld id="{070FC588-26D0-4C9D-A34D-4244B4D13007}" type="slidenum">
              <a:rPr lang="en-GB" smtClean="0"/>
              <a:t>11</a:t>
            </a:fld>
            <a:endParaRPr lang="en-GB"/>
          </a:p>
        </p:txBody>
      </p:sp>
    </p:spTree>
    <p:extLst>
      <p:ext uri="{BB962C8B-B14F-4D97-AF65-F5344CB8AC3E}">
        <p14:creationId xmlns:p14="http://schemas.microsoft.com/office/powerpoint/2010/main" val="31237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9988-06BF-9B89-FD70-0059BD488D5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p>
        </p:txBody>
      </p:sp>
      <p:sp>
        <p:nvSpPr>
          <p:cNvPr id="4" name="Content Placeholder 3">
            <a:extLst>
              <a:ext uri="{FF2B5EF4-FFF2-40B4-BE49-F238E27FC236}">
                <a16:creationId xmlns:a16="http://schemas.microsoft.com/office/drawing/2014/main" id="{27F19F4B-9760-0E2F-FAF0-F9555E9A77EB}"/>
              </a:ext>
            </a:extLst>
          </p:cNvPr>
          <p:cNvSpPr>
            <a:spLocks noGrp="1"/>
          </p:cNvSpPr>
          <p:nvPr>
            <p:ph sz="quarter" idx="10"/>
          </p:nvPr>
        </p:nvSpPr>
        <p:spPr>
          <a:xfrm>
            <a:off x="628650" y="1844675"/>
            <a:ext cx="2287587" cy="3816350"/>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a:t>Click to edit Master text styles</a:t>
            </a:r>
          </a:p>
        </p:txBody>
      </p:sp>
      <p:sp>
        <p:nvSpPr>
          <p:cNvPr id="6" name="Content Placeholder 5">
            <a:extLst>
              <a:ext uri="{FF2B5EF4-FFF2-40B4-BE49-F238E27FC236}">
                <a16:creationId xmlns:a16="http://schemas.microsoft.com/office/drawing/2014/main" id="{C26E9311-715E-88DC-4D39-E020DD2DE0FC}"/>
              </a:ext>
            </a:extLst>
          </p:cNvPr>
          <p:cNvSpPr>
            <a:spLocks noGrp="1"/>
          </p:cNvSpPr>
          <p:nvPr>
            <p:ph sz="quarter" idx="11"/>
          </p:nvPr>
        </p:nvSpPr>
        <p:spPr>
          <a:xfrm>
            <a:off x="3419475" y="1844675"/>
            <a:ext cx="2287587" cy="3816350"/>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a:t>Click to edit Master text styles</a:t>
            </a:r>
          </a:p>
        </p:txBody>
      </p:sp>
      <p:sp>
        <p:nvSpPr>
          <p:cNvPr id="8" name="Content Placeholder 7">
            <a:extLst>
              <a:ext uri="{FF2B5EF4-FFF2-40B4-BE49-F238E27FC236}">
                <a16:creationId xmlns:a16="http://schemas.microsoft.com/office/drawing/2014/main" id="{99A87CF5-5C27-919E-3D22-852FB02BAA3C}"/>
              </a:ext>
            </a:extLst>
          </p:cNvPr>
          <p:cNvSpPr>
            <a:spLocks noGrp="1"/>
          </p:cNvSpPr>
          <p:nvPr>
            <p:ph sz="quarter" idx="12"/>
          </p:nvPr>
        </p:nvSpPr>
        <p:spPr>
          <a:xfrm>
            <a:off x="6227763" y="1844675"/>
            <a:ext cx="2287587" cy="3816350"/>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9">
            <a:extLst>
              <a:ext uri="{FF2B5EF4-FFF2-40B4-BE49-F238E27FC236}">
                <a16:creationId xmlns:a16="http://schemas.microsoft.com/office/drawing/2014/main" id="{3FDDE7E9-F875-4CBB-2E36-269663344683}"/>
              </a:ext>
            </a:extLst>
          </p:cNvPr>
          <p:cNvSpPr>
            <a:spLocks noGrp="1"/>
          </p:cNvSpPr>
          <p:nvPr>
            <p:ph type="body" sz="quarter" idx="13"/>
          </p:nvPr>
        </p:nvSpPr>
        <p:spPr>
          <a:xfrm>
            <a:off x="628650" y="5732463"/>
            <a:ext cx="2287588" cy="576262"/>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ED9592FF-65D5-73DB-DD49-9EBAB74518B5}"/>
              </a:ext>
            </a:extLst>
          </p:cNvPr>
          <p:cNvSpPr>
            <a:spLocks noGrp="1"/>
          </p:cNvSpPr>
          <p:nvPr>
            <p:ph type="body" sz="quarter" idx="14"/>
          </p:nvPr>
        </p:nvSpPr>
        <p:spPr>
          <a:xfrm>
            <a:off x="3419475" y="5732463"/>
            <a:ext cx="2287588" cy="576262"/>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87AB0209-3410-CB03-7E02-F008268E3ECA}"/>
              </a:ext>
            </a:extLst>
          </p:cNvPr>
          <p:cNvSpPr>
            <a:spLocks noGrp="1"/>
          </p:cNvSpPr>
          <p:nvPr>
            <p:ph type="body" sz="quarter" idx="15"/>
          </p:nvPr>
        </p:nvSpPr>
        <p:spPr>
          <a:xfrm>
            <a:off x="6227763" y="5732463"/>
            <a:ext cx="2287587" cy="576262"/>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949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scottishbooktrust.com/learning" TargetMode="External"/><Relationship Id="rId7"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hyperlink" Target="https://www.scottishbooktrust.com/learning-resources/using-bookzilla-in-your-schoo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learning-and-resources/clpl-for-learning-professiona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a:solidFill>
                  <a:schemeClr val="bg1"/>
                </a:solidFill>
                <a:latin typeface="Arial" panose="020B0604020202020204" pitchFamily="34" charset="0"/>
                <a:cs typeface="Arial" panose="020B0604020202020204" pitchFamily="34" charset="0"/>
              </a:rPr>
              <a:t>Issue 1: October 2020</a:t>
            </a:r>
            <a:endParaRPr lang="en-US" sz="280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a:latin typeface="Arial" panose="020B0604020202020204" pitchFamily="34" charset="0"/>
                <a:cs typeface="Arial" panose="020B0604020202020204" pitchFamily="34" charset="0"/>
              </a:rPr>
              <a:t>Staff picks: Hannah Sycamore</a:t>
            </a:r>
          </a:p>
        </p:txBody>
      </p:sp>
      <p:pic>
        <p:nvPicPr>
          <p:cNvPr id="7" name="Content Placeholder 6" descr="Cover of Wuthering Height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574165"/>
            <a:ext cx="2287587" cy="3493770"/>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S1-S4</a:t>
            </a:r>
          </a:p>
        </p:txBody>
      </p:sp>
      <p:pic>
        <p:nvPicPr>
          <p:cNvPr id="8" name="Content Placeholder 7" descr="Cover of Once Upon an Eid"/>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610511"/>
            <a:ext cx="2287588" cy="3421077"/>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P5-S2</a:t>
            </a:r>
          </a:p>
        </p:txBody>
      </p:sp>
      <p:pic>
        <p:nvPicPr>
          <p:cNvPr id="13" name="Content Placeholder 12" descr="Cover of The Girl Who Became a Tree"/>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710345"/>
            <a:ext cx="2287588" cy="3221410"/>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S1-S4</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215923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a:latin typeface="Arial" panose="020B0604020202020204" pitchFamily="34" charset="0"/>
                <a:cs typeface="Arial" panose="020B0604020202020204" pitchFamily="34" charset="0"/>
              </a:rPr>
              <a:t>Anti-racism book recommendations: Primary</a:t>
            </a:r>
          </a:p>
        </p:txBody>
      </p:sp>
      <p:pic>
        <p:nvPicPr>
          <p:cNvPr id="7" name="Content Placeholder 6" descr="Cover of Something Happened in Our Town"/>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891308"/>
            <a:ext cx="2287587" cy="2859483"/>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P1-P4</a:t>
            </a:r>
          </a:p>
        </p:txBody>
      </p:sp>
      <p:pic>
        <p:nvPicPr>
          <p:cNvPr id="8" name="Content Placeholder 7" descr="Cover of A is for Activist"/>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2134708"/>
            <a:ext cx="2287588" cy="2372684"/>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P1-P4</a:t>
            </a:r>
          </a:p>
        </p:txBody>
      </p:sp>
      <p:pic>
        <p:nvPicPr>
          <p:cNvPr id="13" name="Content Placeholder 12" descr="Cover of Little Leaders: Bold Women in Black History"/>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963673"/>
            <a:ext cx="2287588" cy="2714754"/>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P3-P7</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59092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628650" y="188641"/>
            <a:ext cx="7886700" cy="1119634"/>
          </a:xfrm>
        </p:spPr>
        <p:txBody>
          <a:bodyPr anchor="t" anchorCtr="0"/>
          <a:lstStyle/>
          <a:p>
            <a:pPr algn="l"/>
            <a:r>
              <a:rPr lang="en-US" sz="3600" b="1">
                <a:latin typeface="Arial" panose="020B0604020202020204" pitchFamily="34" charset="0"/>
                <a:cs typeface="Arial" panose="020B0604020202020204" pitchFamily="34" charset="0"/>
              </a:rPr>
              <a:t>Anti-racism book recommendations: Secondary</a:t>
            </a:r>
          </a:p>
        </p:txBody>
      </p:sp>
      <p:pic>
        <p:nvPicPr>
          <p:cNvPr id="7" name="Content Placeholder 6" descr="Cover of This Book is Anti-Racist"/>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578828"/>
            <a:ext cx="2287587" cy="3484443"/>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S1+</a:t>
            </a:r>
          </a:p>
        </p:txBody>
      </p:sp>
      <p:pic>
        <p:nvPicPr>
          <p:cNvPr id="8" name="Content Placeholder 7" descr="Cover of Stamped"/>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595173"/>
            <a:ext cx="2287588" cy="3451754"/>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S3+</a:t>
            </a:r>
          </a:p>
        </p:txBody>
      </p:sp>
      <p:pic>
        <p:nvPicPr>
          <p:cNvPr id="13" name="Content Placeholder 12" descr="Cover of Dear Martin"/>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567233"/>
            <a:ext cx="2287588" cy="3507634"/>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S3+</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201956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628650" y="260648"/>
            <a:ext cx="7886700" cy="1047651"/>
          </a:xfrm>
        </p:spPr>
        <p:txBody>
          <a:bodyPr anchor="t" anchorCtr="0"/>
          <a:lstStyle/>
          <a:p>
            <a:pPr algn="l"/>
            <a:r>
              <a:rPr lang="en-GB" sz="3600" b="1">
                <a:latin typeface="Arial" panose="020B0604020202020204" pitchFamily="34" charset="0"/>
                <a:cs typeface="Arial" panose="020B0604020202020204" pitchFamily="34" charset="0"/>
              </a:rPr>
              <a:t>Guest picks: Mainstreet Trading Company</a:t>
            </a:r>
            <a:endParaRPr lang="en-US" sz="3600" b="1">
              <a:latin typeface="Arial" panose="020B0604020202020204" pitchFamily="34" charset="0"/>
              <a:cs typeface="Arial" panose="020B0604020202020204" pitchFamily="34" charset="0"/>
            </a:endParaRPr>
          </a:p>
        </p:txBody>
      </p:sp>
      <p:pic>
        <p:nvPicPr>
          <p:cNvPr id="7" name="Content Placeholder 6" descr="Cover of Where the World End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552297"/>
            <a:ext cx="2287587" cy="3537505"/>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P7+</a:t>
            </a:r>
          </a:p>
        </p:txBody>
      </p:sp>
      <p:pic>
        <p:nvPicPr>
          <p:cNvPr id="8" name="Content Placeholder 7" descr="Cover of Voyage of the Sparrowhawk"/>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626828"/>
            <a:ext cx="2287588" cy="3388444"/>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P4+</a:t>
            </a:r>
          </a:p>
        </p:txBody>
      </p:sp>
      <p:pic>
        <p:nvPicPr>
          <p:cNvPr id="13" name="Content Placeholder 12" descr="Cover of When Life Gives You Mangoes"/>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589352"/>
            <a:ext cx="2287588" cy="3463396"/>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S1+</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348700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628650" y="260648"/>
            <a:ext cx="7886700" cy="1030701"/>
          </a:xfrm>
        </p:spPr>
        <p:txBody>
          <a:bodyPr anchor="t" anchorCtr="0"/>
          <a:lstStyle/>
          <a:p>
            <a:pPr algn="l"/>
            <a:r>
              <a:rPr lang="en-GB" sz="3600" b="1">
                <a:latin typeface="Arial" panose="020B0604020202020204" pitchFamily="34" charset="0"/>
                <a:cs typeface="Arial" panose="020B0604020202020204" pitchFamily="34" charset="0"/>
              </a:rPr>
              <a:t>FAQs: Recommendations for reluctant readers</a:t>
            </a:r>
            <a:endParaRPr lang="en-US" sz="3600" b="1">
              <a:latin typeface="Arial" panose="020B0604020202020204" pitchFamily="34" charset="0"/>
              <a:cs typeface="Arial" panose="020B0604020202020204" pitchFamily="34" charset="0"/>
            </a:endParaRPr>
          </a:p>
        </p:txBody>
      </p:sp>
      <p:pic>
        <p:nvPicPr>
          <p:cNvPr id="7" name="Content Placeholder 6" descr="Cover of Dungeon Fun"/>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697514"/>
            <a:ext cx="2287587" cy="3247072"/>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P4+</a:t>
            </a:r>
          </a:p>
        </p:txBody>
      </p:sp>
      <p:pic>
        <p:nvPicPr>
          <p:cNvPr id="8" name="Content Placeholder 7" descr="Cover of Lark"/>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579232"/>
            <a:ext cx="2287588" cy="3483636"/>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S1+</a:t>
            </a:r>
          </a:p>
        </p:txBody>
      </p:sp>
      <p:pic>
        <p:nvPicPr>
          <p:cNvPr id="13" name="Content Placeholder 12" descr="Cover of Wrecked"/>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559784"/>
            <a:ext cx="2287588" cy="3522532"/>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S3+</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113782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628650" y="260648"/>
            <a:ext cx="7886700" cy="1030701"/>
          </a:xfrm>
        </p:spPr>
        <p:txBody>
          <a:bodyPr anchor="t" anchorCtr="0"/>
          <a:lstStyle/>
          <a:p>
            <a:pPr algn="l"/>
            <a:r>
              <a:rPr lang="en-GB" sz="3600" b="1">
                <a:latin typeface="Arial" panose="020B0604020202020204" pitchFamily="34" charset="0"/>
                <a:cs typeface="Arial" panose="020B0604020202020204" pitchFamily="34" charset="0"/>
              </a:rPr>
              <a:t>FAQs: What to read after Harry Potter</a:t>
            </a:r>
            <a:endParaRPr lang="en-US" sz="3600" b="1">
              <a:latin typeface="Arial" panose="020B0604020202020204" pitchFamily="34" charset="0"/>
              <a:cs typeface="Arial" panose="020B0604020202020204" pitchFamily="34" charset="0"/>
            </a:endParaRPr>
          </a:p>
        </p:txBody>
      </p:sp>
      <p:pic>
        <p:nvPicPr>
          <p:cNvPr id="7" name="Content Placeholder 6" descr="Cover of Amulet"/>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853094"/>
            <a:ext cx="2287587" cy="2935912"/>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P4+</a:t>
            </a:r>
          </a:p>
        </p:txBody>
      </p:sp>
      <p:pic>
        <p:nvPicPr>
          <p:cNvPr id="8" name="Content Placeholder 7" descr="Cover of Orphans of the Tide"/>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596759"/>
            <a:ext cx="2287588" cy="3448582"/>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P5+</a:t>
            </a:r>
          </a:p>
        </p:txBody>
      </p:sp>
      <p:pic>
        <p:nvPicPr>
          <p:cNvPr id="13" name="Content Placeholder 12" descr="Cover of Nevermoor"/>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720306"/>
            <a:ext cx="2287588" cy="3201487"/>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P5+</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109700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a:latin typeface="Arial" panose="020B0604020202020204" pitchFamily="34" charset="0"/>
                <a:cs typeface="Arial" panose="020B0604020202020204" pitchFamily="34" charset="0"/>
              </a:rPr>
              <a:t>Find out more</a:t>
            </a:r>
          </a:p>
        </p:txBody>
      </p:sp>
      <p:sp>
        <p:nvSpPr>
          <p:cNvPr id="9" name="Vertical Text Placeholder 8"/>
          <p:cNvSpPr>
            <a:spLocks noGrp="1"/>
          </p:cNvSpPr>
          <p:nvPr>
            <p:ph type="body" orient="vert" idx="1"/>
          </p:nvPr>
        </p:nvSpPr>
        <p:spPr>
          <a:xfrm>
            <a:off x="457200" y="1417638"/>
            <a:ext cx="8229600" cy="4243610"/>
          </a:xfrm>
        </p:spPr>
        <p:txBody>
          <a:bodyPr vert="horz">
            <a:normAutofit/>
          </a:bodyPr>
          <a:lstStyle/>
          <a:p>
            <a:r>
              <a:rPr lang="en-US" sz="3600">
                <a:latin typeface="Helvetica Neue"/>
              </a:rPr>
              <a:t>Learn about </a:t>
            </a:r>
            <a:r>
              <a:rPr lang="en-US" sz="3600">
                <a:latin typeface="Helvetica Neue"/>
                <a:hlinkClick r:id="rId3"/>
              </a:rPr>
              <a:t>our schools </a:t>
            </a:r>
            <a:r>
              <a:rPr lang="en-US" sz="3600" err="1">
                <a:latin typeface="Helvetica Neue"/>
                <a:hlinkClick r:id="rId3"/>
              </a:rPr>
              <a:t>programmes</a:t>
            </a:r>
            <a:r>
              <a:rPr lang="en-US" sz="3600">
                <a:latin typeface="Helvetica Neue"/>
                <a:hlinkClick r:id="rId3"/>
              </a:rPr>
              <a:t> and learning resources</a:t>
            </a:r>
            <a:endParaRPr lang="en-US" sz="3600">
              <a:latin typeface="Helvetica Neue"/>
            </a:endParaRPr>
          </a:p>
          <a:p>
            <a:r>
              <a:rPr lang="en-US" sz="3600">
                <a:latin typeface="Helvetica Neue"/>
              </a:rPr>
              <a:t>Register for </a:t>
            </a:r>
            <a:r>
              <a:rPr lang="en-US" sz="3600">
                <a:latin typeface="Helvetica Neue"/>
                <a:hlinkClick r:id="rId4"/>
              </a:rPr>
              <a:t>our upcoming CLPL sessions</a:t>
            </a:r>
            <a:endParaRPr lang="en-US" sz="3600">
              <a:latin typeface="Helvetica Neue"/>
            </a:endParaRPr>
          </a:p>
          <a:p>
            <a:r>
              <a:rPr lang="en-US" sz="3600">
                <a:latin typeface="Helvetica Neue"/>
              </a:rPr>
              <a:t>Find more book recommendations with our </a:t>
            </a:r>
            <a:r>
              <a:rPr lang="en-US" sz="3600">
                <a:latin typeface="Helvetica Neue"/>
                <a:hlinkClick r:id="rId5"/>
              </a:rPr>
              <a:t>book lists</a:t>
            </a:r>
            <a:r>
              <a:rPr lang="en-US" sz="3600">
                <a:latin typeface="Helvetica Neue"/>
              </a:rPr>
              <a:t> or our </a:t>
            </a:r>
            <a:r>
              <a:rPr lang="en-US" sz="3600">
                <a:latin typeface="Helvetica Neue"/>
                <a:hlinkClick r:id="rId6"/>
              </a:rPr>
              <a:t>Bookzilla app</a:t>
            </a:r>
            <a:endParaRPr lang="en-US" sz="3600">
              <a:latin typeface="Helvetica Neue"/>
            </a:endParaRP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354388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0425"/>
            <a:ext cx="7772400" cy="1470025"/>
          </a:xfrm>
        </p:spPr>
        <p:txBody>
          <a:bodyPr/>
          <a:lstStyle/>
          <a:p>
            <a:r>
              <a:rPr lang="en-US" b="1">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2964059"/>
            <a:ext cx="6400800" cy="1104900"/>
          </a:xfrm>
        </p:spPr>
        <p:txBody>
          <a:bodyPr>
            <a:noAutofit/>
          </a:bodyPr>
          <a:lstStyle/>
          <a:p>
            <a:r>
              <a:rPr lang="en-US" sz="2800">
                <a:solidFill>
                  <a:schemeClr val="bg1"/>
                </a:solidFill>
                <a:latin typeface="Arial" panose="020B0604020202020204" pitchFamily="34" charset="0"/>
                <a:cs typeface="Arial" panose="020B0604020202020204" pitchFamily="34" charset="0"/>
              </a:rPr>
              <a:t>schools@scottishbooktrust.com</a:t>
            </a:r>
          </a:p>
          <a:p>
            <a:r>
              <a:rPr lang="en-US" sz="2800">
                <a:solidFill>
                  <a:schemeClr val="bg1"/>
                </a:solidFill>
                <a:latin typeface="Arial" panose="020B0604020202020204" pitchFamily="34" charset="0"/>
                <a:cs typeface="Arial" panose="020B0604020202020204" pitchFamily="34" charset="0"/>
              </a:rPr>
              <a:t>scottishbooktrust.com</a:t>
            </a:r>
          </a:p>
          <a:p>
            <a:r>
              <a:rPr lang="en-US" sz="1800">
                <a:solidFill>
                  <a:schemeClr val="bg1"/>
                </a:solidFill>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068959"/>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417638"/>
            <a:ext cx="8229600" cy="3451522"/>
          </a:xfrm>
        </p:spPr>
        <p:txBody>
          <a:bodyPr vert="horz">
            <a:normAutofit/>
          </a:bodyPr>
          <a:lstStyle/>
          <a:p>
            <a:pPr marL="0" indent="0">
              <a:buNone/>
            </a:pPr>
            <a:r>
              <a:rPr lang="en-US" sz="2400">
                <a:latin typeface="Helvetica Neue"/>
              </a:rPr>
              <a:t>This PowerPoint version of the Book Discovery Guide (Issue 1, October 2020) allows you to share the guide with your colleagues.</a:t>
            </a:r>
            <a:br>
              <a:rPr lang="en-US" sz="2400">
                <a:latin typeface="Helvetica Neue"/>
              </a:rPr>
            </a:br>
            <a:br>
              <a:rPr lang="en-US" sz="2400">
                <a:latin typeface="Helvetica Neue"/>
              </a:rPr>
            </a:br>
            <a:r>
              <a:rPr lang="en-US" sz="2400">
                <a:latin typeface="Helvetica Neue"/>
              </a:rPr>
              <a:t>Each slide will contain the covers and, where applicable, age ratings of the books.</a:t>
            </a:r>
            <a:br>
              <a:rPr lang="en-US" sz="2400">
                <a:latin typeface="Helvetica Neue"/>
              </a:rPr>
            </a:br>
            <a:br>
              <a:rPr lang="en-US" sz="2400">
                <a:latin typeface="Helvetica Neue"/>
              </a:rPr>
            </a:br>
            <a:r>
              <a:rPr lang="en-US" sz="2400" b="1">
                <a:latin typeface="Helvetica Neue"/>
              </a:rPr>
              <a:t>Click “Notes” at the bottom of your window to find the blurbs for each book.</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99898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fontScale="90000"/>
          </a:bodyPr>
          <a:lstStyle/>
          <a:p>
            <a:pPr algn="l"/>
            <a:r>
              <a:rPr lang="en-US" b="1">
                <a:latin typeface="Arial" panose="020B0604020202020204" pitchFamily="34" charset="0"/>
                <a:cs typeface="Arial" panose="020B0604020202020204" pitchFamily="34" charset="0"/>
              </a:rPr>
              <a:t>What is Book Discovery Guide?</a:t>
            </a:r>
          </a:p>
        </p:txBody>
      </p:sp>
      <p:sp>
        <p:nvSpPr>
          <p:cNvPr id="9" name="Vertical Text Placeholder 8"/>
          <p:cNvSpPr>
            <a:spLocks noGrp="1"/>
          </p:cNvSpPr>
          <p:nvPr>
            <p:ph type="body" orient="vert" idx="1"/>
          </p:nvPr>
        </p:nvSpPr>
        <p:spPr>
          <a:xfrm>
            <a:off x="457200" y="1340769"/>
            <a:ext cx="8229600" cy="4450432"/>
          </a:xfrm>
        </p:spPr>
        <p:txBody>
          <a:bodyPr vert="horz">
            <a:normAutofit/>
          </a:bodyPr>
          <a:lstStyle/>
          <a:p>
            <a:pPr marL="0" indent="0">
              <a:buNone/>
            </a:pPr>
            <a:r>
              <a:rPr lang="en-US" sz="2800">
                <a:latin typeface="Arial" panose="020B0604020202020204" pitchFamily="34" charset="0"/>
                <a:cs typeface="Arial" panose="020B0604020202020204" pitchFamily="34" charset="0"/>
              </a:rPr>
              <a:t>Book Discovery Guide is our guide to help you find high-quality contemporary books for pupils of all ages and reading levels.</a:t>
            </a:r>
            <a:br>
              <a:rPr lang="en-US" sz="2800">
                <a:latin typeface="Arial" panose="020B0604020202020204" pitchFamily="34" charset="0"/>
                <a:cs typeface="Arial" panose="020B0604020202020204" pitchFamily="34" charset="0"/>
              </a:rPr>
            </a:b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365829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sz="3400" b="1">
                <a:latin typeface="Arial" panose="020B0604020202020204" pitchFamily="34" charset="0"/>
                <a:cs typeface="Arial" panose="020B0604020202020204" pitchFamily="34" charset="0"/>
              </a:rPr>
              <a:t>The importance of contemporary books in your classroom:</a:t>
            </a:r>
          </a:p>
        </p:txBody>
      </p:sp>
      <p:sp>
        <p:nvSpPr>
          <p:cNvPr id="9" name="Vertical Text Placeholder 8"/>
          <p:cNvSpPr>
            <a:spLocks noGrp="1"/>
          </p:cNvSpPr>
          <p:nvPr>
            <p:ph type="body" orient="vert" idx="1"/>
          </p:nvPr>
        </p:nvSpPr>
        <p:spPr>
          <a:xfrm>
            <a:off x="457200" y="1628800"/>
            <a:ext cx="8229600" cy="4018384"/>
          </a:xfrm>
        </p:spPr>
        <p:txBody>
          <a:bodyPr vert="horz">
            <a:normAutofit/>
          </a:bodyPr>
          <a:lstStyle/>
          <a:p>
            <a:pPr marL="0" indent="0"/>
            <a:r>
              <a:rPr lang="en-US" sz="2800">
                <a:latin typeface="Arial" panose="020B0604020202020204" pitchFamily="34" charset="0"/>
                <a:cs typeface="Arial" panose="020B0604020202020204" pitchFamily="34" charset="0"/>
              </a:rPr>
              <a:t> More representative, which allows pupils to see themselves on page</a:t>
            </a:r>
            <a:br>
              <a:rPr lang="en-US" sz="2800">
                <a:latin typeface="Arial" panose="020B0604020202020204" pitchFamily="34" charset="0"/>
                <a:cs typeface="Arial" panose="020B0604020202020204" pitchFamily="34" charset="0"/>
              </a:rPr>
            </a:br>
            <a:endParaRPr lang="en-US" sz="2800">
              <a:latin typeface="Arial" panose="020B0604020202020204" pitchFamily="34" charset="0"/>
              <a:cs typeface="Arial" panose="020B0604020202020204" pitchFamily="34" charset="0"/>
            </a:endParaRPr>
          </a:p>
          <a:p>
            <a:pPr marL="0" indent="0"/>
            <a:r>
              <a:rPr lang="en-US" sz="2800">
                <a:latin typeface="Arial" panose="020B0604020202020204" pitchFamily="34" charset="0"/>
                <a:cs typeface="Arial" panose="020B0604020202020204" pitchFamily="34" charset="0"/>
              </a:rPr>
              <a:t> Read about a wide range of experiences relevant to today (for example, climate change, refugee crisis, technology and the Internet)</a:t>
            </a:r>
            <a:br>
              <a:rPr lang="en-US" sz="2800">
                <a:latin typeface="Arial" panose="020B0604020202020204" pitchFamily="34" charset="0"/>
                <a:cs typeface="Arial" panose="020B0604020202020204" pitchFamily="34" charset="0"/>
              </a:rPr>
            </a:br>
            <a:endParaRPr lang="en-US" sz="2800">
              <a:latin typeface="Arial" panose="020B0604020202020204" pitchFamily="34" charset="0"/>
              <a:cs typeface="Arial" panose="020B0604020202020204" pitchFamily="34" charset="0"/>
            </a:endParaRPr>
          </a:p>
          <a:p>
            <a:pPr marL="0" indent="0"/>
            <a:r>
              <a:rPr lang="en-US" sz="2800">
                <a:latin typeface="Arial" panose="020B0604020202020204" pitchFamily="34" charset="0"/>
                <a:cs typeface="Arial" panose="020B0604020202020204" pitchFamily="34" charset="0"/>
              </a:rPr>
              <a:t> Language is up-to-date, making it easier to follow</a:t>
            </a:r>
          </a:p>
          <a:p>
            <a:pPr marL="0" indent="0"/>
            <a:endParaRPr lang="en-US" sz="2800">
              <a:latin typeface="Arial" panose="020B0604020202020204" pitchFamily="34" charset="0"/>
              <a:cs typeface="Arial" panose="020B0604020202020204" pitchFamily="34" charset="0"/>
            </a:endParaRPr>
          </a:p>
          <a:p>
            <a:pPr marL="0" indent="0">
              <a:buNone/>
            </a:pPr>
            <a:endParaRPr lang="en-US" sz="2800">
              <a:latin typeface="Helvetica Neue"/>
            </a:endParaRP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a:latin typeface="Arial" panose="020B0604020202020204" pitchFamily="34" charset="0"/>
                <a:cs typeface="Arial" panose="020B0604020202020204" pitchFamily="34" charset="0"/>
              </a:rPr>
              <a:t>New from Scottish publishers</a:t>
            </a:r>
          </a:p>
        </p:txBody>
      </p:sp>
      <p:pic>
        <p:nvPicPr>
          <p:cNvPr id="8" name="Content Placeholder 7" descr="Cover of Anna">
            <a:extLst>
              <a:ext uri="{FF2B5EF4-FFF2-40B4-BE49-F238E27FC236}">
                <a16:creationId xmlns:a16="http://schemas.microsoft.com/office/drawing/2014/main" id="{26C2FC88-270A-B49A-9EE9-BAE47AFD3D57}"/>
              </a:ext>
            </a:extLst>
          </p:cNvPr>
          <p:cNvPicPr>
            <a:picLocks noGrp="1" noChangeAspect="1"/>
          </p:cNvPicPr>
          <p:nvPr>
            <p:ph sz="quarter" idx="10"/>
          </p:nvPr>
        </p:nvPicPr>
        <p:blipFill>
          <a:blip r:embed="rId3"/>
          <a:stretch>
            <a:fillRect/>
          </a:stretch>
        </p:blipFill>
        <p:spPr>
          <a:xfrm>
            <a:off x="611188" y="1563079"/>
            <a:ext cx="2338448" cy="3594113"/>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S1+</a:t>
            </a:r>
          </a:p>
        </p:txBody>
      </p:sp>
      <p:pic>
        <p:nvPicPr>
          <p:cNvPr id="14" name="Content Placeholder 13" descr="Cover of Fin &amp; Rye &amp; Fireflies">
            <a:extLst>
              <a:ext uri="{FF2B5EF4-FFF2-40B4-BE49-F238E27FC236}">
                <a16:creationId xmlns:a16="http://schemas.microsoft.com/office/drawing/2014/main" id="{6027CFB4-C338-5876-897D-8031E06D29EE}"/>
              </a:ext>
            </a:extLst>
          </p:cNvPr>
          <p:cNvPicPr>
            <a:picLocks noGrp="1" noChangeAspect="1"/>
          </p:cNvPicPr>
          <p:nvPr>
            <p:ph sz="quarter" idx="11"/>
          </p:nvPr>
        </p:nvPicPr>
        <p:blipFill>
          <a:blip r:embed="rId4"/>
          <a:stretch>
            <a:fillRect/>
          </a:stretch>
        </p:blipFill>
        <p:spPr>
          <a:xfrm>
            <a:off x="3347677" y="1563079"/>
            <a:ext cx="2338448" cy="3594112"/>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latin typeface="Arial" panose="020B0604020202020204" pitchFamily="34" charset="0"/>
                <a:cs typeface="Arial" panose="020B0604020202020204" pitchFamily="34" charset="0"/>
              </a:rPr>
              <a:t>S1+</a:t>
            </a:r>
          </a:p>
        </p:txBody>
      </p:sp>
      <p:pic>
        <p:nvPicPr>
          <p:cNvPr id="16" name="Content Placeholder 15" descr="Cover of An Amazing Animal Atlas of Scotland">
            <a:extLst>
              <a:ext uri="{FF2B5EF4-FFF2-40B4-BE49-F238E27FC236}">
                <a16:creationId xmlns:a16="http://schemas.microsoft.com/office/drawing/2014/main" id="{A43C36DB-DF65-517B-CA72-D7CB4D926A22}"/>
              </a:ext>
            </a:extLst>
          </p:cNvPr>
          <p:cNvPicPr>
            <a:picLocks noGrp="1" noChangeAspect="1"/>
          </p:cNvPicPr>
          <p:nvPr>
            <p:ph sz="quarter" idx="12"/>
          </p:nvPr>
        </p:nvPicPr>
        <p:blipFill>
          <a:blip r:embed="rId5"/>
          <a:stretch>
            <a:fillRect/>
          </a:stretch>
        </p:blipFill>
        <p:spPr>
          <a:xfrm>
            <a:off x="6084167" y="1563079"/>
            <a:ext cx="2618047" cy="3594113"/>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latin typeface="Arial" panose="020B0604020202020204" pitchFamily="34" charset="0"/>
                <a:cs typeface="Arial" panose="020B0604020202020204" pitchFamily="34" charset="0"/>
              </a:rPr>
              <a:t>P4 – 7 </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400298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a:latin typeface="Arial" panose="020B0604020202020204" pitchFamily="34" charset="0"/>
                <a:cs typeface="Arial" panose="020B0604020202020204" pitchFamily="34" charset="0"/>
              </a:rPr>
              <a:t>Scottish Teenage Book Prize 2020</a:t>
            </a:r>
          </a:p>
        </p:txBody>
      </p:sp>
      <p:pic>
        <p:nvPicPr>
          <p:cNvPr id="7" name="Content Placeholder 6" descr="Cover of The Gifted, the Talented and M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563257"/>
            <a:ext cx="2287587" cy="3515585"/>
          </a:xfrm>
        </p:spPr>
      </p:pic>
      <p:pic>
        <p:nvPicPr>
          <p:cNvPr id="8" name="Content Placeholder 7" descr="Cover of White Eagles"/>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576906"/>
            <a:ext cx="2287588" cy="3488287"/>
          </a:xfrm>
        </p:spPr>
      </p:pic>
      <p:pic>
        <p:nvPicPr>
          <p:cNvPr id="13" name="Content Placeholder 12" descr="Cover of Evernight"/>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584282"/>
            <a:ext cx="2287588" cy="3473536"/>
          </a:xfrm>
        </p:spPr>
      </p:pic>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63404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a:latin typeface="Arial" panose="020B0604020202020204" pitchFamily="34" charset="0"/>
                <a:cs typeface="Arial" panose="020B0604020202020204" pitchFamily="34" charset="0"/>
              </a:rPr>
              <a:t>The Bookbug Picture Book Prize 2020</a:t>
            </a:r>
            <a:endParaRPr lang="en-US" sz="4400" b="1">
              <a:latin typeface="Arial" panose="020B0604020202020204" pitchFamily="34" charset="0"/>
              <a:cs typeface="Arial" panose="020B0604020202020204" pitchFamily="34" charset="0"/>
            </a:endParaRPr>
          </a:p>
        </p:txBody>
      </p:sp>
      <p:pic>
        <p:nvPicPr>
          <p:cNvPr id="7" name="Content Placeholder 6" descr="Cover of Brenda is a Shee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2177256"/>
            <a:ext cx="2287587" cy="2287587"/>
          </a:xfrm>
        </p:spPr>
      </p:pic>
      <p:pic>
        <p:nvPicPr>
          <p:cNvPr id="8" name="Content Placeholder 7" descr="Cover of This is a Dog"/>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2190195"/>
            <a:ext cx="2287588" cy="2261710"/>
          </a:xfrm>
        </p:spPr>
      </p:pic>
      <p:pic>
        <p:nvPicPr>
          <p:cNvPr id="13" name="Content Placeholder 12" descr="Cover of My First Book of Birds"/>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2172127"/>
            <a:ext cx="2287588" cy="2297846"/>
          </a:xfrm>
        </p:spPr>
      </p:pic>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328182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a:latin typeface="Arial" panose="020B0604020202020204" pitchFamily="34" charset="0"/>
                <a:cs typeface="Arial" panose="020B0604020202020204" pitchFamily="34" charset="0"/>
              </a:rPr>
              <a:t>Staff picks: Anna Broomfield</a:t>
            </a:r>
          </a:p>
        </p:txBody>
      </p:sp>
      <p:pic>
        <p:nvPicPr>
          <p:cNvPr id="7" name="Content Placeholder 6" descr="Cover of Loveles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21125" y="1583690"/>
            <a:ext cx="2267712" cy="3474720"/>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S1+</a:t>
            </a:r>
          </a:p>
        </p:txBody>
      </p:sp>
      <p:pic>
        <p:nvPicPr>
          <p:cNvPr id="8" name="Content Placeholder 7" descr="Cover of Pet"/>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562996"/>
            <a:ext cx="2287588" cy="3516107"/>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S3+</a:t>
            </a:r>
          </a:p>
        </p:txBody>
      </p:sp>
      <p:pic>
        <p:nvPicPr>
          <p:cNvPr id="13" name="Content Placeholder 12" descr="Cover of Orion Lost"/>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562996"/>
            <a:ext cx="2287588" cy="3516107"/>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P4-S1</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16550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a:latin typeface="Arial" panose="020B0604020202020204" pitchFamily="34" charset="0"/>
                <a:cs typeface="Arial" panose="020B0604020202020204" pitchFamily="34" charset="0"/>
              </a:rPr>
              <a:t>Staff </a:t>
            </a:r>
            <a:r>
              <a:rPr lang="en-US" b="1">
                <a:latin typeface="Arial" panose="020B0604020202020204" pitchFamily="34" charset="0"/>
                <a:cs typeface="Arial" panose="020B0604020202020204" pitchFamily="34" charset="0"/>
              </a:rPr>
              <a:t>p</a:t>
            </a:r>
            <a:r>
              <a:rPr lang="en-US" sz="4400" b="1">
                <a:latin typeface="Arial" panose="020B0604020202020204" pitchFamily="34" charset="0"/>
                <a:cs typeface="Arial" panose="020B0604020202020204" pitchFamily="34" charset="0"/>
              </a:rPr>
              <a:t>icks: Sarah Mallon</a:t>
            </a:r>
          </a:p>
        </p:txBody>
      </p:sp>
      <p:pic>
        <p:nvPicPr>
          <p:cNvPr id="7" name="Content Placeholder 6" descr="Cover of Troofriend"/>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1188" y="1567037"/>
            <a:ext cx="2287587" cy="3508026"/>
          </a:xfrm>
        </p:spPr>
      </p:pic>
      <p:sp>
        <p:nvSpPr>
          <p:cNvPr id="5" name="Text Placeholder 4">
            <a:extLst>
              <a:ext uri="{FF2B5EF4-FFF2-40B4-BE49-F238E27FC236}">
                <a16:creationId xmlns:a16="http://schemas.microsoft.com/office/drawing/2014/main" id="{07EE659D-08EE-D567-A3EE-89148316B850}"/>
              </a:ext>
            </a:extLst>
          </p:cNvPr>
          <p:cNvSpPr>
            <a:spLocks noGrp="1"/>
          </p:cNvSpPr>
          <p:nvPr>
            <p:ph type="body" sz="quarter" idx="13"/>
          </p:nvPr>
        </p:nvSpPr>
        <p:spPr>
          <a:xfrm>
            <a:off x="628650" y="5412532"/>
            <a:ext cx="2287588" cy="576262"/>
          </a:xfrm>
        </p:spPr>
        <p:txBody>
          <a:bodyPr/>
          <a:lstStyle/>
          <a:p>
            <a:pPr marL="0" indent="0" algn="ctr">
              <a:buNone/>
            </a:pPr>
            <a:r>
              <a:rPr lang="en-GB" sz="3200" b="1"/>
              <a:t>P5-S1</a:t>
            </a:r>
          </a:p>
        </p:txBody>
      </p:sp>
      <p:pic>
        <p:nvPicPr>
          <p:cNvPr id="8" name="Content Placeholder 7" descr="Cover of The Picture Atlas"/>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3419475" y="1862405"/>
            <a:ext cx="2287588" cy="2917289"/>
          </a:xfrm>
        </p:spPr>
      </p:pic>
      <p:sp>
        <p:nvSpPr>
          <p:cNvPr id="6" name="Text Placeholder 5">
            <a:extLst>
              <a:ext uri="{FF2B5EF4-FFF2-40B4-BE49-F238E27FC236}">
                <a16:creationId xmlns:a16="http://schemas.microsoft.com/office/drawing/2014/main" id="{F529F2E9-5686-5333-CB11-0D7634CF5629}"/>
              </a:ext>
            </a:extLst>
          </p:cNvPr>
          <p:cNvSpPr>
            <a:spLocks noGrp="1"/>
          </p:cNvSpPr>
          <p:nvPr>
            <p:ph type="body" sz="quarter" idx="14"/>
          </p:nvPr>
        </p:nvSpPr>
        <p:spPr>
          <a:xfrm>
            <a:off x="3419475" y="5412532"/>
            <a:ext cx="2287588" cy="576262"/>
          </a:xfrm>
        </p:spPr>
        <p:txBody>
          <a:bodyPr/>
          <a:lstStyle/>
          <a:p>
            <a:pPr marL="0" indent="0" algn="ctr">
              <a:buNone/>
            </a:pPr>
            <a:r>
              <a:rPr lang="en-GB" sz="3200" b="1"/>
              <a:t>P3-7</a:t>
            </a:r>
          </a:p>
          <a:p>
            <a:pPr marL="0" indent="0">
              <a:buNone/>
            </a:pPr>
            <a:endParaRPr lang="en-GB"/>
          </a:p>
        </p:txBody>
      </p:sp>
      <p:pic>
        <p:nvPicPr>
          <p:cNvPr id="13" name="Content Placeholder 12" descr="Cover of The Dog that Saved Christmas"/>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213475" y="1862154"/>
            <a:ext cx="2287588" cy="2917791"/>
          </a:xfrm>
        </p:spPr>
      </p:pic>
      <p:sp>
        <p:nvSpPr>
          <p:cNvPr id="12" name="Text Placeholder 11">
            <a:extLst>
              <a:ext uri="{FF2B5EF4-FFF2-40B4-BE49-F238E27FC236}">
                <a16:creationId xmlns:a16="http://schemas.microsoft.com/office/drawing/2014/main" id="{87C72A49-5CD6-F1FE-D4D4-294CEE4E46E4}"/>
              </a:ext>
            </a:extLst>
          </p:cNvPr>
          <p:cNvSpPr>
            <a:spLocks noGrp="1"/>
          </p:cNvSpPr>
          <p:nvPr>
            <p:ph type="body" sz="quarter" idx="15"/>
          </p:nvPr>
        </p:nvSpPr>
        <p:spPr>
          <a:xfrm>
            <a:off x="6227763" y="5412532"/>
            <a:ext cx="2287587" cy="576262"/>
          </a:xfrm>
        </p:spPr>
        <p:txBody>
          <a:bodyPr/>
          <a:lstStyle/>
          <a:p>
            <a:pPr marL="0" indent="0" algn="ctr">
              <a:buNone/>
            </a:pPr>
            <a:r>
              <a:rPr lang="en-GB" sz="3200" b="1"/>
              <a:t>P4-P7</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44408" y="6093296"/>
            <a:ext cx="658416" cy="441014"/>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2756109729"/>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E47BC83-163E-4BA5-AA82-ECA77C9456FE}" vid="{01A9960D-58DF-472C-94DB-8A6F87516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fe2467033a5e5d2c117aed06dfa06ce3">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7c5c06e51a01776446ff626aee56b012"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E62917-32D3-4975-9CED-5316D2D271BE}">
  <ds:schemaRefs>
    <ds:schemaRef ds:uri="http://schemas.microsoft.com/sharepoint/v3/contenttype/forms"/>
  </ds:schemaRefs>
</ds:datastoreItem>
</file>

<file path=customXml/itemProps2.xml><?xml version="1.0" encoding="utf-8"?>
<ds:datastoreItem xmlns:ds="http://schemas.openxmlformats.org/officeDocument/2006/customXml" ds:itemID="{674FCA00-0CDC-4224-B2D0-27AFF5659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37ED77-5338-4C85-8458-4654A156E868}">
  <ds:schemaRefs>
    <ds:schemaRef ds:uri="6b42feb5-42f4-4875-917d-a8fcb0477ae8"/>
    <ds:schemaRef ds:uri="e8fe8bb9-e0d4-4ac3-b920-326070b987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Application>Microsoft Office PowerPoint</Application>
  <PresentationFormat>On-screen Show (4:3)</PresentationFormat>
  <Slides>17</Slides>
  <Notes>13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Book Discovery Guide</vt:lpstr>
      <vt:lpstr>How to use this PowerPoint</vt:lpstr>
      <vt:lpstr>What is Book Discovery Guide?</vt:lpstr>
      <vt:lpstr>The importance of contemporary books in your classroom:</vt:lpstr>
      <vt:lpstr>New from Scottish publishers</vt:lpstr>
      <vt:lpstr>Scottish Teenage Book Prize 2020</vt:lpstr>
      <vt:lpstr>The Bookbug Picture Book Prize 2020</vt:lpstr>
      <vt:lpstr>Staff picks: Anna Broomfield</vt:lpstr>
      <vt:lpstr>Staff picks: Sarah Mallon</vt:lpstr>
      <vt:lpstr>Staff picks: Hannah Sycamore</vt:lpstr>
      <vt:lpstr>Anti-racism book recommendations: Primary</vt:lpstr>
      <vt:lpstr>Anti-racism book recommendations: Secondary</vt:lpstr>
      <vt:lpstr>Guest picks: Mainstreet Trading Company</vt:lpstr>
      <vt:lpstr>FAQs: Recommendations for reluctant readers</vt:lpstr>
      <vt:lpstr>FAQs: What to read after Harry Potter</vt:lpstr>
      <vt:lpstr>Find out more</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SBT PowerPoint templates</dc:title>
  <dc:creator>Catherine Wilson Garry</dc:creator>
  <cp:revision>2</cp:revision>
  <dcterms:created xsi:type="dcterms:W3CDTF">2023-02-08T15:09:36Z</dcterms:created>
  <dcterms:modified xsi:type="dcterms:W3CDTF">2023-04-27T15:31:49Z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MediaServiceImageTags">
    <vt:lpwstr/>
  </property>
</Properties>
</file>