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57" r:id="rId5"/>
    <p:sldId id="295" r:id="rId6"/>
    <p:sldId id="267" r:id="rId7"/>
    <p:sldId id="300" r:id="rId8"/>
    <p:sldId id="269" r:id="rId9"/>
    <p:sldId id="270" r:id="rId10"/>
    <p:sldId id="296" r:id="rId11"/>
    <p:sldId id="271" r:id="rId12"/>
    <p:sldId id="274" r:id="rId13"/>
    <p:sldId id="279" r:id="rId14"/>
    <p:sldId id="275" r:id="rId15"/>
    <p:sldId id="276" r:id="rId16"/>
    <p:sldId id="280" r:id="rId17"/>
    <p:sldId id="281" r:id="rId18"/>
    <p:sldId id="277" r:id="rId19"/>
    <p:sldId id="278" r:id="rId20"/>
    <p:sldId id="282" r:id="rId21"/>
    <p:sldId id="283" r:id="rId22"/>
    <p:sldId id="301" r:id="rId23"/>
    <p:sldId id="293" r:id="rId24"/>
    <p:sldId id="294" r:id="rId25"/>
    <p:sldId id="299" r:id="rId26"/>
    <p:sldId id="297" r:id="rId27"/>
    <p:sldId id="298" r:id="rId28"/>
    <p:sldId id="302" r:id="rId29"/>
    <p:sldId id="284" r:id="rId30"/>
    <p:sldId id="287" r:id="rId31"/>
    <p:sldId id="285" r:id="rId32"/>
    <p:sldId id="286" r:id="rId33"/>
    <p:sldId id="288" r:id="rId34"/>
    <p:sldId id="290" r:id="rId35"/>
    <p:sldId id="291" r:id="rId36"/>
    <p:sldId id="320" r:id="rId37"/>
    <p:sldId id="289" r:id="rId38"/>
    <p:sldId id="303" r:id="rId39"/>
    <p:sldId id="304" r:id="rId40"/>
    <p:sldId id="305" r:id="rId41"/>
    <p:sldId id="306" r:id="rId42"/>
    <p:sldId id="308" r:id="rId43"/>
    <p:sldId id="307" r:id="rId44"/>
    <p:sldId id="309" r:id="rId45"/>
    <p:sldId id="310" r:id="rId46"/>
    <p:sldId id="317" r:id="rId47"/>
    <p:sldId id="313" r:id="rId48"/>
    <p:sldId id="314" r:id="rId49"/>
    <p:sldId id="315" r:id="rId50"/>
    <p:sldId id="311" r:id="rId51"/>
    <p:sldId id="319" r:id="rId52"/>
    <p:sldId id="321" r:id="rId53"/>
    <p:sldId id="322" r:id="rId54"/>
    <p:sldId id="26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6" autoAdjust="0"/>
    <p:restoredTop sz="64950" autoAdjust="0"/>
  </p:normalViewPr>
  <p:slideViewPr>
    <p:cSldViewPr snapToObjects="1">
      <p:cViewPr varScale="1">
        <p:scale>
          <a:sx n="55" d="100"/>
          <a:sy n="55" d="100"/>
        </p:scale>
        <p:origin x="220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D592C-208D-43AF-9A94-22D4CFD4D5A5}" type="datetimeFigureOut">
              <a:rPr lang="en-GB" smtClean="0"/>
              <a:t>04/01/2023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4EF93-AB8D-424A-B276-6FD4F8EF2D31}" type="slidenum">
              <a:rPr lang="en-GB" smtClean="0"/>
              <a:t>‹#›</a:t>
            </a:fld>
            <a:endParaRPr lang="en-GB"/>
          </a:p>
        </p:txBody>
      </p:sp>
    </p:spTree>
    <p:extLst>
      <p:ext uri="{BB962C8B-B14F-4D97-AF65-F5344CB8AC3E}">
        <p14:creationId xmlns:p14="http://schemas.microsoft.com/office/powerpoint/2010/main" val="414254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kids.britannica.com/kids/article/werewolf/600679"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hetlandmuseumandarchives.org.uk/blog/the-real-story-behind-the-shetland-wulver"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hetlandmuseumandarchives.org.uk/blog/the-real-story-behind-the-shetland-wulver"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1: What</a:t>
            </a:r>
            <a:r>
              <a:rPr lang="en-GB" baseline="0" dirty="0"/>
              <a:t> are myths and legends?</a:t>
            </a:r>
            <a:br>
              <a:rPr lang="en-GB" baseline="0" dirty="0"/>
            </a:br>
            <a:br>
              <a:rPr lang="en-GB" baseline="0" dirty="0"/>
            </a:br>
            <a:r>
              <a:rPr lang="en-GB" baseline="0" dirty="0"/>
              <a:t>Estimate time to complete: </a:t>
            </a:r>
            <a:r>
              <a:rPr lang="en-GB" dirty="0"/>
              <a:t>30-45 minutes (if using accompanying Word/PDF</a:t>
            </a:r>
            <a:r>
              <a:rPr lang="en-GB" baseline="0" dirty="0"/>
              <a:t> resource) or 25 minutes if just using PowerPoint</a:t>
            </a:r>
            <a:br>
              <a:rPr lang="en-GB" dirty="0"/>
            </a:br>
            <a:r>
              <a:rPr lang="en-GB" dirty="0"/>
              <a:t>Materials needed:</a:t>
            </a:r>
            <a:r>
              <a:rPr lang="en-GB" baseline="0" dirty="0"/>
              <a:t> Pens, paper</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4</a:t>
            </a:fld>
            <a:endParaRPr lang="en-GB"/>
          </a:p>
        </p:txBody>
      </p:sp>
    </p:spTree>
    <p:extLst>
      <p:ext uri="{BB962C8B-B14F-4D97-AF65-F5344CB8AC3E}">
        <p14:creationId xmlns:p14="http://schemas.microsoft.com/office/powerpoint/2010/main" val="1662448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 together. Has anyone heard of the </a:t>
            </a:r>
            <a:r>
              <a:rPr lang="en-GB" dirty="0" err="1"/>
              <a:t>selkie</a:t>
            </a:r>
            <a:r>
              <a:rPr lang="en-GB" dirty="0"/>
              <a:t> story? What do they know about them?</a:t>
            </a:r>
            <a:r>
              <a:rPr lang="en-GB" baseline="0" dirty="0"/>
              <a:t> </a:t>
            </a:r>
            <a:br>
              <a:rPr lang="en-GB" baseline="0" dirty="0"/>
            </a:br>
            <a:br>
              <a:rPr lang="en-GB" baseline="0" dirty="0"/>
            </a:br>
            <a:r>
              <a:rPr lang="en-GB" baseline="0" dirty="0"/>
              <a:t>Read t</a:t>
            </a:r>
            <a:r>
              <a:rPr lang="en-GB" dirty="0"/>
              <a:t>he story “</a:t>
            </a:r>
            <a:r>
              <a:rPr lang="en-GB" dirty="0" err="1"/>
              <a:t>Gillon</a:t>
            </a:r>
            <a:r>
              <a:rPr lang="en-GB" dirty="0"/>
              <a:t> and the </a:t>
            </a:r>
            <a:r>
              <a:rPr lang="en-GB" dirty="0" err="1"/>
              <a:t>Selkie</a:t>
            </a:r>
            <a:r>
              <a:rPr lang="en-GB" dirty="0"/>
              <a:t>” together.</a:t>
            </a:r>
          </a:p>
        </p:txBody>
      </p:sp>
      <p:sp>
        <p:nvSpPr>
          <p:cNvPr id="4" name="Slide Number Placeholder 3"/>
          <p:cNvSpPr>
            <a:spLocks noGrp="1"/>
          </p:cNvSpPr>
          <p:nvPr>
            <p:ph type="sldNum" sz="quarter" idx="10"/>
          </p:nvPr>
        </p:nvSpPr>
        <p:spPr/>
        <p:txBody>
          <a:bodyPr/>
          <a:lstStyle/>
          <a:p>
            <a:fld id="{CC34EF93-AB8D-424A-B276-6FD4F8EF2D31}" type="slidenum">
              <a:rPr lang="en-GB" smtClean="0"/>
              <a:t>23</a:t>
            </a:fld>
            <a:endParaRPr lang="en-GB"/>
          </a:p>
        </p:txBody>
      </p:sp>
    </p:spTree>
    <p:extLst>
      <p:ext uri="{BB962C8B-B14F-4D97-AF65-F5344CB8AC3E}">
        <p14:creationId xmlns:p14="http://schemas.microsoft.com/office/powerpoint/2010/main" val="67928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r>
              <a:rPr lang="en-GB" baseline="0" dirty="0"/>
              <a:t> through the slide together. Can children think of why this story would travel specifically to these areas?</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24</a:t>
            </a:fld>
            <a:endParaRPr lang="en-GB"/>
          </a:p>
        </p:txBody>
      </p:sp>
    </p:spTree>
    <p:extLst>
      <p:ext uri="{BB962C8B-B14F-4D97-AF65-F5344CB8AC3E}">
        <p14:creationId xmlns:p14="http://schemas.microsoft.com/office/powerpoint/2010/main" val="2025725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 3: Myths, meanings and morals</a:t>
            </a:r>
            <a:br>
              <a:rPr lang="en-GB" baseline="0" dirty="0"/>
            </a:br>
            <a:br>
              <a:rPr lang="en-GB" baseline="0" dirty="0"/>
            </a:br>
            <a:r>
              <a:rPr lang="en-GB" baseline="0" dirty="0"/>
              <a:t>Estimate time to complete: </a:t>
            </a:r>
            <a:r>
              <a:rPr lang="en-GB" dirty="0"/>
              <a:t>45-60 minutes (if using accompanying Word/PDF</a:t>
            </a:r>
            <a:r>
              <a:rPr lang="en-GB" baseline="0" dirty="0"/>
              <a:t> resource) or 30-45 minutes if just using PowerPoint</a:t>
            </a:r>
            <a:br>
              <a:rPr lang="en-GB" dirty="0"/>
            </a:br>
            <a:r>
              <a:rPr lang="en-GB" dirty="0"/>
              <a:t>Materials needed:</a:t>
            </a:r>
            <a:r>
              <a:rPr lang="en-GB" baseline="0" dirty="0"/>
              <a:t> Pens, paper</a:t>
            </a:r>
            <a:endParaRPr lang="en-GB" dirty="0"/>
          </a:p>
          <a:p>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25</a:t>
            </a:fld>
            <a:endParaRPr lang="en-GB"/>
          </a:p>
        </p:txBody>
      </p:sp>
    </p:spTree>
    <p:extLst>
      <p:ext uri="{BB962C8B-B14F-4D97-AF65-F5344CB8AC3E}">
        <p14:creationId xmlns:p14="http://schemas.microsoft.com/office/powerpoint/2010/main" val="1733962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a:t>
            </a:r>
            <a:r>
              <a:rPr lang="en-GB" baseline="0" dirty="0"/>
              <a:t> the slide together. Does anyone in the class know of any stories with meanings or morals behind them? Read “The Wee Folk of Merlin Craig” together.</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26</a:t>
            </a:fld>
            <a:endParaRPr lang="en-GB"/>
          </a:p>
        </p:txBody>
      </p:sp>
    </p:spTree>
    <p:extLst>
      <p:ext uri="{BB962C8B-B14F-4D97-AF65-F5344CB8AC3E}">
        <p14:creationId xmlns:p14="http://schemas.microsoft.com/office/powerpoint/2010/main" val="311882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the children into groups and ask them to discuss what</a:t>
            </a:r>
            <a:r>
              <a:rPr lang="en-GB" baseline="0" dirty="0"/>
              <a:t> they think the moral of the story is. The next couple of slides contain a recap if they need it.</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27</a:t>
            </a:fld>
            <a:endParaRPr lang="en-GB"/>
          </a:p>
        </p:txBody>
      </p:sp>
    </p:spTree>
    <p:extLst>
      <p:ext uri="{BB962C8B-B14F-4D97-AF65-F5344CB8AC3E}">
        <p14:creationId xmlns:p14="http://schemas.microsoft.com/office/powerpoint/2010/main" val="93604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needed you can use these slides to recap</a:t>
            </a:r>
            <a:r>
              <a:rPr lang="en-GB" baseline="0" dirty="0"/>
              <a:t> the story.</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28</a:t>
            </a:fld>
            <a:endParaRPr lang="en-GB"/>
          </a:p>
        </p:txBody>
      </p:sp>
    </p:spTree>
    <p:extLst>
      <p:ext uri="{BB962C8B-B14F-4D97-AF65-F5344CB8AC3E}">
        <p14:creationId xmlns:p14="http://schemas.microsoft.com/office/powerpoint/2010/main" val="39502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needed you can use these slides to recap</a:t>
            </a:r>
            <a:r>
              <a:rPr lang="en-GB" baseline="0" dirty="0"/>
              <a:t> the story.</a:t>
            </a:r>
            <a:endParaRPr lang="en-GB" dirty="0"/>
          </a:p>
          <a:p>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29</a:t>
            </a:fld>
            <a:endParaRPr lang="en-GB"/>
          </a:p>
        </p:txBody>
      </p:sp>
    </p:spTree>
    <p:extLst>
      <p:ext uri="{BB962C8B-B14F-4D97-AF65-F5344CB8AC3E}">
        <p14:creationId xmlns:p14="http://schemas.microsoft.com/office/powerpoint/2010/main" val="14071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 together. If we compare Dougal</a:t>
            </a:r>
            <a:r>
              <a:rPr lang="en-GB" baseline="0" dirty="0"/>
              <a:t> and The Master we can see how one is seen by the story as more moral than the other.</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30</a:t>
            </a:fld>
            <a:endParaRPr lang="en-GB"/>
          </a:p>
        </p:txBody>
      </p:sp>
    </p:spTree>
    <p:extLst>
      <p:ext uri="{BB962C8B-B14F-4D97-AF65-F5344CB8AC3E}">
        <p14:creationId xmlns:p14="http://schemas.microsoft.com/office/powerpoint/2010/main" val="62588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a:t>
            </a:r>
            <a:r>
              <a:rPr lang="en-GB" baseline="0" dirty="0"/>
              <a:t> the children back in their groups and ask them to come up with some adjectives to describe each of the characters. If you have a smart board you can write them under the question.</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31</a:t>
            </a:fld>
            <a:endParaRPr lang="en-GB"/>
          </a:p>
        </p:txBody>
      </p:sp>
    </p:spTree>
    <p:extLst>
      <p:ext uri="{BB962C8B-B14F-4D97-AF65-F5344CB8AC3E}">
        <p14:creationId xmlns:p14="http://schemas.microsoft.com/office/powerpoint/2010/main" val="2524165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the children agree with these adjectives?</a:t>
            </a:r>
            <a:r>
              <a:rPr lang="en-GB" baseline="0" dirty="0"/>
              <a:t> Did they use different ones?</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32</a:t>
            </a:fld>
            <a:endParaRPr lang="en-GB"/>
          </a:p>
        </p:txBody>
      </p:sp>
    </p:spTree>
    <p:extLst>
      <p:ext uri="{BB962C8B-B14F-4D97-AF65-F5344CB8AC3E}">
        <p14:creationId xmlns:p14="http://schemas.microsoft.com/office/powerpoint/2010/main" val="383225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 with your class.</a:t>
            </a:r>
            <a:r>
              <a:rPr lang="en-GB" baseline="0" dirty="0"/>
              <a:t> Ask if they can think of any myths.</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5</a:t>
            </a:fld>
            <a:endParaRPr lang="en-GB"/>
          </a:p>
        </p:txBody>
      </p:sp>
    </p:spTree>
    <p:extLst>
      <p:ext uri="{BB962C8B-B14F-4D97-AF65-F5344CB8AC3E}">
        <p14:creationId xmlns:p14="http://schemas.microsoft.com/office/powerpoint/2010/main" val="1884175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the children to write three sentences explaining the moral of the story.</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33</a:t>
            </a:fld>
            <a:endParaRPr lang="en-GB"/>
          </a:p>
        </p:txBody>
      </p:sp>
    </p:spTree>
    <p:extLst>
      <p:ext uri="{BB962C8B-B14F-4D97-AF65-F5344CB8AC3E}">
        <p14:creationId xmlns:p14="http://schemas.microsoft.com/office/powerpoint/2010/main" val="451600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a:t>
            </a:r>
            <a:r>
              <a:rPr lang="en-GB" baseline="0" dirty="0"/>
              <a:t> at examples of The Golden Rule together online. </a:t>
            </a:r>
            <a:br>
              <a:rPr lang="en-GB" baseline="0" dirty="0"/>
            </a:br>
            <a:br>
              <a:rPr lang="en-GB" baseline="0" dirty="0"/>
            </a:br>
            <a:r>
              <a:rPr lang="en-GB" baseline="0" dirty="0"/>
              <a:t>How would the following characters have behaved if they followed the Golden Rule:</a:t>
            </a:r>
          </a:p>
          <a:p>
            <a:pPr marL="171450" indent="-171450">
              <a:buFont typeface="Arial" panose="020B0604020202020204" pitchFamily="34" charset="0"/>
              <a:buChar char="•"/>
            </a:pPr>
            <a:r>
              <a:rPr lang="en-GB" dirty="0"/>
              <a:t>Dougal</a:t>
            </a:r>
          </a:p>
          <a:p>
            <a:pPr marL="171450" indent="-171450">
              <a:buFont typeface="Arial" panose="020B0604020202020204" pitchFamily="34" charset="0"/>
              <a:buChar char="•"/>
            </a:pPr>
            <a:r>
              <a:rPr lang="en-GB" dirty="0"/>
              <a:t>The Wee Folk</a:t>
            </a:r>
          </a:p>
          <a:p>
            <a:pPr marL="171450" indent="-171450">
              <a:buFont typeface="Arial" panose="020B0604020202020204" pitchFamily="34" charset="0"/>
              <a:buChar char="•"/>
            </a:pPr>
            <a:r>
              <a:rPr lang="en-GB" dirty="0"/>
              <a:t>The Master</a:t>
            </a:r>
          </a:p>
        </p:txBody>
      </p:sp>
      <p:sp>
        <p:nvSpPr>
          <p:cNvPr id="4" name="Slide Number Placeholder 3"/>
          <p:cNvSpPr>
            <a:spLocks noGrp="1"/>
          </p:cNvSpPr>
          <p:nvPr>
            <p:ph type="sldNum" sz="quarter" idx="10"/>
          </p:nvPr>
        </p:nvSpPr>
        <p:spPr/>
        <p:txBody>
          <a:bodyPr/>
          <a:lstStyle/>
          <a:p>
            <a:fld id="{CC34EF93-AB8D-424A-B276-6FD4F8EF2D31}" type="slidenum">
              <a:rPr lang="en-GB" smtClean="0"/>
              <a:t>34</a:t>
            </a:fld>
            <a:endParaRPr lang="en-GB"/>
          </a:p>
        </p:txBody>
      </p:sp>
    </p:spTree>
    <p:extLst>
      <p:ext uri="{BB962C8B-B14F-4D97-AF65-F5344CB8AC3E}">
        <p14:creationId xmlns:p14="http://schemas.microsoft.com/office/powerpoint/2010/main" val="2961818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 3: Myths and language</a:t>
            </a:r>
            <a:br>
              <a:rPr lang="en-GB" dirty="0"/>
            </a:br>
            <a:br>
              <a:rPr lang="en-GB" baseline="0" dirty="0"/>
            </a:br>
            <a:r>
              <a:rPr lang="en-GB" baseline="0" dirty="0"/>
              <a:t>Estimate time to complete: </a:t>
            </a:r>
            <a:r>
              <a:rPr lang="en-GB" dirty="0"/>
              <a:t>45-60 minutes (if using accompanying Word/PDF</a:t>
            </a:r>
            <a:r>
              <a:rPr lang="en-GB" baseline="0" dirty="0"/>
              <a:t> resource) or 30-45 minutes if just using PowerPoint</a:t>
            </a:r>
            <a:br>
              <a:rPr lang="en-GB" dirty="0"/>
            </a:br>
            <a:r>
              <a:rPr lang="en-GB" dirty="0"/>
              <a:t>Materials needed:</a:t>
            </a:r>
            <a:r>
              <a:rPr lang="en-GB" baseline="0" dirty="0"/>
              <a:t> Pens, paper</a:t>
            </a:r>
            <a:endParaRPr lang="en-GB" dirty="0"/>
          </a:p>
          <a:p>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35</a:t>
            </a:fld>
            <a:endParaRPr lang="en-GB"/>
          </a:p>
        </p:txBody>
      </p:sp>
    </p:spTree>
    <p:extLst>
      <p:ext uri="{BB962C8B-B14F-4D97-AF65-F5344CB8AC3E}">
        <p14:creationId xmlns:p14="http://schemas.microsoft.com/office/powerpoint/2010/main" val="2949238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if they’ve</a:t>
            </a:r>
            <a:r>
              <a:rPr lang="en-GB" baseline="0" dirty="0"/>
              <a:t> ever heard of a </a:t>
            </a:r>
            <a:r>
              <a:rPr lang="en-GB" baseline="0" dirty="0" err="1"/>
              <a:t>wulver</a:t>
            </a:r>
            <a:r>
              <a:rPr lang="en-GB" baseline="0" dirty="0"/>
              <a:t> and, if so, do they know how they’re different or similar to a werewolf. Read “The </a:t>
            </a:r>
            <a:r>
              <a:rPr lang="en-GB" baseline="0" dirty="0" err="1"/>
              <a:t>Wulver</a:t>
            </a:r>
            <a:r>
              <a:rPr lang="en-GB" baseline="0" dirty="0"/>
              <a:t>” together.</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36</a:t>
            </a:fld>
            <a:endParaRPr lang="en-GB"/>
          </a:p>
        </p:txBody>
      </p:sp>
    </p:spTree>
    <p:extLst>
      <p:ext uri="{BB962C8B-B14F-4D97-AF65-F5344CB8AC3E}">
        <p14:creationId xmlns:p14="http://schemas.microsoft.com/office/powerpoint/2010/main" val="1073647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a:t>
            </a:r>
            <a:r>
              <a:rPr lang="en-GB" sz="1200" u="sng" kern="1200" dirty="0">
                <a:solidFill>
                  <a:schemeClr val="tx1"/>
                </a:solidFill>
                <a:effectLst/>
                <a:latin typeface="+mn-lt"/>
                <a:ea typeface="+mn-ea"/>
                <a:cs typeface="+mn-cs"/>
                <a:hlinkClick r:id="rId3"/>
              </a:rPr>
              <a:t>Kids Britannica webpage on Werewolves</a:t>
            </a:r>
            <a:r>
              <a:rPr lang="en-GB" sz="1200" kern="1200" dirty="0">
                <a:solidFill>
                  <a:schemeClr val="tx1"/>
                </a:solidFill>
                <a:effectLst/>
                <a:latin typeface="+mn-lt"/>
                <a:ea typeface="+mn-ea"/>
                <a:cs typeface="+mn-cs"/>
              </a:rPr>
              <a:t> and compare werewolves</a:t>
            </a:r>
            <a:r>
              <a:rPr lang="en-GB" sz="1200" kern="1200" baseline="0" dirty="0">
                <a:solidFill>
                  <a:schemeClr val="tx1"/>
                </a:solidFill>
                <a:effectLst/>
                <a:latin typeface="+mn-lt"/>
                <a:ea typeface="+mn-ea"/>
                <a:cs typeface="+mn-cs"/>
              </a:rPr>
              <a:t> with </a:t>
            </a:r>
            <a:r>
              <a:rPr lang="en-GB" sz="1200" kern="1200" baseline="0" dirty="0" err="1">
                <a:solidFill>
                  <a:schemeClr val="tx1"/>
                </a:solidFill>
                <a:effectLst/>
                <a:latin typeface="+mn-lt"/>
                <a:ea typeface="+mn-ea"/>
                <a:cs typeface="+mn-cs"/>
              </a:rPr>
              <a:t>wulvers</a:t>
            </a:r>
            <a:r>
              <a:rPr lang="en-GB" sz="1200" kern="1200" baseline="0" dirty="0">
                <a:solidFill>
                  <a:schemeClr val="tx1"/>
                </a:solidFill>
                <a:effectLst/>
                <a:latin typeface="+mn-lt"/>
                <a:ea typeface="+mn-ea"/>
                <a:cs typeface="+mn-cs"/>
              </a:rPr>
              <a:t> by creating a chart of their similarities. If you’re short on time and have a smart board, you can also ask children to answer verbally and write directly on this slide.</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37</a:t>
            </a:fld>
            <a:endParaRPr lang="en-GB"/>
          </a:p>
        </p:txBody>
      </p:sp>
    </p:spTree>
    <p:extLst>
      <p:ext uri="{BB962C8B-B14F-4D97-AF65-F5344CB8AC3E}">
        <p14:creationId xmlns:p14="http://schemas.microsoft.com/office/powerpoint/2010/main" val="15870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38</a:t>
            </a:fld>
            <a:endParaRPr lang="en-GB"/>
          </a:p>
        </p:txBody>
      </p:sp>
    </p:spTree>
    <p:extLst>
      <p:ext uri="{BB962C8B-B14F-4D97-AF65-F5344CB8AC3E}">
        <p14:creationId xmlns:p14="http://schemas.microsoft.com/office/powerpoint/2010/main" val="4080157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 together.</a:t>
            </a:r>
          </a:p>
        </p:txBody>
      </p:sp>
      <p:sp>
        <p:nvSpPr>
          <p:cNvPr id="4" name="Slide Number Placeholder 3"/>
          <p:cNvSpPr>
            <a:spLocks noGrp="1"/>
          </p:cNvSpPr>
          <p:nvPr>
            <p:ph type="sldNum" sz="quarter" idx="10"/>
          </p:nvPr>
        </p:nvSpPr>
        <p:spPr/>
        <p:txBody>
          <a:bodyPr/>
          <a:lstStyle/>
          <a:p>
            <a:fld id="{CC34EF93-AB8D-424A-B276-6FD4F8EF2D31}" type="slidenum">
              <a:rPr lang="en-GB" smtClean="0"/>
              <a:t>39</a:t>
            </a:fld>
            <a:endParaRPr lang="en-GB"/>
          </a:p>
        </p:txBody>
      </p:sp>
    </p:spTree>
    <p:extLst>
      <p:ext uri="{BB962C8B-B14F-4D97-AF65-F5344CB8AC3E}">
        <p14:creationId xmlns:p14="http://schemas.microsoft.com/office/powerpoint/2010/main" val="2701552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 together. Can anyone guess where the word </a:t>
            </a:r>
            <a:r>
              <a:rPr lang="en-GB" dirty="0" err="1"/>
              <a:t>wulver</a:t>
            </a:r>
            <a:r>
              <a:rPr lang="en-GB" dirty="0"/>
              <a:t> comes from?</a:t>
            </a:r>
          </a:p>
        </p:txBody>
      </p:sp>
      <p:sp>
        <p:nvSpPr>
          <p:cNvPr id="4" name="Slide Number Placeholder 3"/>
          <p:cNvSpPr>
            <a:spLocks noGrp="1"/>
          </p:cNvSpPr>
          <p:nvPr>
            <p:ph type="sldNum" sz="quarter" idx="10"/>
          </p:nvPr>
        </p:nvSpPr>
        <p:spPr/>
        <p:txBody>
          <a:bodyPr/>
          <a:lstStyle/>
          <a:p>
            <a:fld id="{CC34EF93-AB8D-424A-B276-6FD4F8EF2D31}" type="slidenum">
              <a:rPr lang="en-GB" smtClean="0"/>
              <a:t>40</a:t>
            </a:fld>
            <a:endParaRPr lang="en-GB"/>
          </a:p>
        </p:txBody>
      </p:sp>
    </p:spTree>
    <p:extLst>
      <p:ext uri="{BB962C8B-B14F-4D97-AF65-F5344CB8AC3E}">
        <p14:creationId xmlns:p14="http://schemas.microsoft.com/office/powerpoint/2010/main" val="3573877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 together. You can look up</a:t>
            </a:r>
            <a:r>
              <a:rPr lang="en-GB" baseline="0" dirty="0"/>
              <a:t> more about </a:t>
            </a:r>
            <a:r>
              <a:rPr lang="en-GB" baseline="0" dirty="0" err="1"/>
              <a:t>Jakob</a:t>
            </a:r>
            <a:r>
              <a:rPr lang="en-GB" baseline="0" dirty="0"/>
              <a:t> </a:t>
            </a:r>
            <a:r>
              <a:rPr lang="en-GB" baseline="0" dirty="0" err="1"/>
              <a:t>Jakobsen</a:t>
            </a:r>
            <a:r>
              <a:rPr lang="en-GB" baseline="0" dirty="0"/>
              <a:t> and Jessie Saxby on the </a:t>
            </a:r>
            <a:r>
              <a:rPr lang="en-GB" sz="1200" u="sng" kern="1200" dirty="0">
                <a:solidFill>
                  <a:schemeClr val="tx1"/>
                </a:solidFill>
                <a:effectLst/>
                <a:latin typeface="+mn-lt"/>
                <a:ea typeface="+mn-ea"/>
                <a:cs typeface="+mn-cs"/>
                <a:hlinkClick r:id="rId3"/>
              </a:rPr>
              <a:t>Shetland Museum Archive website</a:t>
            </a:r>
            <a:r>
              <a:rPr lang="en-GB" sz="1200" u="sng"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41</a:t>
            </a:fld>
            <a:endParaRPr lang="en-GB"/>
          </a:p>
        </p:txBody>
      </p:sp>
    </p:spTree>
    <p:extLst>
      <p:ext uri="{BB962C8B-B14F-4D97-AF65-F5344CB8AC3E}">
        <p14:creationId xmlns:p14="http://schemas.microsoft.com/office/powerpoint/2010/main" val="1554963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through the slide together. You can look up</a:t>
            </a:r>
            <a:r>
              <a:rPr lang="en-GB" baseline="0" dirty="0"/>
              <a:t> more about </a:t>
            </a:r>
            <a:r>
              <a:rPr lang="en-GB" baseline="0" dirty="0" err="1"/>
              <a:t>Jakob</a:t>
            </a:r>
            <a:r>
              <a:rPr lang="en-GB" baseline="0" dirty="0"/>
              <a:t> </a:t>
            </a:r>
            <a:r>
              <a:rPr lang="en-GB" baseline="0" dirty="0" err="1"/>
              <a:t>Jakobsen</a:t>
            </a:r>
            <a:r>
              <a:rPr lang="en-GB" baseline="0" dirty="0"/>
              <a:t> and Jessie Saxby on the </a:t>
            </a:r>
            <a:r>
              <a:rPr lang="en-GB" sz="1200" u="sng" kern="1200" dirty="0">
                <a:solidFill>
                  <a:schemeClr val="tx1"/>
                </a:solidFill>
                <a:effectLst/>
                <a:latin typeface="+mn-lt"/>
                <a:ea typeface="+mn-ea"/>
                <a:cs typeface="+mn-cs"/>
                <a:hlinkClick r:id="rId3"/>
              </a:rPr>
              <a:t>Shetland Museum Archive website</a:t>
            </a:r>
            <a:r>
              <a:rPr lang="en-GB" sz="1200" u="sng" kern="1200" dirty="0">
                <a:solidFill>
                  <a:schemeClr val="tx1"/>
                </a:solidFill>
                <a:effectLst/>
                <a:latin typeface="+mn-lt"/>
                <a:ea typeface="+mn-ea"/>
                <a:cs typeface="+mn-cs"/>
              </a:rPr>
              <a:t>.</a:t>
            </a:r>
            <a:endParaRPr lang="en-GB" dirty="0"/>
          </a:p>
          <a:p>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42</a:t>
            </a:fld>
            <a:endParaRPr lang="en-GB"/>
          </a:p>
        </p:txBody>
      </p:sp>
    </p:spTree>
    <p:extLst>
      <p:ext uri="{BB962C8B-B14F-4D97-AF65-F5344CB8AC3E}">
        <p14:creationId xmlns:p14="http://schemas.microsoft.com/office/powerpoint/2010/main" val="280585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through the slide with your class.</a:t>
            </a:r>
            <a:r>
              <a:rPr lang="en-GB" baseline="0" dirty="0"/>
              <a:t> Ask if they can think of any legends.</a:t>
            </a:r>
            <a:endParaRPr lang="en-GB" dirty="0"/>
          </a:p>
          <a:p>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6</a:t>
            </a:fld>
            <a:endParaRPr lang="en-GB"/>
          </a:p>
        </p:txBody>
      </p:sp>
    </p:spTree>
    <p:extLst>
      <p:ext uri="{BB962C8B-B14F-4D97-AF65-F5344CB8AC3E}">
        <p14:creationId xmlns:p14="http://schemas.microsoft.com/office/powerpoint/2010/main" val="991199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a:t>
            </a:r>
            <a:r>
              <a:rPr lang="en-GB" baseline="0" dirty="0"/>
              <a:t> together. Does anyone know any words that are new (e.g. emoji)?</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43</a:t>
            </a:fld>
            <a:endParaRPr lang="en-GB"/>
          </a:p>
        </p:txBody>
      </p:sp>
    </p:spTree>
    <p:extLst>
      <p:ext uri="{BB962C8B-B14F-4D97-AF65-F5344CB8AC3E}">
        <p14:creationId xmlns:p14="http://schemas.microsoft.com/office/powerpoint/2010/main" val="2958004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a:t>
            </a:r>
            <a:r>
              <a:rPr lang="en-GB" baseline="0" dirty="0"/>
              <a:t> through each word and ask who recognises each one. If you need a definition for any of them, see below (but don’t reveal what country they’re from!)</a:t>
            </a:r>
            <a:br>
              <a:rPr lang="en-GB" baseline="0" dirty="0"/>
            </a:br>
            <a:endParaRPr lang="en-GB" baseline="0" dirty="0"/>
          </a:p>
          <a:p>
            <a:pPr marL="171450" indent="-171450">
              <a:buFont typeface="Arial" panose="020B0604020202020204" pitchFamily="34" charset="0"/>
              <a:buChar char="•"/>
            </a:pPr>
            <a:r>
              <a:rPr lang="en-GB" baseline="0" dirty="0"/>
              <a:t>Ninja means “spy” in </a:t>
            </a:r>
            <a:r>
              <a:rPr lang="en-GB" baseline="0" dirty="0" err="1"/>
              <a:t>Japanse</a:t>
            </a:r>
            <a:endParaRPr lang="en-GB" baseline="0" dirty="0"/>
          </a:p>
          <a:p>
            <a:pPr marL="171450" indent="-171450">
              <a:buFont typeface="Arial" panose="020B0604020202020204" pitchFamily="34" charset="0"/>
              <a:buChar char="•"/>
            </a:pPr>
            <a:r>
              <a:rPr lang="en-GB" baseline="0" dirty="0" err="1"/>
              <a:t>Wheest</a:t>
            </a:r>
            <a:r>
              <a:rPr lang="en-GB" baseline="0" dirty="0"/>
              <a:t> is used to tell people to be quiet (</a:t>
            </a:r>
            <a:r>
              <a:rPr lang="en-GB" baseline="0" dirty="0" err="1"/>
              <a:t>shhh</a:t>
            </a:r>
            <a:r>
              <a:rPr lang="en-GB" baseline="0" dirty="0"/>
              <a:t>!) in Scots</a:t>
            </a:r>
          </a:p>
          <a:p>
            <a:pPr marL="171450" indent="-171450">
              <a:buFont typeface="Arial" panose="020B0604020202020204" pitchFamily="34" charset="0"/>
              <a:buChar char="•"/>
            </a:pPr>
            <a:r>
              <a:rPr lang="en-GB" baseline="0" dirty="0"/>
              <a:t>Wee means “small” in Scots</a:t>
            </a:r>
          </a:p>
          <a:p>
            <a:pPr marL="171450" indent="-171450">
              <a:buFont typeface="Arial" panose="020B0604020202020204" pitchFamily="34" charset="0"/>
              <a:buChar char="•"/>
            </a:pPr>
            <a:r>
              <a:rPr lang="en-GB" baseline="0" dirty="0"/>
              <a:t>Namby-pamby is a Scots adjective used to describe someone timid, indecisive or lacking in character</a:t>
            </a:r>
          </a:p>
          <a:p>
            <a:pPr marL="171450" indent="-171450">
              <a:buFont typeface="Arial" panose="020B0604020202020204" pitchFamily="34" charset="0"/>
              <a:buChar char="•"/>
            </a:pPr>
            <a:r>
              <a:rPr lang="en-GB" baseline="0" dirty="0"/>
              <a:t>Sushi is a Japanese dish of rice, seaweed and fish or vegetables</a:t>
            </a:r>
          </a:p>
          <a:p>
            <a:pPr marL="171450" indent="-171450">
              <a:buFont typeface="Arial" panose="020B0604020202020204" pitchFamily="34" charset="0"/>
              <a:buChar char="•"/>
            </a:pPr>
            <a:r>
              <a:rPr lang="en-GB" baseline="0" dirty="0"/>
              <a:t>Gloaming is the time of day just before sunset, e.g. twilight or dusk</a:t>
            </a:r>
          </a:p>
          <a:p>
            <a:pPr marL="171450" indent="-171450">
              <a:buFont typeface="Arial" panose="020B0604020202020204" pitchFamily="34" charset="0"/>
              <a:buChar char="•"/>
            </a:pPr>
            <a:r>
              <a:rPr lang="en-GB" baseline="0" dirty="0" err="1"/>
              <a:t>Tumshie</a:t>
            </a:r>
            <a:r>
              <a:rPr lang="en-GB" baseline="0" dirty="0"/>
              <a:t> means turnip, but is also used as an insult!</a:t>
            </a:r>
          </a:p>
          <a:p>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44</a:t>
            </a:fld>
            <a:endParaRPr lang="en-GB"/>
          </a:p>
        </p:txBody>
      </p:sp>
    </p:spTree>
    <p:extLst>
      <p:ext uri="{BB962C8B-B14F-4D97-AF65-F5344CB8AC3E}">
        <p14:creationId xmlns:p14="http://schemas.microsoft.com/office/powerpoint/2010/main" val="330562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a:t>
            </a:r>
            <a:r>
              <a:rPr lang="en-GB" baseline="0" dirty="0"/>
              <a:t> to guess where the words are from. They can either make a list by themselves or in pairs. Or, if you have a smart board you can write answers directly under each word.</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45</a:t>
            </a:fld>
            <a:endParaRPr lang="en-GB"/>
          </a:p>
        </p:txBody>
      </p:sp>
    </p:spTree>
    <p:extLst>
      <p:ext uri="{BB962C8B-B14F-4D97-AF65-F5344CB8AC3E}">
        <p14:creationId xmlns:p14="http://schemas.microsoft.com/office/powerpoint/2010/main" val="1327861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each word</a:t>
            </a:r>
            <a:r>
              <a:rPr lang="en-GB" baseline="0" dirty="0"/>
              <a:t> together. How many did they get right? Here’s some information about the words:</a:t>
            </a:r>
          </a:p>
          <a:p>
            <a:endParaRPr lang="en-GB" baseline="0" dirty="0"/>
          </a:p>
          <a:p>
            <a:pPr marL="171450" indent="-171450">
              <a:buFont typeface="Arial" panose="020B0604020202020204" pitchFamily="34" charset="0"/>
              <a:buChar char="•"/>
            </a:pPr>
            <a:r>
              <a:rPr lang="en-GB" baseline="0" dirty="0"/>
              <a:t>“Lemon” comes from the Arabic, and would have originally covered all citrus fruits</a:t>
            </a:r>
          </a:p>
          <a:p>
            <a:pPr marL="171450" indent="-171450">
              <a:buFont typeface="Arial" panose="020B0604020202020204" pitchFamily="34" charset="0"/>
              <a:buChar char="•"/>
            </a:pPr>
            <a:r>
              <a:rPr lang="en-GB" baseline="0" dirty="0"/>
              <a:t>“Ninja” comes from Japanese, meaning “spy” and would be someone skilled at the martial art </a:t>
            </a:r>
            <a:r>
              <a:rPr lang="en-GB" baseline="0" dirty="0" err="1"/>
              <a:t>ninjitsu</a:t>
            </a:r>
            <a:endParaRPr lang="en-GB" baseline="0" dirty="0"/>
          </a:p>
          <a:p>
            <a:pPr marL="171450" indent="-171450">
              <a:buFont typeface="Arial" panose="020B0604020202020204" pitchFamily="34" charset="0"/>
              <a:buChar char="•"/>
            </a:pPr>
            <a:r>
              <a:rPr lang="en-GB" baseline="0" dirty="0"/>
              <a:t>“</a:t>
            </a:r>
            <a:r>
              <a:rPr lang="en-GB" baseline="0" dirty="0" err="1"/>
              <a:t>Wheest</a:t>
            </a:r>
            <a:r>
              <a:rPr lang="en-GB" baseline="0" dirty="0"/>
              <a:t>” is the Scots version of </a:t>
            </a:r>
            <a:r>
              <a:rPr lang="en-GB" baseline="0" dirty="0" err="1"/>
              <a:t>Shhh</a:t>
            </a:r>
            <a:r>
              <a:rPr lang="en-GB" baseline="0" dirty="0"/>
              <a:t>! Try saying it aloud – it’s an onomatopoeia!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“Namby-pamby” is an English adjective used to describe someone timid, indecisive or lacking in character. It comes from a poem written by a poet called Henry Carey, where he was trying to criticise Ambrose Phillips (another poet!)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“Lamp” came originally from Greek for “torch”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“Sushi” comes from the Japanese “sour rice”, as the dish is often uses vinegar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“Café” comes from the French for “coffee”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“Cartoon” is an Italian word for “drawing”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“Gloaming” is a Scots word coming from “gloom”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“Dog” is an English word, with uncertain origin – dogs have obviously been around for centuries!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“Ketchup” is a Chinese word. It at one point has meant “soy sauce” and “fish sauce”. No one is sure how it came to mean tomato sauce, but there’s a lot of theories about different people travelling for trade!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“Penguin” comes from the Welsh language, and was originally used to describe the great auk (another bird). It means “white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Sock is an English word with a Germanic origin. It was originally used to refer to the low-heeled slippers that actors would wear on stage.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“Kitchen” comes from both Germanic and Latin origins, meaning “to cook”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t>
            </a:r>
            <a:r>
              <a:rPr lang="en-GB" baseline="0" dirty="0" err="1"/>
              <a:t>Tumshie</a:t>
            </a:r>
            <a:r>
              <a:rPr lang="en-GB" baseline="0" dirty="0"/>
              <a:t>” means “turnip” (it’s also used an insult!”) but its origins are unclear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46</a:t>
            </a:fld>
            <a:endParaRPr lang="en-GB"/>
          </a:p>
        </p:txBody>
      </p:sp>
    </p:spTree>
    <p:extLst>
      <p:ext uri="{BB962C8B-B14F-4D97-AF65-F5344CB8AC3E}">
        <p14:creationId xmlns:p14="http://schemas.microsoft.com/office/powerpoint/2010/main" val="1750452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a:t>
            </a:r>
            <a:r>
              <a:rPr lang="en-GB" baseline="0" dirty="0"/>
              <a:t> the slide together.</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47</a:t>
            </a:fld>
            <a:endParaRPr lang="en-GB"/>
          </a:p>
        </p:txBody>
      </p:sp>
    </p:spTree>
    <p:extLst>
      <p:ext uri="{BB962C8B-B14F-4D97-AF65-F5344CB8AC3E}">
        <p14:creationId xmlns:p14="http://schemas.microsoft.com/office/powerpoint/2010/main" val="442239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the children</a:t>
            </a:r>
            <a:r>
              <a:rPr lang="en-GB" baseline="0" dirty="0"/>
              <a:t> into pairs. Ask them to pick one of the words and write down how they would explain the word to someone who didn’t recognise it.</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48</a:t>
            </a:fld>
            <a:endParaRPr lang="en-GB"/>
          </a:p>
        </p:txBody>
      </p:sp>
    </p:spTree>
    <p:extLst>
      <p:ext uri="{BB962C8B-B14F-4D97-AF65-F5344CB8AC3E}">
        <p14:creationId xmlns:p14="http://schemas.microsoft.com/office/powerpoint/2010/main" val="4023604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a:t>
            </a:r>
            <a:r>
              <a:rPr lang="en-GB" baseline="0" dirty="0"/>
              <a:t> a game of telephone together. The person who goes first has to whisper a word or phrase into the person next to them, and so on and so on. Did the same phrase come out the end?</a:t>
            </a:r>
          </a:p>
          <a:p>
            <a:pPr marL="0" indent="0">
              <a:buFont typeface="Arial" panose="020B0604020202020204" pitchFamily="34" charset="0"/>
              <a:buNone/>
            </a:pPr>
            <a:br>
              <a:rPr lang="en-GB" baseline="0" dirty="0"/>
            </a:br>
            <a:r>
              <a:rPr lang="en-GB" baseline="0" dirty="0"/>
              <a:t>Stories are the same! Often, when stories or language travel, there’s a lot of change along the way.</a:t>
            </a:r>
            <a:br>
              <a:rPr lang="en-GB" baseline="0" dirty="0"/>
            </a:br>
            <a:br>
              <a:rPr lang="en-GB" baseline="0" dirty="0"/>
            </a:br>
            <a:r>
              <a:rPr lang="en-GB" baseline="0" dirty="0"/>
              <a:t>The art is a Questing Beast and appears in lots of texts from the medieval period. It has:</a:t>
            </a:r>
          </a:p>
          <a:p>
            <a:pPr marL="171450" indent="-171450">
              <a:buFont typeface="Arial" panose="020B0604020202020204" pitchFamily="34" charset="0"/>
              <a:buChar char="•"/>
            </a:pPr>
            <a:r>
              <a:rPr lang="en-GB" dirty="0"/>
              <a:t>The neck of a</a:t>
            </a:r>
            <a:r>
              <a:rPr lang="en-GB" baseline="0" dirty="0"/>
              <a:t> snake</a:t>
            </a:r>
          </a:p>
          <a:p>
            <a:pPr marL="171450" indent="-171450">
              <a:buFont typeface="Arial" panose="020B0604020202020204" pitchFamily="34" charset="0"/>
              <a:buChar char="•"/>
            </a:pPr>
            <a:r>
              <a:rPr lang="en-GB" baseline="0" dirty="0"/>
              <a:t>The body of a </a:t>
            </a:r>
            <a:r>
              <a:rPr lang="en-GB" baseline="0" dirty="0" err="1"/>
              <a:t>leapord</a:t>
            </a:r>
            <a:endParaRPr lang="en-GB" baseline="0" dirty="0"/>
          </a:p>
          <a:p>
            <a:pPr marL="171450" indent="-171450">
              <a:buFont typeface="Arial" panose="020B0604020202020204" pitchFamily="34" charset="0"/>
              <a:buChar char="•"/>
            </a:pPr>
            <a:r>
              <a:rPr lang="en-GB" baseline="0" dirty="0"/>
              <a:t>The upper legs of a lion</a:t>
            </a:r>
          </a:p>
          <a:p>
            <a:pPr marL="171450" indent="-171450">
              <a:buFont typeface="Arial" panose="020B0604020202020204" pitchFamily="34" charset="0"/>
              <a:buChar char="•"/>
            </a:pPr>
            <a:r>
              <a:rPr lang="en-GB" baseline="0" dirty="0"/>
              <a:t>The feet of a dear</a:t>
            </a:r>
          </a:p>
          <a:p>
            <a:pPr marL="171450" indent="-171450">
              <a:buFont typeface="Arial" panose="020B0604020202020204" pitchFamily="34" charset="0"/>
              <a:buChar char="•"/>
            </a:pPr>
            <a:r>
              <a:rPr lang="en-GB" baseline="0" dirty="0"/>
              <a:t>The tail of a lion</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Can anyone guess what the questing beast might have been? Click to </a:t>
            </a:r>
            <a:r>
              <a:rPr lang="en-GB" baseline="0" dirty="0" err="1"/>
              <a:t>reavel</a:t>
            </a:r>
            <a:r>
              <a:rPr lang="en-GB" baseline="0" dirty="0"/>
              <a:t> on the next slide!</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49</a:t>
            </a:fld>
            <a:endParaRPr lang="en-GB"/>
          </a:p>
        </p:txBody>
      </p:sp>
    </p:spTree>
    <p:extLst>
      <p:ext uri="{BB962C8B-B14F-4D97-AF65-F5344CB8AC3E}">
        <p14:creationId xmlns:p14="http://schemas.microsoft.com/office/powerpoint/2010/main" val="3235080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Some historians think a questing</a:t>
            </a:r>
            <a:r>
              <a:rPr lang="en-GB" baseline="0" dirty="0"/>
              <a:t> beast was actually just people trying to describe a giraffe to someone who hadn’t seen one!</a:t>
            </a:r>
            <a:br>
              <a:rPr lang="en-GB" baseline="0" dirty="0"/>
            </a:br>
            <a:endParaRPr lang="en-GB" baseline="0" dirty="0"/>
          </a:p>
          <a:p>
            <a:pPr marL="171450" indent="-171450">
              <a:buFont typeface="Arial" panose="020B0604020202020204" pitchFamily="34" charset="0"/>
              <a:buChar char="•"/>
            </a:pPr>
            <a:r>
              <a:rPr lang="en-GB" baseline="0" dirty="0"/>
              <a:t>A long neck become like a snake</a:t>
            </a:r>
          </a:p>
          <a:p>
            <a:pPr marL="171450" indent="-171450">
              <a:buFont typeface="Arial" panose="020B0604020202020204" pitchFamily="34" charset="0"/>
              <a:buChar char="•"/>
            </a:pPr>
            <a:r>
              <a:rPr lang="en-GB" baseline="0" dirty="0"/>
              <a:t>The pattern on it becomes like a leopard</a:t>
            </a:r>
          </a:p>
          <a:p>
            <a:pPr marL="171450" indent="-171450">
              <a:buFont typeface="Arial" panose="020B0604020202020204" pitchFamily="34" charset="0"/>
              <a:buChar char="•"/>
            </a:pPr>
            <a:r>
              <a:rPr lang="en-GB" baseline="0" dirty="0"/>
              <a:t>The tail is like a lion’s </a:t>
            </a:r>
          </a:p>
          <a:p>
            <a:pPr marL="171450" indent="-171450">
              <a:buFont typeface="Arial" panose="020B0604020202020204" pitchFamily="34" charset="0"/>
              <a:buChar char="•"/>
            </a:pPr>
            <a:r>
              <a:rPr lang="en-GB" baseline="0" dirty="0"/>
              <a:t>The feet are hoofs like a deer</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So, just like Jessie Saxby deciding </a:t>
            </a:r>
            <a:r>
              <a:rPr lang="en-GB" baseline="0" dirty="0" err="1"/>
              <a:t>wulver</a:t>
            </a:r>
            <a:r>
              <a:rPr lang="en-GB" baseline="0" dirty="0"/>
              <a:t> could link to wolves – sometimes words get reinvented, and </a:t>
            </a:r>
            <a:r>
              <a:rPr lang="en-GB" baseline="0"/>
              <a:t>new stories are made!</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50</a:t>
            </a:fld>
            <a:endParaRPr lang="en-GB"/>
          </a:p>
        </p:txBody>
      </p:sp>
    </p:spTree>
    <p:extLst>
      <p:ext uri="{BB962C8B-B14F-4D97-AF65-F5344CB8AC3E}">
        <p14:creationId xmlns:p14="http://schemas.microsoft.com/office/powerpoint/2010/main" val="64740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this slide together, and then</a:t>
            </a:r>
            <a:r>
              <a:rPr lang="en-GB" baseline="0" dirty="0"/>
              <a:t> r</a:t>
            </a:r>
            <a:r>
              <a:rPr lang="en-GB" dirty="0"/>
              <a:t>ead the story “The Mermen</a:t>
            </a:r>
            <a:r>
              <a:rPr lang="en-GB" baseline="0" dirty="0"/>
              <a:t> of Bell Rock” aloud together.</a:t>
            </a:r>
            <a:br>
              <a:rPr lang="en-GB" dirty="0"/>
            </a:b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7</a:t>
            </a:fld>
            <a:endParaRPr lang="en-GB"/>
          </a:p>
        </p:txBody>
      </p:sp>
    </p:spTree>
    <p:extLst>
      <p:ext uri="{BB962C8B-B14F-4D97-AF65-F5344CB8AC3E}">
        <p14:creationId xmlns:p14="http://schemas.microsoft.com/office/powerpoint/2010/main" val="182141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slides</a:t>
            </a:r>
            <a:r>
              <a:rPr lang="en-GB" baseline="0" dirty="0"/>
              <a:t> will show images of famous stories. Ask your pupils to guess if they are myths or legends. You can either ask them to write this down or vote.</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8</a:t>
            </a:fld>
            <a:endParaRPr lang="en-GB"/>
          </a:p>
        </p:txBody>
      </p:sp>
    </p:spTree>
    <p:extLst>
      <p:ext uri="{BB962C8B-B14F-4D97-AF65-F5344CB8AC3E}">
        <p14:creationId xmlns:p14="http://schemas.microsoft.com/office/powerpoint/2010/main" val="93934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 2: How do myths</a:t>
            </a:r>
            <a:r>
              <a:rPr lang="en-GB" baseline="0" dirty="0"/>
              <a:t> and legends travel?</a:t>
            </a:r>
            <a:br>
              <a:rPr lang="en-GB" baseline="0" dirty="0"/>
            </a:br>
            <a:br>
              <a:rPr lang="en-GB" baseline="0" dirty="0"/>
            </a:br>
            <a:r>
              <a:rPr lang="en-GB" baseline="0" dirty="0"/>
              <a:t>Estimate time to complete: </a:t>
            </a:r>
            <a:r>
              <a:rPr lang="en-GB" dirty="0"/>
              <a:t>30-45 minutes (if using accompanying Word/PDF</a:t>
            </a:r>
            <a:r>
              <a:rPr lang="en-GB" baseline="0" dirty="0"/>
              <a:t> resource) or 25 minutes if just using PowerPoint</a:t>
            </a:r>
            <a:br>
              <a:rPr lang="en-GB" dirty="0"/>
            </a:br>
            <a:r>
              <a:rPr lang="en-GB" dirty="0"/>
              <a:t>Materials needed:</a:t>
            </a:r>
            <a:r>
              <a:rPr lang="en-GB" baseline="0" dirty="0"/>
              <a:t> Pens, paper</a:t>
            </a:r>
            <a:endParaRPr lang="en-GB" dirty="0"/>
          </a:p>
          <a:p>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19</a:t>
            </a:fld>
            <a:endParaRPr lang="en-GB"/>
          </a:p>
        </p:txBody>
      </p:sp>
    </p:spTree>
    <p:extLst>
      <p:ext uri="{BB962C8B-B14F-4D97-AF65-F5344CB8AC3E}">
        <p14:creationId xmlns:p14="http://schemas.microsoft.com/office/powerpoint/2010/main" val="421620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r>
              <a:rPr lang="en-GB" baseline="0" dirty="0"/>
              <a:t> through the slide together. Ask the children if they’ve heard of a story travelling. Have they heard a story from a family member? Or heard of urban legends spreading through different schools?</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20</a:t>
            </a:fld>
            <a:endParaRPr lang="en-GB"/>
          </a:p>
        </p:txBody>
      </p:sp>
    </p:spTree>
    <p:extLst>
      <p:ext uri="{BB962C8B-B14F-4D97-AF65-F5344CB8AC3E}">
        <p14:creationId xmlns:p14="http://schemas.microsoft.com/office/powerpoint/2010/main" val="35289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to try and describe</a:t>
            </a:r>
            <a:r>
              <a:rPr lang="en-GB" baseline="0" dirty="0"/>
              <a:t> a dragon to you. If you have longer time, set a timer for five minutes and ask them to draw a dragon from memory. What are the main things they think are important?</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21</a:t>
            </a:fld>
            <a:endParaRPr lang="en-GB"/>
          </a:p>
        </p:txBody>
      </p:sp>
    </p:spTree>
    <p:extLst>
      <p:ext uri="{BB962C8B-B14F-4D97-AF65-F5344CB8AC3E}">
        <p14:creationId xmlns:p14="http://schemas.microsoft.com/office/powerpoint/2010/main" val="746519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r>
              <a:rPr lang="en-GB" baseline="0" dirty="0"/>
              <a:t> with the children</a:t>
            </a:r>
            <a:r>
              <a:rPr lang="en-GB" dirty="0"/>
              <a:t> – if they described</a:t>
            </a:r>
            <a:r>
              <a:rPr lang="en-GB" baseline="0" dirty="0"/>
              <a:t> or drew a dragon, was it closer to a European or a Chinese dragon? What influenced how they see dragons in their head – e.g. a book, film, story.</a:t>
            </a:r>
            <a:endParaRPr lang="en-GB" dirty="0"/>
          </a:p>
        </p:txBody>
      </p:sp>
      <p:sp>
        <p:nvSpPr>
          <p:cNvPr id="4" name="Slide Number Placeholder 3"/>
          <p:cNvSpPr>
            <a:spLocks noGrp="1"/>
          </p:cNvSpPr>
          <p:nvPr>
            <p:ph type="sldNum" sz="quarter" idx="10"/>
          </p:nvPr>
        </p:nvSpPr>
        <p:spPr/>
        <p:txBody>
          <a:bodyPr/>
          <a:lstStyle/>
          <a:p>
            <a:fld id="{CC34EF93-AB8D-424A-B276-6FD4F8EF2D31}" type="slidenum">
              <a:rPr lang="en-GB" smtClean="0"/>
              <a:t>22</a:t>
            </a:fld>
            <a:endParaRPr lang="en-GB"/>
          </a:p>
        </p:txBody>
      </p:sp>
    </p:spTree>
    <p:extLst>
      <p:ext uri="{BB962C8B-B14F-4D97-AF65-F5344CB8AC3E}">
        <p14:creationId xmlns:p14="http://schemas.microsoft.com/office/powerpoint/2010/main" val="145030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hyperlink" Target="https://support.microsoft.com/en-us/office/add-speaker-notes-to-your-slides-26985155-35f5-45ba-812b-e1bd3c48928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hyperlink" Target="https://folklorescotland.com/?da_image=1106" TargetMode="External"/><Relationship Id="rId5" Type="http://schemas.openxmlformats.org/officeDocument/2006/relationships/hyperlink" Target="https://www.scottishbooktrust.com/learning-resources/storytelling-in-schools" TargetMode="External"/><Relationship Id="rId4" Type="http://schemas.openxmlformats.org/officeDocument/2006/relationships/hyperlink" Target="https://www.scottishbooktrust.com/learning-resources/misinformation-and-fake-new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18.jpeg"/><Relationship Id="rId4" Type="http://schemas.openxmlformats.org/officeDocument/2006/relationships/image" Target="../media/image2.gif"/></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2.gif"/></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20.jpeg"/><Relationship Id="rId4" Type="http://schemas.openxmlformats.org/officeDocument/2006/relationships/image" Target="../media/image2.gif"/></Relationships>
</file>

<file path=ppt/slides/_rels/slide4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jpeg"/><Relationship Id="rId3" Type="http://schemas.openxmlformats.org/officeDocument/2006/relationships/image" Target="../media/image1.jpeg"/><Relationship Id="rId7" Type="http://schemas.openxmlformats.org/officeDocument/2006/relationships/image" Target="../media/image23.png"/><Relationship Id="rId12" Type="http://schemas.openxmlformats.org/officeDocument/2006/relationships/image" Target="../media/image28.jpeg"/><Relationship Id="rId17" Type="http://schemas.openxmlformats.org/officeDocument/2006/relationships/image" Target="../media/image33.png"/><Relationship Id="rId2" Type="http://schemas.openxmlformats.org/officeDocument/2006/relationships/notesSlide" Target="../notesSlides/notesSlide31.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10.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gif"/><Relationship Id="rId9" Type="http://schemas.openxmlformats.org/officeDocument/2006/relationships/image" Target="../media/image25.jpeg"/><Relationship Id="rId1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2.gif"/></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image" Target="../media/image38.jpeg"/><Relationship Id="rId4" Type="http://schemas.openxmlformats.org/officeDocument/2006/relationships/image" Target="../media/image2.gif"/></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457200" y="1124744"/>
            <a:ext cx="8229600" cy="4666457"/>
          </a:xfrm>
        </p:spPr>
        <p:txBody>
          <a:bodyPr vert="horz">
            <a:noAutofit/>
          </a:bodyPr>
          <a:lstStyle/>
          <a:p>
            <a:pPr marL="0" indent="0">
              <a:buNone/>
            </a:pPr>
            <a:r>
              <a:rPr lang="en-US" sz="2000" dirty="0">
                <a:latin typeface="Arial" panose="020B0604020202020204" pitchFamily="34" charset="0"/>
                <a:cs typeface="Arial" panose="020B0604020202020204" pitchFamily="34" charset="0"/>
              </a:rPr>
              <a:t>This PowerPoint contains four lessons that can be used alongside </a:t>
            </a:r>
            <a:r>
              <a:rPr lang="en-GB" sz="2000" i="1" dirty="0">
                <a:latin typeface="Arial" panose="020B0604020202020204" pitchFamily="34" charset="0"/>
                <a:cs typeface="Arial" panose="020B0604020202020204" pitchFamily="34" charset="0"/>
              </a:rPr>
              <a:t>An Illustrated Treasury of Scottish Mythical Creatures</a:t>
            </a:r>
            <a:r>
              <a:rPr lang="en-GB" sz="2000" dirty="0">
                <a:latin typeface="Arial" panose="020B0604020202020204" pitchFamily="34" charset="0"/>
                <a:cs typeface="Arial" panose="020B0604020202020204" pitchFamily="34" charset="0"/>
              </a:rPr>
              <a:t> by Theresa </a:t>
            </a:r>
            <a:r>
              <a:rPr lang="en-GB" sz="2000" dirty="0" err="1">
                <a:latin typeface="Arial" panose="020B0604020202020204" pitchFamily="34" charset="0"/>
                <a:cs typeface="Arial" panose="020B0604020202020204" pitchFamily="34" charset="0"/>
              </a:rPr>
              <a:t>Breslin</a:t>
            </a:r>
            <a:r>
              <a:rPr lang="en-GB" sz="2000" dirty="0">
                <a:latin typeface="Arial" panose="020B0604020202020204" pitchFamily="34" charset="0"/>
                <a:cs typeface="Arial" panose="020B0604020202020204" pitchFamily="34" charset="0"/>
              </a:rPr>
              <a:t>, illustrated by Kate </a:t>
            </a:r>
            <a:r>
              <a:rPr lang="en-GB" sz="2000" dirty="0" err="1">
                <a:latin typeface="Arial" panose="020B0604020202020204" pitchFamily="34" charset="0"/>
                <a:cs typeface="Arial" panose="020B0604020202020204" pitchFamily="34" charset="0"/>
              </a:rPr>
              <a:t>Leiper</a:t>
            </a:r>
            <a:r>
              <a:rPr lang="en-GB" sz="2000" dirty="0">
                <a:latin typeface="Arial" panose="020B0604020202020204" pitchFamily="34" charset="0"/>
                <a:cs typeface="Arial" panose="020B0604020202020204" pitchFamily="34" charset="0"/>
              </a:rPr>
              <a:t>. The lessons are as follows:</a:t>
            </a:r>
          </a:p>
          <a:p>
            <a:r>
              <a:rPr lang="en-GB" sz="2000" dirty="0">
                <a:latin typeface="Arial" panose="020B0604020202020204" pitchFamily="34" charset="0"/>
                <a:cs typeface="Arial" panose="020B0604020202020204" pitchFamily="34" charset="0"/>
              </a:rPr>
              <a:t>What are myths and legends?</a:t>
            </a:r>
          </a:p>
          <a:p>
            <a:r>
              <a:rPr lang="en-GB" sz="2000" dirty="0">
                <a:latin typeface="Arial" panose="020B0604020202020204" pitchFamily="34" charset="0"/>
                <a:cs typeface="Arial" panose="020B0604020202020204" pitchFamily="34" charset="0"/>
              </a:rPr>
              <a:t>How do myths and legends travel?</a:t>
            </a:r>
          </a:p>
          <a:p>
            <a:r>
              <a:rPr lang="en-GB" sz="2000" dirty="0">
                <a:latin typeface="Arial" panose="020B0604020202020204" pitchFamily="34" charset="0"/>
                <a:cs typeface="Arial" panose="020B0604020202020204" pitchFamily="34" charset="0"/>
              </a:rPr>
              <a:t>Myths, meanings and morals</a:t>
            </a:r>
          </a:p>
          <a:p>
            <a:r>
              <a:rPr lang="en-GB" sz="2000" dirty="0">
                <a:latin typeface="Arial" panose="020B0604020202020204" pitchFamily="34" charset="0"/>
                <a:cs typeface="Arial" panose="020B0604020202020204" pitchFamily="34" charset="0"/>
              </a:rPr>
              <a:t>Myths and language</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This PowerPoint is designed to be used alongside our accompanying Word/PDF resource which you can find on the Myths and legends learning activities webpage.</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Make sure you </a:t>
            </a:r>
            <a:r>
              <a:rPr lang="en-GB" sz="2000" dirty="0">
                <a:latin typeface="Arial" panose="020B0604020202020204" pitchFamily="34" charset="0"/>
                <a:cs typeface="Arial" panose="020B0604020202020204" pitchFamily="34" charset="0"/>
                <a:hlinkClick r:id="rId4"/>
              </a:rPr>
              <a:t>click </a:t>
            </a:r>
            <a:r>
              <a:rPr lang="en-GB" sz="2000" b="1" dirty="0">
                <a:latin typeface="Arial" panose="020B0604020202020204" pitchFamily="34" charset="0"/>
                <a:cs typeface="Arial" panose="020B0604020202020204" pitchFamily="34" charset="0"/>
                <a:hlinkClick r:id="rId4"/>
              </a:rPr>
              <a:t>Notes</a:t>
            </a:r>
            <a:r>
              <a:rPr lang="en-GB" sz="2000" dirty="0">
                <a:latin typeface="Arial" panose="020B0604020202020204" pitchFamily="34" charset="0"/>
                <a:cs typeface="Arial" panose="020B0604020202020204" pitchFamily="34" charset="0"/>
                <a:hlinkClick r:id="rId4"/>
              </a:rPr>
              <a:t> at the bottom of the screen </a:t>
            </a:r>
            <a:r>
              <a:rPr lang="en-GB" sz="2000" dirty="0">
                <a:latin typeface="Arial" panose="020B0604020202020204" pitchFamily="34" charset="0"/>
                <a:cs typeface="Arial" panose="020B0604020202020204" pitchFamily="34" charset="0"/>
              </a:rPr>
              <a:t>to see our instructions for each slide.</a:t>
            </a:r>
            <a:endParaRPr lang="en-US" sz="20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About this resource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8194" name="Picture 2" descr="A painting of a woman and a unicor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79712" y="2132856"/>
            <a:ext cx="4706120" cy="3888432"/>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119835"/>
            <a:ext cx="8208912" cy="1100162"/>
          </a:xfrm>
        </p:spPr>
        <p:txBody>
          <a:bodyPr vert="horz">
            <a:noAutofit/>
          </a:bodyPr>
          <a:lstStyle/>
          <a:p>
            <a:pPr marL="0" indent="0">
              <a:buNone/>
            </a:pPr>
            <a:r>
              <a:rPr lang="en-GB" sz="2800" dirty="0">
                <a:latin typeface="Arial" panose="020B0604020202020204" pitchFamily="34" charset="0"/>
                <a:cs typeface="Arial" panose="020B0604020202020204" pitchFamily="34" charset="0"/>
              </a:rPr>
              <a:t>A unicorn is a myth.</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Unicorns are… myth!</a:t>
            </a:r>
          </a:p>
        </p:txBody>
      </p:sp>
    </p:spTree>
    <p:extLst>
      <p:ext uri="{BB962C8B-B14F-4D97-AF65-F5344CB8AC3E}">
        <p14:creationId xmlns:p14="http://schemas.microsoft.com/office/powerpoint/2010/main" val="251778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218" name="Picture 2" descr="A drawing of Robin Ho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7704" y="2366482"/>
            <a:ext cx="5112568" cy="3685128"/>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119835"/>
            <a:ext cx="8208912" cy="1100162"/>
          </a:xfrm>
        </p:spPr>
        <p:txBody>
          <a:bodyPr vert="horz">
            <a:noAutofit/>
          </a:bodyPr>
          <a:lstStyle/>
          <a:p>
            <a:pPr marL="0" indent="0">
              <a:buNone/>
            </a:pPr>
            <a:r>
              <a:rPr lang="en-GB" sz="2800" dirty="0">
                <a:latin typeface="Arial" panose="020B0604020202020204" pitchFamily="34" charset="0"/>
                <a:cs typeface="Arial" panose="020B0604020202020204" pitchFamily="34" charset="0"/>
              </a:rPr>
              <a:t>Robin Hood is the story of a man who steals from the rich to give to the poor.</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Robin Hood</a:t>
            </a:r>
          </a:p>
        </p:txBody>
      </p:sp>
    </p:spTree>
    <p:extLst>
      <p:ext uri="{BB962C8B-B14F-4D97-AF65-F5344CB8AC3E}">
        <p14:creationId xmlns:p14="http://schemas.microsoft.com/office/powerpoint/2010/main" val="385855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218" name="Picture 2" descr="A drawing of Robin Ho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7704" y="2366482"/>
            <a:ext cx="5112568" cy="3685128"/>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119835"/>
            <a:ext cx="8208912" cy="1100162"/>
          </a:xfrm>
        </p:spPr>
        <p:txBody>
          <a:bodyPr vert="horz">
            <a:noAutofit/>
          </a:bodyPr>
          <a:lstStyle/>
          <a:p>
            <a:pPr marL="0" indent="0">
              <a:buNone/>
            </a:pPr>
            <a:r>
              <a:rPr lang="en-GB" sz="2800" dirty="0">
                <a:latin typeface="Arial" panose="020B0604020202020204" pitchFamily="34" charset="0"/>
                <a:cs typeface="Arial" panose="020B0604020202020204" pitchFamily="34" charset="0"/>
              </a:rPr>
              <a:t>Robin Hood is a legend, as the story is inspired by a real person and time period.</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Robin Hood is… legend!</a:t>
            </a:r>
          </a:p>
        </p:txBody>
      </p:sp>
    </p:spTree>
    <p:extLst>
      <p:ext uri="{BB962C8B-B14F-4D97-AF65-F5344CB8AC3E}">
        <p14:creationId xmlns:p14="http://schemas.microsoft.com/office/powerpoint/2010/main" val="3287495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13314" name="Picture 2" descr="A drawing of Zheng Yi Sa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23728" y="2408952"/>
            <a:ext cx="4286250" cy="3781425"/>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119835"/>
            <a:ext cx="8208912" cy="1100162"/>
          </a:xfrm>
        </p:spPr>
        <p:txBody>
          <a:bodyPr vert="horz">
            <a:noAutofit/>
          </a:bodyPr>
          <a:lstStyle/>
          <a:p>
            <a:pPr marL="0" indent="0">
              <a:buNone/>
            </a:pPr>
            <a:r>
              <a:rPr lang="en-GB" sz="2400" dirty="0">
                <a:latin typeface="Arial" panose="020B0604020202020204" pitchFamily="34" charset="0"/>
                <a:cs typeface="Arial" panose="020B0604020202020204" pitchFamily="34" charset="0"/>
              </a:rPr>
              <a:t>Zheng Yi Sao was a pirate leader from China who commanded over 60,000 pirates. She was one of the most successful pirates in history.</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Zheng Yi Sao</a:t>
            </a:r>
          </a:p>
        </p:txBody>
      </p:sp>
    </p:spTree>
    <p:extLst>
      <p:ext uri="{BB962C8B-B14F-4D97-AF65-F5344CB8AC3E}">
        <p14:creationId xmlns:p14="http://schemas.microsoft.com/office/powerpoint/2010/main" val="3324625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13314" name="Picture 2" descr="A drawing of Zheng Yi Sa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23728" y="2215140"/>
            <a:ext cx="4286250" cy="3781425"/>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119835"/>
            <a:ext cx="8208912" cy="1100162"/>
          </a:xfrm>
        </p:spPr>
        <p:txBody>
          <a:bodyPr vert="horz">
            <a:noAutofit/>
          </a:bodyPr>
          <a:lstStyle/>
          <a:p>
            <a:pPr marL="0" indent="0">
              <a:buNone/>
            </a:pPr>
            <a:r>
              <a:rPr lang="en-GB" sz="2400" dirty="0">
                <a:latin typeface="Arial" panose="020B0604020202020204" pitchFamily="34" charset="0"/>
                <a:cs typeface="Arial" panose="020B0604020202020204" pitchFamily="34" charset="0"/>
              </a:rPr>
              <a:t>Zheng Yi Sao is a legend because, whilst her story is exaggerated she was a real person (and a real pirate!)</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Zheng Yi Sao is… legend!</a:t>
            </a:r>
          </a:p>
        </p:txBody>
      </p:sp>
    </p:spTree>
    <p:extLst>
      <p:ext uri="{BB962C8B-B14F-4D97-AF65-F5344CB8AC3E}">
        <p14:creationId xmlns:p14="http://schemas.microsoft.com/office/powerpoint/2010/main" val="306335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11266" name="Picture 2" descr="A photograph of a selkie statu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7704" y="2420888"/>
            <a:ext cx="4968552" cy="3313015"/>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119835"/>
            <a:ext cx="8208912" cy="1100162"/>
          </a:xfrm>
        </p:spPr>
        <p:txBody>
          <a:bodyPr vert="horz">
            <a:noAutofit/>
          </a:bodyPr>
          <a:lstStyle/>
          <a:p>
            <a:pPr marL="0" indent="0">
              <a:buNone/>
            </a:pPr>
            <a:r>
              <a:rPr lang="en-GB" sz="2800" dirty="0" err="1">
                <a:latin typeface="Arial" panose="020B0604020202020204" pitchFamily="34" charset="0"/>
                <a:cs typeface="Arial" panose="020B0604020202020204" pitchFamily="34" charset="0"/>
              </a:rPr>
              <a:t>Selkies</a:t>
            </a:r>
            <a:r>
              <a:rPr lang="en-GB" sz="2800" dirty="0">
                <a:latin typeface="Arial" panose="020B0604020202020204" pitchFamily="34" charset="0"/>
                <a:cs typeface="Arial" panose="020B0604020202020204" pitchFamily="34" charset="0"/>
              </a:rPr>
              <a:t> are seals who can turn into people by removing their sealskin.</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err="1">
                <a:latin typeface="Arial" panose="020B0604020202020204" pitchFamily="34" charset="0"/>
                <a:cs typeface="Arial" panose="020B0604020202020204" pitchFamily="34" charset="0"/>
              </a:rPr>
              <a:t>Selkies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669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11266" name="Picture 2" descr="A photograph of a selkie statu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7704" y="2420888"/>
            <a:ext cx="4968552" cy="3313015"/>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119835"/>
            <a:ext cx="8208912" cy="1100162"/>
          </a:xfrm>
        </p:spPr>
        <p:txBody>
          <a:bodyPr vert="horz">
            <a:noAutofit/>
          </a:bodyPr>
          <a:lstStyle/>
          <a:p>
            <a:pPr marL="0" indent="0">
              <a:buNone/>
            </a:pPr>
            <a:r>
              <a:rPr lang="en-GB" sz="2800" dirty="0" err="1">
                <a:latin typeface="Arial" panose="020B0604020202020204" pitchFamily="34" charset="0"/>
                <a:cs typeface="Arial" panose="020B0604020202020204" pitchFamily="34" charset="0"/>
              </a:rPr>
              <a:t>Selkies</a:t>
            </a:r>
            <a:r>
              <a:rPr lang="en-GB" sz="2800" dirty="0">
                <a:latin typeface="Arial" panose="020B0604020202020204" pitchFamily="34" charset="0"/>
                <a:cs typeface="Arial" panose="020B0604020202020204" pitchFamily="34" charset="0"/>
              </a:rPr>
              <a:t> are myth because they are not based on a true story.</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err="1">
                <a:latin typeface="Arial" panose="020B0604020202020204" pitchFamily="34" charset="0"/>
                <a:cs typeface="Arial" panose="020B0604020202020204" pitchFamily="34" charset="0"/>
              </a:rPr>
              <a:t>Selkies</a:t>
            </a:r>
            <a:r>
              <a:rPr lang="en-US" b="1" dirty="0">
                <a:latin typeface="Arial" panose="020B0604020202020204" pitchFamily="34" charset="0"/>
                <a:cs typeface="Arial" panose="020B0604020202020204" pitchFamily="34" charset="0"/>
              </a:rPr>
              <a:t> are… myth!</a:t>
            </a:r>
          </a:p>
        </p:txBody>
      </p:sp>
    </p:spTree>
    <p:extLst>
      <p:ext uri="{BB962C8B-B14F-4D97-AF65-F5344CB8AC3E}">
        <p14:creationId xmlns:p14="http://schemas.microsoft.com/office/powerpoint/2010/main" val="234746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16386" name="Picture 2" descr="A photograph of the Romulus and Remus statue in Rom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84162" y="2527968"/>
            <a:ext cx="4753770" cy="3565328"/>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119835"/>
            <a:ext cx="8208912" cy="1100162"/>
          </a:xfrm>
        </p:spPr>
        <p:txBody>
          <a:bodyPr vert="horz">
            <a:noAutofit/>
          </a:bodyPr>
          <a:lstStyle/>
          <a:p>
            <a:pPr marL="0" indent="0">
              <a:buNone/>
            </a:pPr>
            <a:r>
              <a:rPr lang="en-GB" sz="2400" dirty="0">
                <a:latin typeface="Arial" panose="020B0604020202020204" pitchFamily="34" charset="0"/>
                <a:cs typeface="Arial" panose="020B0604020202020204" pitchFamily="34" charset="0"/>
              </a:rPr>
              <a:t>Romulus and Remus were twin brothers who founded the city of Rome. The story claims they were raised by a female wolf.</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sz="3600" b="1" dirty="0">
                <a:latin typeface="Arial" panose="020B0604020202020204" pitchFamily="34" charset="0"/>
                <a:cs typeface="Arial" panose="020B0604020202020204" pitchFamily="34" charset="0"/>
              </a:rPr>
              <a:t>Romulus and Remus</a:t>
            </a:r>
          </a:p>
        </p:txBody>
      </p:sp>
    </p:spTree>
    <p:extLst>
      <p:ext uri="{BB962C8B-B14F-4D97-AF65-F5344CB8AC3E}">
        <p14:creationId xmlns:p14="http://schemas.microsoft.com/office/powerpoint/2010/main" val="1533542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16386" name="Picture 2" descr="A photograph of the Romulus and Remus statue in Rom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84162" y="2527968"/>
            <a:ext cx="4753770" cy="3565328"/>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119835"/>
            <a:ext cx="8208912" cy="1100162"/>
          </a:xfrm>
        </p:spPr>
        <p:txBody>
          <a:bodyPr vert="horz">
            <a:noAutofit/>
          </a:bodyPr>
          <a:lstStyle/>
          <a:p>
            <a:pPr marL="0" indent="0">
              <a:buNone/>
            </a:pPr>
            <a:r>
              <a:rPr lang="en-GB" sz="2400" dirty="0">
                <a:latin typeface="Arial" panose="020B0604020202020204" pitchFamily="34" charset="0"/>
                <a:cs typeface="Arial" panose="020B0604020202020204" pitchFamily="34" charset="0"/>
              </a:rPr>
              <a:t>Romulus and Remus are legend because they are based on a real person and city.</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3600" b="1" dirty="0">
                <a:latin typeface="Arial" panose="020B0604020202020204" pitchFamily="34" charset="0"/>
                <a:cs typeface="Arial" panose="020B0604020202020204" pitchFamily="34" charset="0"/>
              </a:rPr>
              <a:t>Romulus and Remus are… legend!</a:t>
            </a:r>
          </a:p>
        </p:txBody>
      </p:sp>
    </p:spTree>
    <p:extLst>
      <p:ext uri="{BB962C8B-B14F-4D97-AF65-F5344CB8AC3E}">
        <p14:creationId xmlns:p14="http://schemas.microsoft.com/office/powerpoint/2010/main" val="893145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
        <p:nvSpPr>
          <p:cNvPr id="2" name="Title 1"/>
          <p:cNvSpPr>
            <a:spLocks noGrp="1"/>
          </p:cNvSpPr>
          <p:nvPr>
            <p:ph type="ctrTitle"/>
          </p:nvPr>
        </p:nvSpPr>
        <p:spPr>
          <a:xfrm>
            <a:off x="685800" y="2708920"/>
            <a:ext cx="7772400" cy="1470025"/>
          </a:xfrm>
        </p:spPr>
        <p:txBody>
          <a:bodyPr/>
          <a:lstStyle/>
          <a:p>
            <a:r>
              <a:rPr lang="en-US" b="1" dirty="0">
                <a:solidFill>
                  <a:schemeClr val="bg1"/>
                </a:solidFill>
                <a:latin typeface="Arial" panose="020B0604020202020204" pitchFamily="34" charset="0"/>
                <a:cs typeface="Arial" panose="020B0604020202020204" pitchFamily="34" charset="0"/>
              </a:rPr>
              <a:t>Lesson 2: How do myths and legends travel?</a:t>
            </a:r>
          </a:p>
        </p:txBody>
      </p:sp>
    </p:spTree>
    <p:extLst>
      <p:ext uri="{BB962C8B-B14F-4D97-AF65-F5344CB8AC3E}">
        <p14:creationId xmlns:p14="http://schemas.microsoft.com/office/powerpoint/2010/main" val="172782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457200" y="1295401"/>
            <a:ext cx="8229600" cy="4495800"/>
          </a:xfrm>
        </p:spPr>
        <p:txBody>
          <a:bodyPr vert="horz">
            <a:normAutofit/>
          </a:bodyPr>
          <a:lstStyle/>
          <a:p>
            <a:r>
              <a:rPr lang="en-GB" sz="2400" dirty="0">
                <a:latin typeface="Arial" panose="020B0604020202020204" pitchFamily="34" charset="0"/>
                <a:cs typeface="Arial" panose="020B0604020202020204" pitchFamily="34" charset="0"/>
              </a:rPr>
              <a:t>Use our </a:t>
            </a:r>
            <a:r>
              <a:rPr lang="en-GB" sz="2400" dirty="0">
                <a:latin typeface="Arial" panose="020B0604020202020204" pitchFamily="34" charset="0"/>
                <a:cs typeface="Arial" panose="020B0604020202020204" pitchFamily="34" charset="0"/>
                <a:hlinkClick r:id="rId4"/>
              </a:rPr>
              <a:t>Misinformation and fake news resource</a:t>
            </a:r>
            <a:r>
              <a:rPr lang="en-GB" sz="2400" dirty="0">
                <a:latin typeface="Arial" panose="020B0604020202020204" pitchFamily="34" charset="0"/>
                <a:cs typeface="Arial" panose="020B0604020202020204" pitchFamily="34" charset="0"/>
              </a:rPr>
              <a:t> to look at reliable sources of information</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Use our </a:t>
            </a:r>
            <a:r>
              <a:rPr lang="en-GB" sz="2400" dirty="0">
                <a:latin typeface="Arial" panose="020B0604020202020204" pitchFamily="34" charset="0"/>
                <a:cs typeface="Arial" panose="020B0604020202020204" pitchFamily="34" charset="0"/>
                <a:hlinkClick r:id="rId5"/>
              </a:rPr>
              <a:t>Storytelling activities</a:t>
            </a:r>
            <a:r>
              <a:rPr lang="en-GB" sz="2400" dirty="0">
                <a:latin typeface="Arial" panose="020B0604020202020204" pitchFamily="34" charset="0"/>
                <a:cs typeface="Arial" panose="020B0604020202020204" pitchFamily="34" charset="0"/>
              </a:rPr>
              <a:t> to explore drama, stories and reading aloud</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Explore </a:t>
            </a:r>
            <a:r>
              <a:rPr lang="en-GB" sz="2400" dirty="0">
                <a:latin typeface="Arial" panose="020B0604020202020204" pitchFamily="34" charset="0"/>
                <a:cs typeface="Arial" panose="020B0604020202020204" pitchFamily="34" charset="0"/>
                <a:hlinkClick r:id="rId6"/>
              </a:rPr>
              <a:t>Folklore Scotland’s map</a:t>
            </a:r>
            <a:r>
              <a:rPr lang="en-GB" sz="2400" dirty="0">
                <a:latin typeface="Arial" panose="020B0604020202020204" pitchFamily="34" charset="0"/>
                <a:cs typeface="Arial" panose="020B0604020202020204" pitchFamily="34" charset="0"/>
              </a:rPr>
              <a:t> to find local stories from your area</a:t>
            </a: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Further ideas</a:t>
            </a:r>
          </a:p>
        </p:txBody>
      </p:sp>
    </p:spTree>
    <p:extLst>
      <p:ext uri="{BB962C8B-B14F-4D97-AF65-F5344CB8AC3E}">
        <p14:creationId xmlns:p14="http://schemas.microsoft.com/office/powerpoint/2010/main" val="2632250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457200" y="1215044"/>
            <a:ext cx="8229600" cy="4590220"/>
          </a:xfrm>
        </p:spPr>
        <p:txBody>
          <a:bodyPr vert="horz">
            <a:normAutofit/>
          </a:bodyPr>
          <a:lstStyle/>
          <a:p>
            <a:pPr marL="0" indent="0">
              <a:buNone/>
            </a:pPr>
            <a:r>
              <a:rPr lang="en-GB" sz="2800" dirty="0">
                <a:latin typeface="Arial" panose="020B0604020202020204" pitchFamily="34" charset="0"/>
                <a:cs typeface="Arial" panose="020B0604020202020204" pitchFamily="34" charset="0"/>
              </a:rPr>
              <a:t>Some myths and legends are specific to some countries, whereas others can </a:t>
            </a:r>
            <a:r>
              <a:rPr lang="en-GB" sz="2800" b="1" dirty="0">
                <a:latin typeface="Arial" panose="020B0604020202020204" pitchFamily="34" charset="0"/>
                <a:cs typeface="Arial" panose="020B0604020202020204" pitchFamily="34" charset="0"/>
              </a:rPr>
              <a:t>travel</a:t>
            </a:r>
            <a:r>
              <a:rPr lang="en-GB" sz="2800" dirty="0">
                <a:latin typeface="Arial" panose="020B0604020202020204" pitchFamily="34" charset="0"/>
                <a:cs typeface="Arial" panose="020B0604020202020204" pitchFamily="34" charset="0"/>
              </a:rPr>
              <a:t>.</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Most myths and legends were stories </a:t>
            </a:r>
            <a:r>
              <a:rPr lang="en-GB" sz="2800" b="1" dirty="0">
                <a:latin typeface="Arial" panose="020B0604020202020204" pitchFamily="34" charset="0"/>
                <a:cs typeface="Arial" panose="020B0604020202020204" pitchFamily="34" charset="0"/>
              </a:rPr>
              <a:t>that people would tell one another</a:t>
            </a:r>
            <a:r>
              <a:rPr lang="en-GB" sz="2800" dirty="0">
                <a:latin typeface="Arial" panose="020B0604020202020204" pitchFamily="34" charset="0"/>
                <a:cs typeface="Arial" panose="020B0604020202020204" pitchFamily="34" charset="0"/>
              </a:rPr>
              <a:t>. So, when people from different cultures meet and share stories, a myth or legend can spread to another area – whether that’s a new town, area or country.</a:t>
            </a: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sz="4000" b="1" dirty="0">
                <a:latin typeface="Arial" panose="020B0604020202020204" pitchFamily="34" charset="0"/>
                <a:cs typeface="Arial" panose="020B0604020202020204" pitchFamily="34" charset="0"/>
              </a:rPr>
              <a:t>How myths and legends travel</a:t>
            </a:r>
          </a:p>
        </p:txBody>
      </p:sp>
    </p:spTree>
    <p:extLst>
      <p:ext uri="{BB962C8B-B14F-4D97-AF65-F5344CB8AC3E}">
        <p14:creationId xmlns:p14="http://schemas.microsoft.com/office/powerpoint/2010/main" val="1241595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457200" y="1215044"/>
            <a:ext cx="8229600" cy="4590220"/>
          </a:xfrm>
        </p:spPr>
        <p:txBody>
          <a:bodyPr vert="horz">
            <a:normAutofit/>
          </a:bodyPr>
          <a:lstStyle/>
          <a:p>
            <a:pPr marL="0" indent="0">
              <a:buNone/>
            </a:pPr>
            <a:r>
              <a:rPr lang="en-GB" sz="2800" dirty="0">
                <a:latin typeface="Arial" panose="020B0604020202020204" pitchFamily="34" charset="0"/>
                <a:cs typeface="Arial" panose="020B0604020202020204" pitchFamily="34" charset="0"/>
              </a:rPr>
              <a:t>Dragons are a great example of a common myth. Many cultures across the world have a story about a dragon, but each of them are a bit different.</a:t>
            </a:r>
          </a:p>
        </p:txBody>
      </p:sp>
      <p:sp>
        <p:nvSpPr>
          <p:cNvPr id="8" name="Title 7"/>
          <p:cNvSpPr>
            <a:spLocks noGrp="1"/>
          </p:cNvSpPr>
          <p:nvPr>
            <p:ph type="title"/>
          </p:nvPr>
        </p:nvSpPr>
        <p:spPr/>
        <p:txBody>
          <a:bodyPr anchor="t" anchorCtr="0"/>
          <a:lstStyle/>
          <a:p>
            <a:pPr algn="l"/>
            <a:r>
              <a:rPr lang="en-US" sz="4000" b="1" dirty="0">
                <a:latin typeface="Arial" panose="020B0604020202020204" pitchFamily="34" charset="0"/>
                <a:cs typeface="Arial" panose="020B0604020202020204" pitchFamily="34" charset="0"/>
              </a:rPr>
              <a:t>Dragons!</a:t>
            </a:r>
          </a:p>
        </p:txBody>
      </p:sp>
    </p:spTree>
    <p:extLst>
      <p:ext uri="{BB962C8B-B14F-4D97-AF65-F5344CB8AC3E}">
        <p14:creationId xmlns:p14="http://schemas.microsoft.com/office/powerpoint/2010/main" val="3810362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25602" name="Picture 2" descr="A drawing of a Chinese drag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236131">
            <a:off x="4768891" y="3518351"/>
            <a:ext cx="3643863" cy="2291332"/>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A painting of a European drago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H="1">
            <a:off x="971600" y="3821190"/>
            <a:ext cx="2808312" cy="2115352"/>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4685184" y="1412777"/>
            <a:ext cx="3888432" cy="4680519"/>
          </a:xfrm>
        </p:spPr>
        <p:txBody>
          <a:bodyPr vert="horz">
            <a:noAutofit/>
          </a:bodyPr>
          <a:lstStyle/>
          <a:p>
            <a:pPr marL="0" indent="0">
              <a:buNone/>
            </a:pPr>
            <a:r>
              <a:rPr lang="en-GB" sz="2400" b="1" dirty="0">
                <a:latin typeface="Arial" panose="020B0604020202020204" pitchFamily="34" charset="0"/>
                <a:cs typeface="Arial" panose="020B0604020202020204" pitchFamily="34" charset="0"/>
              </a:rPr>
              <a:t>Chinese:</a:t>
            </a:r>
            <a:endParaRPr lang="en-GB" sz="2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No wings</a:t>
            </a:r>
          </a:p>
          <a:p>
            <a:r>
              <a:rPr lang="en-GB" sz="2400" dirty="0">
                <a:latin typeface="Arial" panose="020B0604020202020204" pitchFamily="34" charset="0"/>
                <a:cs typeface="Arial" panose="020B0604020202020204" pitchFamily="34" charset="0"/>
              </a:rPr>
              <a:t>Can’t breathe fire</a:t>
            </a:r>
          </a:p>
          <a:p>
            <a:r>
              <a:rPr lang="en-GB" sz="2400" dirty="0">
                <a:latin typeface="Arial" panose="020B0604020202020204" pitchFamily="34" charset="0"/>
                <a:cs typeface="Arial" panose="020B0604020202020204" pitchFamily="34" charset="0"/>
              </a:rPr>
              <a:t>No horns</a:t>
            </a:r>
          </a:p>
          <a:p>
            <a:r>
              <a:rPr lang="en-GB" sz="2400" dirty="0">
                <a:latin typeface="Arial" panose="020B0604020202020204" pitchFamily="34" charset="0"/>
                <a:cs typeface="Arial" panose="020B0604020202020204" pitchFamily="34" charset="0"/>
              </a:rPr>
              <a:t>Incredibly intelligent</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10" name="Vertical Text Placeholder 8"/>
          <p:cNvSpPr txBox="1">
            <a:spLocks/>
          </p:cNvSpPr>
          <p:nvPr/>
        </p:nvSpPr>
        <p:spPr>
          <a:xfrm>
            <a:off x="691952" y="1421160"/>
            <a:ext cx="3888432" cy="4680519"/>
          </a:xfrm>
          <a:prstGeom prst="rect">
            <a:avLst/>
          </a:prstGeom>
        </p:spPr>
        <p:txBody>
          <a:bodyPr vert="horz">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b="1" dirty="0">
                <a:latin typeface="Arial" panose="020B0604020202020204" pitchFamily="34" charset="0"/>
                <a:cs typeface="Arial" panose="020B0604020202020204" pitchFamily="34" charset="0"/>
              </a:rPr>
              <a:t>European:</a:t>
            </a:r>
            <a:endParaRPr lang="en-GB" sz="2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Can fly</a:t>
            </a:r>
          </a:p>
          <a:p>
            <a:r>
              <a:rPr lang="en-GB" sz="2400" dirty="0">
                <a:latin typeface="Arial" panose="020B0604020202020204" pitchFamily="34" charset="0"/>
                <a:cs typeface="Arial" panose="020B0604020202020204" pitchFamily="34" charset="0"/>
              </a:rPr>
              <a:t>Breathe fire</a:t>
            </a:r>
          </a:p>
          <a:p>
            <a:r>
              <a:rPr lang="en-GB" sz="2400" dirty="0">
                <a:latin typeface="Arial" panose="020B0604020202020204" pitchFamily="34" charset="0"/>
                <a:cs typeface="Arial" panose="020B0604020202020204" pitchFamily="34" charset="0"/>
              </a:rPr>
              <a:t>Have horns</a:t>
            </a:r>
          </a:p>
          <a:p>
            <a:r>
              <a:rPr lang="en-GB" sz="2400" dirty="0">
                <a:latin typeface="Arial" panose="020B0604020202020204" pitchFamily="34" charset="0"/>
                <a:cs typeface="Arial" panose="020B0604020202020204" pitchFamily="34" charset="0"/>
              </a:rPr>
              <a:t>Often don’t talk</a:t>
            </a: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Types of dragon</a:t>
            </a:r>
          </a:p>
        </p:txBody>
      </p:sp>
    </p:spTree>
    <p:extLst>
      <p:ext uri="{BB962C8B-B14F-4D97-AF65-F5344CB8AC3E}">
        <p14:creationId xmlns:p14="http://schemas.microsoft.com/office/powerpoint/2010/main" val="303068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31748" name="Picture 4" descr="A painting of a selkie with two seal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67000" y="3479829"/>
            <a:ext cx="3810000" cy="2314575"/>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457200" y="1215044"/>
            <a:ext cx="8229600" cy="4590220"/>
          </a:xfrm>
        </p:spPr>
        <p:txBody>
          <a:bodyPr vert="horz">
            <a:normAutofit/>
          </a:bodyPr>
          <a:lstStyle/>
          <a:p>
            <a:pPr marL="0" indent="0">
              <a:buNone/>
            </a:pPr>
            <a:r>
              <a:rPr lang="en-GB" sz="2800" dirty="0">
                <a:latin typeface="Arial" panose="020B0604020202020204" pitchFamily="34" charset="0"/>
                <a:cs typeface="Arial" panose="020B0604020202020204" pitchFamily="34" charset="0"/>
              </a:rPr>
              <a:t>A famous myth from Scotland is a </a:t>
            </a:r>
            <a:r>
              <a:rPr lang="en-GB" sz="2800" b="1" dirty="0" err="1">
                <a:latin typeface="Arial" panose="020B0604020202020204" pitchFamily="34" charset="0"/>
                <a:cs typeface="Arial" panose="020B0604020202020204" pitchFamily="34" charset="0"/>
              </a:rPr>
              <a:t>selkie</a:t>
            </a:r>
            <a:r>
              <a:rPr lang="en-GB" sz="2800" dirty="0">
                <a:latin typeface="Arial" panose="020B0604020202020204" pitchFamily="34" charset="0"/>
                <a:cs typeface="Arial" panose="020B0604020202020204" pitchFamily="34" charset="0"/>
              </a:rPr>
              <a:t> – a seal who can turn into a person by removing their sealskin. The story often follows a </a:t>
            </a:r>
            <a:r>
              <a:rPr lang="en-GB" sz="2800" dirty="0" err="1">
                <a:latin typeface="Arial" panose="020B0604020202020204" pitchFamily="34" charset="0"/>
                <a:cs typeface="Arial" panose="020B0604020202020204" pitchFamily="34" charset="0"/>
              </a:rPr>
              <a:t>selkie</a:t>
            </a:r>
            <a:r>
              <a:rPr lang="en-GB" sz="2800" dirty="0">
                <a:latin typeface="Arial" panose="020B0604020202020204" pitchFamily="34" charset="0"/>
                <a:cs typeface="Arial" panose="020B0604020202020204" pitchFamily="34" charset="0"/>
              </a:rPr>
              <a:t> who has their skin stolen, and so can’t return to the sea.</a:t>
            </a: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sz="4000" b="1" dirty="0" err="1">
                <a:latin typeface="Arial" panose="020B0604020202020204" pitchFamily="34" charset="0"/>
                <a:cs typeface="Arial" panose="020B0604020202020204" pitchFamily="34" charset="0"/>
              </a:rPr>
              <a:t>Selkies</a:t>
            </a:r>
            <a:r>
              <a:rPr lang="en-US" sz="4000" b="1" dirty="0">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81482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32770" name="Picture 2" descr="A map of Scotland, Ireland, the Orkney and Shetland islands, the Faroe Islands and Iceland"/>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5879" t="11151" r="37422" b="15992"/>
          <a:stretch/>
        </p:blipFill>
        <p:spPr bwMode="auto">
          <a:xfrm>
            <a:off x="5292080" y="1628800"/>
            <a:ext cx="3440329" cy="3293474"/>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457200" y="1215044"/>
            <a:ext cx="4762872" cy="4590220"/>
          </a:xfrm>
        </p:spPr>
        <p:txBody>
          <a:bodyPr vert="horz">
            <a:normAutofit fontScale="92500"/>
          </a:bodyPr>
          <a:lstStyle/>
          <a:p>
            <a:pPr marL="0" indent="0">
              <a:buNone/>
            </a:pPr>
            <a:r>
              <a:rPr lang="en-GB" sz="2800" dirty="0">
                <a:latin typeface="Arial" panose="020B0604020202020204" pitchFamily="34" charset="0"/>
                <a:cs typeface="Arial" panose="020B0604020202020204" pitchFamily="34" charset="0"/>
              </a:rPr>
              <a:t>The </a:t>
            </a:r>
            <a:r>
              <a:rPr lang="en-GB" sz="2800" dirty="0" err="1">
                <a:latin typeface="Arial" panose="020B0604020202020204" pitchFamily="34" charset="0"/>
                <a:cs typeface="Arial" panose="020B0604020202020204" pitchFamily="34" charset="0"/>
              </a:rPr>
              <a:t>selkie</a:t>
            </a:r>
            <a:r>
              <a:rPr lang="en-GB" sz="2800" dirty="0">
                <a:latin typeface="Arial" panose="020B0604020202020204" pitchFamily="34" charset="0"/>
                <a:cs typeface="Arial" panose="020B0604020202020204" pitchFamily="34" charset="0"/>
              </a:rPr>
              <a:t> story is from </a:t>
            </a:r>
            <a:r>
              <a:rPr lang="en-GB" sz="2800" b="1" dirty="0">
                <a:latin typeface="Arial" panose="020B0604020202020204" pitchFamily="34" charset="0"/>
                <a:cs typeface="Arial" panose="020B0604020202020204" pitchFamily="34" charset="0"/>
              </a:rPr>
              <a:t>the Northern Islands</a:t>
            </a:r>
            <a:r>
              <a:rPr lang="en-GB" sz="2800" dirty="0">
                <a:latin typeface="Arial" panose="020B0604020202020204" pitchFamily="34" charset="0"/>
                <a:cs typeface="Arial" panose="020B0604020202020204" pitchFamily="34" charset="0"/>
              </a:rPr>
              <a:t> of Scotland (Orkney and Shetland).</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But the </a:t>
            </a:r>
            <a:r>
              <a:rPr lang="en-GB" sz="2800" dirty="0" err="1">
                <a:latin typeface="Arial" panose="020B0604020202020204" pitchFamily="34" charset="0"/>
                <a:cs typeface="Arial" panose="020B0604020202020204" pitchFamily="34" charset="0"/>
              </a:rPr>
              <a:t>selkie</a:t>
            </a:r>
            <a:r>
              <a:rPr lang="en-GB" sz="2800" dirty="0">
                <a:latin typeface="Arial" panose="020B0604020202020204" pitchFamily="34" charset="0"/>
                <a:cs typeface="Arial" panose="020B0604020202020204" pitchFamily="34" charset="0"/>
              </a:rPr>
              <a:t> story has also been found in </a:t>
            </a:r>
            <a:r>
              <a:rPr lang="en-GB" sz="2800" b="1" dirty="0">
                <a:latin typeface="Arial" panose="020B0604020202020204" pitchFamily="34" charset="0"/>
                <a:cs typeface="Arial" panose="020B0604020202020204" pitchFamily="34" charset="0"/>
              </a:rPr>
              <a:t>Iceland, the Faroe Islands and Ireland.</a:t>
            </a:r>
            <a:br>
              <a:rPr lang="en-GB" sz="2800" b="1" dirty="0">
                <a:latin typeface="Arial" panose="020B0604020202020204" pitchFamily="34" charset="0"/>
                <a:cs typeface="Arial" panose="020B0604020202020204" pitchFamily="34" charset="0"/>
              </a:rPr>
            </a:br>
            <a:br>
              <a:rPr lang="en-GB" sz="2800" b="1"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By looking at a map we can see how this story has travelled.</a:t>
            </a: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sz="4000" b="1" dirty="0" err="1">
                <a:latin typeface="Arial" panose="020B0604020202020204" pitchFamily="34" charset="0"/>
                <a:cs typeface="Arial" panose="020B0604020202020204" pitchFamily="34" charset="0"/>
              </a:rPr>
              <a:t>Selkies</a:t>
            </a:r>
            <a:r>
              <a:rPr lang="en-US" sz="4000" b="1" dirty="0">
                <a:latin typeface="Arial" panose="020B0604020202020204" pitchFamily="34" charset="0"/>
                <a:cs typeface="Arial" panose="020B0604020202020204" pitchFamily="34" charset="0"/>
              </a:rPr>
              <a:t> 2</a:t>
            </a:r>
          </a:p>
        </p:txBody>
      </p:sp>
    </p:spTree>
    <p:extLst>
      <p:ext uri="{BB962C8B-B14F-4D97-AF65-F5344CB8AC3E}">
        <p14:creationId xmlns:p14="http://schemas.microsoft.com/office/powerpoint/2010/main" val="1631813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
        <p:nvSpPr>
          <p:cNvPr id="2" name="Title 1"/>
          <p:cNvSpPr>
            <a:spLocks noGrp="1"/>
          </p:cNvSpPr>
          <p:nvPr>
            <p:ph type="ctrTitle"/>
          </p:nvPr>
        </p:nvSpPr>
        <p:spPr>
          <a:xfrm>
            <a:off x="685800" y="2708920"/>
            <a:ext cx="7772400" cy="1470025"/>
          </a:xfrm>
        </p:spPr>
        <p:txBody>
          <a:bodyPr/>
          <a:lstStyle/>
          <a:p>
            <a:r>
              <a:rPr lang="en-US" b="1" dirty="0">
                <a:solidFill>
                  <a:schemeClr val="bg1"/>
                </a:solidFill>
                <a:latin typeface="Arial" panose="020B0604020202020204" pitchFamily="34" charset="0"/>
                <a:cs typeface="Arial" panose="020B0604020202020204" pitchFamily="34" charset="0"/>
              </a:rPr>
              <a:t>Lesson 3: Myths, meanings and morals</a:t>
            </a:r>
          </a:p>
        </p:txBody>
      </p:sp>
    </p:spTree>
    <p:extLst>
      <p:ext uri="{BB962C8B-B14F-4D97-AF65-F5344CB8AC3E}">
        <p14:creationId xmlns:p14="http://schemas.microsoft.com/office/powerpoint/2010/main" val="1229966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1026" name="Picture 2" descr="A painting of fairie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95736" y="3361400"/>
            <a:ext cx="4185841" cy="2724256"/>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268761"/>
            <a:ext cx="8208912" cy="3528392"/>
          </a:xfrm>
        </p:spPr>
        <p:txBody>
          <a:bodyPr vert="horz">
            <a:noAutofit/>
          </a:bodyPr>
          <a:lstStyle/>
          <a:p>
            <a:pPr marL="0" indent="0">
              <a:buNone/>
            </a:pPr>
            <a:r>
              <a:rPr lang="en-GB" sz="2400" dirty="0">
                <a:latin typeface="Arial" panose="020B0604020202020204" pitchFamily="34" charset="0"/>
                <a:cs typeface="Arial" panose="020B0604020202020204" pitchFamily="34" charset="0"/>
              </a:rPr>
              <a:t>Myths and legends often have a </a:t>
            </a:r>
            <a:r>
              <a:rPr lang="en-GB" sz="2400" b="1" dirty="0">
                <a:latin typeface="Arial" panose="020B0604020202020204" pitchFamily="34" charset="0"/>
                <a:cs typeface="Arial" panose="020B0604020202020204" pitchFamily="34" charset="0"/>
              </a:rPr>
              <a:t>moral</a:t>
            </a:r>
            <a:r>
              <a:rPr lang="en-GB" sz="2400" dirty="0">
                <a:latin typeface="Arial" panose="020B0604020202020204" pitchFamily="34" charset="0"/>
                <a:cs typeface="Arial" panose="020B0604020202020204" pitchFamily="34" charset="0"/>
              </a:rPr>
              <a:t>. This means that there is a lesson we can take away from them that can apply to other situations.</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One example of this is </a:t>
            </a:r>
            <a:r>
              <a:rPr lang="en-GB" sz="2400" b="1" dirty="0">
                <a:latin typeface="Arial" panose="020B0604020202020204" pitchFamily="34" charset="0"/>
                <a:cs typeface="Arial" panose="020B0604020202020204" pitchFamily="34" charset="0"/>
              </a:rPr>
              <a:t>The Wee Folk of Merlin Craig.</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The meanings behind stories</a:t>
            </a:r>
          </a:p>
        </p:txBody>
      </p:sp>
    </p:spTree>
    <p:extLst>
      <p:ext uri="{BB962C8B-B14F-4D97-AF65-F5344CB8AC3E}">
        <p14:creationId xmlns:p14="http://schemas.microsoft.com/office/powerpoint/2010/main" val="685262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539552" y="1268760"/>
            <a:ext cx="8208912" cy="4680519"/>
          </a:xfrm>
        </p:spPr>
        <p:txBody>
          <a:bodyPr vert="horz">
            <a:noAutofit/>
          </a:bodyPr>
          <a:lstStyle/>
          <a:p>
            <a:pPr marL="0" indent="0">
              <a:buNone/>
            </a:pPr>
            <a:r>
              <a:rPr lang="en-GB" dirty="0">
                <a:latin typeface="Arial" panose="020B0604020202020204" pitchFamily="34" charset="0"/>
                <a:cs typeface="Arial" panose="020B0604020202020204" pitchFamily="34" charset="0"/>
              </a:rPr>
              <a:t>What do you think the moral of the story is?</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We can often figure out what a myth or legend is trying to tell us by looking at:</a:t>
            </a:r>
          </a:p>
          <a:p>
            <a:r>
              <a:rPr lang="en-GB" dirty="0">
                <a:latin typeface="Arial" panose="020B0604020202020204" pitchFamily="34" charset="0"/>
                <a:cs typeface="Arial" panose="020B0604020202020204" pitchFamily="34" charset="0"/>
              </a:rPr>
              <a:t>how the characters behave</a:t>
            </a:r>
          </a:p>
          <a:p>
            <a:r>
              <a:rPr lang="en-GB" dirty="0">
                <a:latin typeface="Arial" panose="020B0604020202020204" pitchFamily="34" charset="0"/>
                <a:cs typeface="Arial" panose="020B0604020202020204" pitchFamily="34" charset="0"/>
              </a:rPr>
              <a:t>what words are used to describe the characters</a:t>
            </a:r>
          </a:p>
          <a:p>
            <a:r>
              <a:rPr lang="en-GB" dirty="0">
                <a:latin typeface="Arial" panose="020B0604020202020204" pitchFamily="34" charset="0"/>
                <a:cs typeface="Arial" panose="020B0604020202020204" pitchFamily="34" charset="0"/>
              </a:rPr>
              <a:t>who is celebrated versus who is punished</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fontScale="90000"/>
          </a:bodyPr>
          <a:lstStyle/>
          <a:p>
            <a:pPr algn="l"/>
            <a:r>
              <a:rPr lang="en-US" sz="4000" b="1" dirty="0">
                <a:latin typeface="Arial" panose="020B0604020202020204" pitchFamily="34" charset="0"/>
                <a:cs typeface="Arial" panose="020B0604020202020204" pitchFamily="34" charset="0"/>
              </a:rPr>
              <a:t>What’s the moral of the Wee Folk?</a:t>
            </a:r>
          </a:p>
        </p:txBody>
      </p:sp>
    </p:spTree>
    <p:extLst>
      <p:ext uri="{BB962C8B-B14F-4D97-AF65-F5344CB8AC3E}">
        <p14:creationId xmlns:p14="http://schemas.microsoft.com/office/powerpoint/2010/main" val="1472997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539552" y="1268760"/>
            <a:ext cx="8208912" cy="4680519"/>
          </a:xfrm>
        </p:spPr>
        <p:txBody>
          <a:bodyPr vert="horz">
            <a:noAutofit/>
          </a:bodyPr>
          <a:lstStyle/>
          <a:p>
            <a:pPr marL="0" indent="0">
              <a:buNone/>
            </a:pPr>
            <a:r>
              <a:rPr lang="en-GB" sz="2800" dirty="0">
                <a:latin typeface="Arial" panose="020B0604020202020204" pitchFamily="34" charset="0"/>
                <a:cs typeface="Arial" panose="020B0604020202020204" pitchFamily="34" charset="0"/>
              </a:rPr>
              <a:t>This story follows Dougal who cuts peat from the land his master owns. His boss will then sell the peat to people who will burn it to heat their homes.</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Dougal doesn’t want to cut the peat where the Wee Folk live as this will destroy their homes.</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Dougal’s master forces him to cut the peat by threatening that he will fire him if he doesn’t.</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The Wee Folk of Merlin Craig 1</a:t>
            </a:r>
          </a:p>
        </p:txBody>
      </p:sp>
    </p:spTree>
    <p:extLst>
      <p:ext uri="{BB962C8B-B14F-4D97-AF65-F5344CB8AC3E}">
        <p14:creationId xmlns:p14="http://schemas.microsoft.com/office/powerpoint/2010/main" val="2326193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539552" y="1268760"/>
            <a:ext cx="8208912" cy="4680519"/>
          </a:xfrm>
        </p:spPr>
        <p:txBody>
          <a:bodyPr vert="horz">
            <a:noAutofit/>
          </a:bodyPr>
          <a:lstStyle/>
          <a:p>
            <a:pPr marL="0" indent="0">
              <a:buNone/>
            </a:pPr>
            <a:r>
              <a:rPr lang="en-GB" sz="2800" dirty="0">
                <a:latin typeface="Arial" panose="020B0604020202020204" pitchFamily="34" charset="0"/>
                <a:cs typeface="Arial" panose="020B0604020202020204" pitchFamily="34" charset="0"/>
              </a:rPr>
              <a:t>When Dougal’s master forces him to cut the peat, the Wee Folk’s house is destroyed. The Wee Folk get revenge on the master by forcing him to dance all day for twenty days.</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When the master returns home, he realises because the Wee Folk are magical and he wasn’t away for twenty days – he was away for twenty years!</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The Wee Folk of Merlin Craig 2</a:t>
            </a:r>
          </a:p>
        </p:txBody>
      </p:sp>
    </p:spTree>
    <p:extLst>
      <p:ext uri="{BB962C8B-B14F-4D97-AF65-F5344CB8AC3E}">
        <p14:creationId xmlns:p14="http://schemas.microsoft.com/office/powerpoint/2010/main" val="145496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
        <p:nvSpPr>
          <p:cNvPr id="3" name="Subtitle 2"/>
          <p:cNvSpPr>
            <a:spLocks noGrp="1"/>
          </p:cNvSpPr>
          <p:nvPr>
            <p:ph type="subTitle" idx="1"/>
          </p:nvPr>
        </p:nvSpPr>
        <p:spPr>
          <a:xfrm>
            <a:off x="1371600" y="3505200"/>
            <a:ext cx="6400800" cy="1752600"/>
          </a:xfrm>
        </p:spPr>
        <p:txBody>
          <a:bodyPr>
            <a:noAutofit/>
          </a:bodyPr>
          <a:lstStyle/>
          <a:p>
            <a:r>
              <a:rPr lang="en-US" sz="2800" dirty="0">
                <a:solidFill>
                  <a:schemeClr val="bg1"/>
                </a:solidFill>
                <a:latin typeface="Arial" panose="020B0604020202020204" pitchFamily="34" charset="0"/>
                <a:cs typeface="Arial" panose="020B0604020202020204" pitchFamily="34" charset="0"/>
              </a:rPr>
              <a:t>Scottish Book Trust</a:t>
            </a:r>
            <a:endParaRPr lang="en-US" sz="2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Scottish myths and legends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4685184" y="1412777"/>
            <a:ext cx="3888432" cy="4680519"/>
          </a:xfrm>
        </p:spPr>
        <p:txBody>
          <a:bodyPr vert="horz">
            <a:noAutofit/>
          </a:bodyPr>
          <a:lstStyle/>
          <a:p>
            <a:pPr marL="0" indent="0">
              <a:buNone/>
            </a:pPr>
            <a:r>
              <a:rPr lang="en-GB" sz="2400" b="1" dirty="0">
                <a:latin typeface="Arial" panose="020B0604020202020204" pitchFamily="34" charset="0"/>
                <a:cs typeface="Arial" panose="020B0604020202020204" pitchFamily="34" charset="0"/>
              </a:rPr>
              <a:t>The Master:</a:t>
            </a:r>
            <a:endParaRPr lang="en-GB" sz="2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Puts the money he’ll make before the Wee Folk’s homes</a:t>
            </a:r>
          </a:p>
          <a:p>
            <a:r>
              <a:rPr lang="en-GB" sz="2400" dirty="0">
                <a:latin typeface="Arial" panose="020B0604020202020204" pitchFamily="34" charset="0"/>
                <a:cs typeface="Arial" panose="020B0604020202020204" pitchFamily="34" charset="0"/>
              </a:rPr>
              <a:t>Forces Dougal to harm the Wee Folk by threatening him</a:t>
            </a:r>
          </a:p>
          <a:p>
            <a:r>
              <a:rPr lang="en-GB" sz="2400" dirty="0">
                <a:latin typeface="Arial" panose="020B0604020202020204" pitchFamily="34" charset="0"/>
                <a:cs typeface="Arial" panose="020B0604020202020204" pitchFamily="34" charset="0"/>
              </a:rPr>
              <a:t>Is punished by the Wee Folk for harming them</a:t>
            </a:r>
          </a:p>
          <a:p>
            <a:r>
              <a:rPr lang="en-GB" sz="2400" dirty="0">
                <a:latin typeface="Arial" panose="020B0604020202020204" pitchFamily="34" charset="0"/>
                <a:cs typeface="Arial" panose="020B0604020202020204" pitchFamily="34" charset="0"/>
              </a:rPr>
              <a:t>Ends the story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without a house</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10" name="Vertical Text Placeholder 8"/>
          <p:cNvSpPr txBox="1">
            <a:spLocks/>
          </p:cNvSpPr>
          <p:nvPr/>
        </p:nvSpPr>
        <p:spPr>
          <a:xfrm>
            <a:off x="691952" y="1421160"/>
            <a:ext cx="3888432" cy="4680519"/>
          </a:xfrm>
          <a:prstGeom prst="rect">
            <a:avLst/>
          </a:prstGeom>
        </p:spPr>
        <p:txBody>
          <a:bodyPr vert="horz">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b="1" dirty="0">
                <a:latin typeface="Arial" panose="020B0604020202020204" pitchFamily="34" charset="0"/>
                <a:cs typeface="Arial" panose="020B0604020202020204" pitchFamily="34" charset="0"/>
              </a:rPr>
              <a:t>Dougal:</a:t>
            </a:r>
            <a:endParaRPr lang="en-GB" sz="2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Doesn’t want to harm the Wee Folk</a:t>
            </a:r>
          </a:p>
          <a:p>
            <a:r>
              <a:rPr lang="en-GB" sz="2400" dirty="0">
                <a:latin typeface="Arial" panose="020B0604020202020204" pitchFamily="34" charset="0"/>
                <a:cs typeface="Arial" panose="020B0604020202020204" pitchFamily="34" charset="0"/>
              </a:rPr>
              <a:t>Tries to explain to his Master why he shouldn’t cut the peat</a:t>
            </a:r>
          </a:p>
          <a:p>
            <a:r>
              <a:rPr lang="en-GB" sz="2400" dirty="0">
                <a:latin typeface="Arial" panose="020B0604020202020204" pitchFamily="34" charset="0"/>
                <a:cs typeface="Arial" panose="020B0604020202020204" pitchFamily="34" charset="0"/>
              </a:rPr>
              <a:t>Wants to look after his family (and so tries to keep his job)</a:t>
            </a:r>
          </a:p>
          <a:p>
            <a:r>
              <a:rPr lang="en-GB" sz="2400" dirty="0">
                <a:latin typeface="Arial" panose="020B0604020202020204" pitchFamily="34" charset="0"/>
                <a:cs typeface="Arial" panose="020B0604020202020204" pitchFamily="34" charset="0"/>
              </a:rPr>
              <a:t>Ends the story with a family and a big house</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Dougal versus The Master</a:t>
            </a:r>
          </a:p>
        </p:txBody>
      </p:sp>
    </p:spTree>
    <p:extLst>
      <p:ext uri="{BB962C8B-B14F-4D97-AF65-F5344CB8AC3E}">
        <p14:creationId xmlns:p14="http://schemas.microsoft.com/office/powerpoint/2010/main" val="4142929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10" name="Vertical Text Placeholder 8"/>
          <p:cNvSpPr txBox="1">
            <a:spLocks/>
          </p:cNvSpPr>
          <p:nvPr/>
        </p:nvSpPr>
        <p:spPr>
          <a:xfrm>
            <a:off x="691952" y="1421160"/>
            <a:ext cx="7696472" cy="4680519"/>
          </a:xfrm>
          <a:prstGeom prst="rect">
            <a:avLst/>
          </a:prstGeom>
        </p:spPr>
        <p:txBody>
          <a:bodyPr vert="horz">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a:latin typeface="Arial" panose="020B0604020202020204" pitchFamily="34" charset="0"/>
                <a:cs typeface="Arial" panose="020B0604020202020204" pitchFamily="34" charset="0"/>
              </a:rPr>
              <a:t>What words would you use to describe Dougal versus the Master?</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fontScale="90000"/>
          </a:bodyPr>
          <a:lstStyle/>
          <a:p>
            <a:pPr algn="l"/>
            <a:r>
              <a:rPr lang="en-US" sz="4000" b="1" dirty="0">
                <a:latin typeface="Arial" panose="020B0604020202020204" pitchFamily="34" charset="0"/>
                <a:cs typeface="Arial" panose="020B0604020202020204" pitchFamily="34" charset="0"/>
              </a:rPr>
              <a:t>Adjectives: Dougal and the Master 1</a:t>
            </a:r>
          </a:p>
        </p:txBody>
      </p:sp>
    </p:spTree>
    <p:extLst>
      <p:ext uri="{BB962C8B-B14F-4D97-AF65-F5344CB8AC3E}">
        <p14:creationId xmlns:p14="http://schemas.microsoft.com/office/powerpoint/2010/main" val="3918060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4685184" y="1412777"/>
            <a:ext cx="3888432" cy="4680519"/>
          </a:xfrm>
        </p:spPr>
        <p:txBody>
          <a:bodyPr vert="horz">
            <a:noAutofit/>
          </a:bodyPr>
          <a:lstStyle/>
          <a:p>
            <a:pPr marL="0" indent="0">
              <a:buNone/>
            </a:pPr>
            <a:r>
              <a:rPr lang="en-GB" b="1" dirty="0">
                <a:latin typeface="Arial" panose="020B0604020202020204" pitchFamily="34" charset="0"/>
                <a:cs typeface="Arial" panose="020B0604020202020204" pitchFamily="34" charset="0"/>
              </a:rPr>
              <a:t>The Master:</a:t>
            </a:r>
            <a:endParaRPr lang="en-GB" sz="2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Selfish</a:t>
            </a:r>
          </a:p>
          <a:p>
            <a:r>
              <a:rPr lang="en-GB" dirty="0">
                <a:latin typeface="Arial" panose="020B0604020202020204" pitchFamily="34" charset="0"/>
                <a:cs typeface="Arial" panose="020B0604020202020204" pitchFamily="34" charset="0"/>
              </a:rPr>
              <a:t>Cruel</a:t>
            </a:r>
          </a:p>
          <a:p>
            <a:r>
              <a:rPr lang="en-GB" dirty="0">
                <a:latin typeface="Arial" panose="020B0604020202020204" pitchFamily="34" charset="0"/>
                <a:cs typeface="Arial" panose="020B0604020202020204" pitchFamily="34" charset="0"/>
              </a:rPr>
              <a:t>Exploitative (takes advantage of Dougal’s work)</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10" name="Vertical Text Placeholder 8"/>
          <p:cNvSpPr txBox="1">
            <a:spLocks/>
          </p:cNvSpPr>
          <p:nvPr/>
        </p:nvSpPr>
        <p:spPr>
          <a:xfrm>
            <a:off x="691952" y="1421160"/>
            <a:ext cx="3888432" cy="4680519"/>
          </a:xfrm>
          <a:prstGeom prst="rect">
            <a:avLst/>
          </a:prstGeom>
        </p:spPr>
        <p:txBody>
          <a:bodyPr vert="horz">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b="1" dirty="0">
                <a:latin typeface="Arial" panose="020B0604020202020204" pitchFamily="34" charset="0"/>
                <a:cs typeface="Arial" panose="020B0604020202020204" pitchFamily="34" charset="0"/>
              </a:rPr>
              <a:t>Dougal:</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Hardworking</a:t>
            </a:r>
          </a:p>
          <a:p>
            <a:r>
              <a:rPr lang="en-GB" dirty="0">
                <a:latin typeface="Arial" panose="020B0604020202020204" pitchFamily="34" charset="0"/>
                <a:cs typeface="Arial" panose="020B0604020202020204" pitchFamily="34" charset="0"/>
              </a:rPr>
              <a:t>Caring</a:t>
            </a:r>
          </a:p>
          <a:p>
            <a:r>
              <a:rPr lang="en-GB" dirty="0">
                <a:latin typeface="Arial" panose="020B0604020202020204" pitchFamily="34" charset="0"/>
                <a:cs typeface="Arial" panose="020B0604020202020204" pitchFamily="34" charset="0"/>
              </a:rPr>
              <a:t>Loving</a:t>
            </a:r>
          </a:p>
          <a:p>
            <a:r>
              <a:rPr lang="en-GB" dirty="0">
                <a:latin typeface="Arial" panose="020B0604020202020204" pitchFamily="34" charset="0"/>
                <a:cs typeface="Arial" panose="020B0604020202020204" pitchFamily="34" charset="0"/>
              </a:rPr>
              <a:t>Patient</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Dougal versus The Master 2</a:t>
            </a:r>
          </a:p>
        </p:txBody>
      </p:sp>
    </p:spTree>
    <p:extLst>
      <p:ext uri="{BB962C8B-B14F-4D97-AF65-F5344CB8AC3E}">
        <p14:creationId xmlns:p14="http://schemas.microsoft.com/office/powerpoint/2010/main" val="3749958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539552" y="1268760"/>
            <a:ext cx="8208912" cy="4680519"/>
          </a:xfrm>
        </p:spPr>
        <p:txBody>
          <a:bodyPr vert="horz">
            <a:noAutofit/>
          </a:bodyPr>
          <a:lstStyle/>
          <a:p>
            <a:pPr marL="0" indent="0">
              <a:buNone/>
            </a:pPr>
            <a:r>
              <a:rPr lang="en-GB" dirty="0">
                <a:latin typeface="Arial" panose="020B0604020202020204" pitchFamily="34" charset="0"/>
                <a:cs typeface="Arial" panose="020B0604020202020204" pitchFamily="34" charset="0"/>
              </a:rPr>
              <a:t>The Wee Folk of Merlin Craig is…</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The moral of the Wee Folk 1</a:t>
            </a:r>
          </a:p>
        </p:txBody>
      </p:sp>
    </p:spTree>
    <p:extLst>
      <p:ext uri="{BB962C8B-B14F-4D97-AF65-F5344CB8AC3E}">
        <p14:creationId xmlns:p14="http://schemas.microsoft.com/office/powerpoint/2010/main" val="3881192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539552" y="1268760"/>
            <a:ext cx="8208912" cy="4680519"/>
          </a:xfrm>
        </p:spPr>
        <p:txBody>
          <a:bodyPr vert="horz">
            <a:noAutofit/>
          </a:bodyPr>
          <a:lstStyle/>
          <a:p>
            <a:pPr marL="0" indent="0">
              <a:buNone/>
            </a:pPr>
            <a:r>
              <a:rPr lang="en-GB" dirty="0">
                <a:latin typeface="Arial" panose="020B0604020202020204" pitchFamily="34" charset="0"/>
                <a:cs typeface="Arial" panose="020B0604020202020204" pitchFamily="34" charset="0"/>
              </a:rPr>
              <a:t>The Wee Folk of Merlin Craig is telling us we should </a:t>
            </a:r>
            <a:r>
              <a:rPr lang="en-GB" b="1" dirty="0">
                <a:latin typeface="Arial" panose="020B0604020202020204" pitchFamily="34" charset="0"/>
                <a:cs typeface="Arial" panose="020B0604020202020204" pitchFamily="34" charset="0"/>
              </a:rPr>
              <a:t>look after other people </a:t>
            </a:r>
            <a:r>
              <a:rPr lang="en-GB" dirty="0">
                <a:latin typeface="Arial" panose="020B0604020202020204" pitchFamily="34" charset="0"/>
                <a:cs typeface="Arial" panose="020B0604020202020204" pitchFamily="34" charset="0"/>
              </a:rPr>
              <a:t>and that we </a:t>
            </a:r>
            <a:r>
              <a:rPr lang="en-GB" b="1" dirty="0">
                <a:latin typeface="Arial" panose="020B0604020202020204" pitchFamily="34" charset="0"/>
                <a:cs typeface="Arial" panose="020B0604020202020204" pitchFamily="34" charset="0"/>
              </a:rPr>
              <a:t>shouldn’t be selfish</a:t>
            </a:r>
            <a:r>
              <a:rPr lang="en-GB" dirty="0">
                <a:latin typeface="Arial" panose="020B0604020202020204" pitchFamily="34" charset="0"/>
                <a:cs typeface="Arial" panose="020B0604020202020204" pitchFamily="34" charset="0"/>
              </a:rPr>
              <a:t> and put </a:t>
            </a:r>
            <a:r>
              <a:rPr lang="en-GB" b="1" dirty="0">
                <a:latin typeface="Arial" panose="020B0604020202020204" pitchFamily="34" charset="0"/>
                <a:cs typeface="Arial" panose="020B0604020202020204" pitchFamily="34" charset="0"/>
              </a:rPr>
              <a:t>ourselves before others</a:t>
            </a:r>
            <a:r>
              <a:rPr lang="en-GB" dirty="0">
                <a:latin typeface="Arial" panose="020B0604020202020204" pitchFamily="34" charset="0"/>
                <a:cs typeface="Arial" panose="020B0604020202020204" pitchFamily="34" charset="0"/>
              </a:rPr>
              <a:t>.</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We could also understand this through </a:t>
            </a:r>
            <a:r>
              <a:rPr lang="en-GB" b="1" dirty="0">
                <a:latin typeface="Arial" panose="020B0604020202020204" pitchFamily="34" charset="0"/>
                <a:cs typeface="Arial" panose="020B0604020202020204" pitchFamily="34" charset="0"/>
              </a:rPr>
              <a:t>The Golden Rule</a:t>
            </a:r>
            <a:r>
              <a:rPr lang="en-GB" dirty="0">
                <a:latin typeface="Arial" panose="020B0604020202020204" pitchFamily="34" charset="0"/>
                <a:cs typeface="Arial" panose="020B0604020202020204" pitchFamily="34" charset="0"/>
              </a:rPr>
              <a:t> which says we should treat others how we would like to be treated. </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The moral of the Wee Folk 2</a:t>
            </a:r>
          </a:p>
        </p:txBody>
      </p:sp>
    </p:spTree>
    <p:extLst>
      <p:ext uri="{BB962C8B-B14F-4D97-AF65-F5344CB8AC3E}">
        <p14:creationId xmlns:p14="http://schemas.microsoft.com/office/powerpoint/2010/main" val="2665666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
        <p:nvSpPr>
          <p:cNvPr id="2" name="Title 1"/>
          <p:cNvSpPr>
            <a:spLocks noGrp="1"/>
          </p:cNvSpPr>
          <p:nvPr>
            <p:ph type="ctrTitle"/>
          </p:nvPr>
        </p:nvSpPr>
        <p:spPr>
          <a:xfrm>
            <a:off x="685800" y="2708920"/>
            <a:ext cx="7772400" cy="1470025"/>
          </a:xfrm>
        </p:spPr>
        <p:txBody>
          <a:bodyPr/>
          <a:lstStyle/>
          <a:p>
            <a:r>
              <a:rPr lang="en-US" b="1" dirty="0">
                <a:solidFill>
                  <a:schemeClr val="bg1"/>
                </a:solidFill>
                <a:latin typeface="Arial" panose="020B0604020202020204" pitchFamily="34" charset="0"/>
                <a:cs typeface="Arial" panose="020B0604020202020204" pitchFamily="34" charset="0"/>
              </a:rPr>
              <a:t>Lesson 4: Myths and language</a:t>
            </a:r>
          </a:p>
        </p:txBody>
      </p:sp>
    </p:spTree>
    <p:extLst>
      <p:ext uri="{BB962C8B-B14F-4D97-AF65-F5344CB8AC3E}">
        <p14:creationId xmlns:p14="http://schemas.microsoft.com/office/powerpoint/2010/main" val="1052360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1026" name="Picture 2" descr="A drawing of a wulv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73880" y="3572916"/>
            <a:ext cx="2810424" cy="2520380"/>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268761"/>
            <a:ext cx="8208912" cy="2232248"/>
          </a:xfrm>
        </p:spPr>
        <p:txBody>
          <a:bodyPr vert="horz">
            <a:noAutofit/>
          </a:bodyPr>
          <a:lstStyle/>
          <a:p>
            <a:r>
              <a:rPr lang="en-GB" dirty="0">
                <a:latin typeface="Arial" panose="020B0604020202020204" pitchFamily="34" charset="0"/>
                <a:cs typeface="Arial" panose="020B0604020202020204" pitchFamily="34" charset="0"/>
              </a:rPr>
              <a:t>Who has heard of a </a:t>
            </a:r>
            <a:r>
              <a:rPr lang="en-GB" dirty="0" err="1">
                <a:latin typeface="Arial" panose="020B0604020202020204" pitchFamily="34" charset="0"/>
                <a:cs typeface="Arial" panose="020B0604020202020204" pitchFamily="34" charset="0"/>
              </a:rPr>
              <a:t>wulver</a:t>
            </a:r>
            <a:r>
              <a:rPr lang="en-GB" dirty="0">
                <a:latin typeface="Arial" panose="020B0604020202020204" pitchFamily="34" charset="0"/>
                <a:cs typeface="Arial" panose="020B0604020202020204" pitchFamily="34" charset="0"/>
              </a:rPr>
              <a:t> before?</a:t>
            </a:r>
          </a:p>
          <a:p>
            <a:r>
              <a:rPr lang="en-GB" dirty="0">
                <a:latin typeface="Arial" panose="020B0604020202020204" pitchFamily="34" charset="0"/>
                <a:cs typeface="Arial" panose="020B0604020202020204" pitchFamily="34" charset="0"/>
              </a:rPr>
              <a:t>Have you heard of a werewolf?</a:t>
            </a:r>
          </a:p>
          <a:p>
            <a:r>
              <a:rPr lang="en-GB" dirty="0">
                <a:latin typeface="Arial" panose="020B0604020202020204" pitchFamily="34" charset="0"/>
                <a:cs typeface="Arial" panose="020B0604020202020204" pitchFamily="34" charset="0"/>
              </a:rPr>
              <a:t>How are they similar? How are they different?</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err="1">
                <a:latin typeface="Arial" panose="020B0604020202020204" pitchFamily="34" charset="0"/>
                <a:cs typeface="Arial" panose="020B0604020202020204" pitchFamily="34" charset="0"/>
              </a:rPr>
              <a:t>Wulvers</a:t>
            </a:r>
            <a:r>
              <a:rPr lang="en-US" sz="4000" b="1" dirty="0">
                <a:latin typeface="Arial" panose="020B0604020202020204" pitchFamily="34" charset="0"/>
                <a:cs typeface="Arial" panose="020B0604020202020204" pitchFamily="34" charset="0"/>
              </a:rPr>
              <a:t> and werewolves</a:t>
            </a:r>
          </a:p>
        </p:txBody>
      </p:sp>
    </p:spTree>
    <p:extLst>
      <p:ext uri="{BB962C8B-B14F-4D97-AF65-F5344CB8AC3E}">
        <p14:creationId xmlns:p14="http://schemas.microsoft.com/office/powerpoint/2010/main" val="672843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graphicFrame>
        <p:nvGraphicFramePr>
          <p:cNvPr id="3" name="Table 2" descr="A blank table template to compare wulvers and werewolves" title="Compare wulvers and werewolves (blank)"/>
          <p:cNvGraphicFramePr>
            <a:graphicFrameLocks noGrp="1"/>
          </p:cNvGraphicFramePr>
          <p:nvPr>
            <p:extLst>
              <p:ext uri="{D42A27DB-BD31-4B8C-83A1-F6EECF244321}">
                <p14:modId xmlns:p14="http://schemas.microsoft.com/office/powerpoint/2010/main" val="969412110"/>
              </p:ext>
            </p:extLst>
          </p:nvPr>
        </p:nvGraphicFramePr>
        <p:xfrm>
          <a:off x="827584" y="1196752"/>
          <a:ext cx="7488831" cy="3831145"/>
        </p:xfrm>
        <a:graphic>
          <a:graphicData uri="http://schemas.openxmlformats.org/drawingml/2006/table">
            <a:tbl>
              <a:tblPr firstRow="1" bandRow="1">
                <a:tableStyleId>{073A0DAA-6AF3-43AB-8588-CEC1D06C72B9}</a:tableStyleId>
              </a:tblPr>
              <a:tblGrid>
                <a:gridCol w="2496277">
                  <a:extLst>
                    <a:ext uri="{9D8B030D-6E8A-4147-A177-3AD203B41FA5}">
                      <a16:colId xmlns:a16="http://schemas.microsoft.com/office/drawing/2014/main" val="4157693321"/>
                    </a:ext>
                  </a:extLst>
                </a:gridCol>
                <a:gridCol w="2496277">
                  <a:extLst>
                    <a:ext uri="{9D8B030D-6E8A-4147-A177-3AD203B41FA5}">
                      <a16:colId xmlns:a16="http://schemas.microsoft.com/office/drawing/2014/main" val="4211775199"/>
                    </a:ext>
                  </a:extLst>
                </a:gridCol>
                <a:gridCol w="2496277">
                  <a:extLst>
                    <a:ext uri="{9D8B030D-6E8A-4147-A177-3AD203B41FA5}">
                      <a16:colId xmlns:a16="http://schemas.microsoft.com/office/drawing/2014/main" val="3429538904"/>
                    </a:ext>
                  </a:extLst>
                </a:gridCol>
              </a:tblGrid>
              <a:tr h="346130">
                <a:tc>
                  <a:txBody>
                    <a:bodyPr/>
                    <a:lstStyle/>
                    <a:p>
                      <a:pPr algn="ctr"/>
                      <a:r>
                        <a:rPr lang="en-GB" dirty="0" err="1"/>
                        <a:t>Wulvers</a:t>
                      </a:r>
                      <a:endParaRPr lang="en-GB" dirty="0"/>
                    </a:p>
                  </a:txBody>
                  <a:tcPr/>
                </a:tc>
                <a:tc>
                  <a:txBody>
                    <a:bodyPr/>
                    <a:lstStyle/>
                    <a:p>
                      <a:pPr algn="ctr"/>
                      <a:r>
                        <a:rPr lang="en-GB" dirty="0"/>
                        <a:t>Both</a:t>
                      </a:r>
                    </a:p>
                  </a:txBody>
                  <a:tcPr/>
                </a:tc>
                <a:tc>
                  <a:txBody>
                    <a:bodyPr/>
                    <a:lstStyle/>
                    <a:p>
                      <a:pPr algn="ctr"/>
                      <a:r>
                        <a:rPr lang="en-GB" dirty="0"/>
                        <a:t>Werewolves</a:t>
                      </a:r>
                    </a:p>
                  </a:txBody>
                  <a:tcPr/>
                </a:tc>
                <a:extLst>
                  <a:ext uri="{0D108BD9-81ED-4DB2-BD59-A6C34878D82A}">
                    <a16:rowId xmlns:a16="http://schemas.microsoft.com/office/drawing/2014/main" val="4249336437"/>
                  </a:ext>
                </a:extLst>
              </a:tr>
              <a:tr h="495055">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61349118"/>
                  </a:ext>
                </a:extLst>
              </a:tr>
              <a:tr h="495055">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24177169"/>
                  </a:ext>
                </a:extLst>
              </a:tr>
              <a:tr h="495055">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92698654"/>
                  </a:ext>
                </a:extLst>
              </a:tr>
              <a:tr h="495055">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597742389"/>
                  </a:ext>
                </a:extLst>
              </a:tr>
              <a:tr h="495055">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64144998"/>
                  </a:ext>
                </a:extLst>
              </a:tr>
              <a:tr h="495055">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529479314"/>
                  </a:ext>
                </a:extLst>
              </a:tr>
              <a:tr h="495055">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27613746"/>
                  </a:ext>
                </a:extLst>
              </a:tr>
            </a:tbl>
          </a:graphicData>
        </a:graphic>
      </p:graphicFrame>
      <p:sp>
        <p:nvSpPr>
          <p:cNvPr id="8" name="Title 7"/>
          <p:cNvSpPr>
            <a:spLocks noGrp="1"/>
          </p:cNvSpPr>
          <p:nvPr>
            <p:ph type="title"/>
          </p:nvPr>
        </p:nvSpPr>
        <p:spPr>
          <a:xfrm>
            <a:off x="457200" y="274638"/>
            <a:ext cx="8229600" cy="845197"/>
          </a:xfrm>
        </p:spPr>
        <p:txBody>
          <a:bodyPr anchor="t" anchorCtr="0">
            <a:normAutofit fontScale="90000"/>
          </a:bodyPr>
          <a:lstStyle/>
          <a:p>
            <a:pPr algn="l"/>
            <a:r>
              <a:rPr lang="en-US" sz="4000" b="1" dirty="0">
                <a:latin typeface="Arial" panose="020B0604020202020204" pitchFamily="34" charset="0"/>
                <a:cs typeface="Arial" panose="020B0604020202020204" pitchFamily="34" charset="0"/>
              </a:rPr>
              <a:t>Compare </a:t>
            </a:r>
            <a:r>
              <a:rPr lang="en-US" sz="4000" b="1" dirty="0" err="1">
                <a:latin typeface="Arial" panose="020B0604020202020204" pitchFamily="34" charset="0"/>
                <a:cs typeface="Arial" panose="020B0604020202020204" pitchFamily="34" charset="0"/>
              </a:rPr>
              <a:t>wulvers</a:t>
            </a:r>
            <a:r>
              <a:rPr lang="en-US" sz="4000" b="1" dirty="0">
                <a:latin typeface="Arial" panose="020B0604020202020204" pitchFamily="34" charset="0"/>
                <a:cs typeface="Arial" panose="020B0604020202020204" pitchFamily="34" charset="0"/>
              </a:rPr>
              <a:t> and werewolves 1</a:t>
            </a:r>
          </a:p>
        </p:txBody>
      </p:sp>
    </p:spTree>
    <p:extLst>
      <p:ext uri="{BB962C8B-B14F-4D97-AF65-F5344CB8AC3E}">
        <p14:creationId xmlns:p14="http://schemas.microsoft.com/office/powerpoint/2010/main" val="2324622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graphicFrame>
        <p:nvGraphicFramePr>
          <p:cNvPr id="3" name="Table 2" descr="A table to compare wulvers and werewolves with some answers filled in" title="Compare wulvers and werewolves (answers)"/>
          <p:cNvGraphicFramePr>
            <a:graphicFrameLocks noGrp="1"/>
          </p:cNvGraphicFramePr>
          <p:nvPr>
            <p:extLst>
              <p:ext uri="{D42A27DB-BD31-4B8C-83A1-F6EECF244321}">
                <p14:modId xmlns:p14="http://schemas.microsoft.com/office/powerpoint/2010/main" val="4156041233"/>
              </p:ext>
            </p:extLst>
          </p:nvPr>
        </p:nvGraphicFramePr>
        <p:xfrm>
          <a:off x="899592" y="1196752"/>
          <a:ext cx="7488831" cy="3992880"/>
        </p:xfrm>
        <a:graphic>
          <a:graphicData uri="http://schemas.openxmlformats.org/drawingml/2006/table">
            <a:tbl>
              <a:tblPr firstRow="1" bandRow="1">
                <a:tableStyleId>{073A0DAA-6AF3-43AB-8588-CEC1D06C72B9}</a:tableStyleId>
              </a:tblPr>
              <a:tblGrid>
                <a:gridCol w="2496277">
                  <a:extLst>
                    <a:ext uri="{9D8B030D-6E8A-4147-A177-3AD203B41FA5}">
                      <a16:colId xmlns:a16="http://schemas.microsoft.com/office/drawing/2014/main" val="4157693321"/>
                    </a:ext>
                  </a:extLst>
                </a:gridCol>
                <a:gridCol w="2496277">
                  <a:extLst>
                    <a:ext uri="{9D8B030D-6E8A-4147-A177-3AD203B41FA5}">
                      <a16:colId xmlns:a16="http://schemas.microsoft.com/office/drawing/2014/main" val="4211775199"/>
                    </a:ext>
                  </a:extLst>
                </a:gridCol>
                <a:gridCol w="2496277">
                  <a:extLst>
                    <a:ext uri="{9D8B030D-6E8A-4147-A177-3AD203B41FA5}">
                      <a16:colId xmlns:a16="http://schemas.microsoft.com/office/drawing/2014/main" val="3429538904"/>
                    </a:ext>
                  </a:extLst>
                </a:gridCol>
              </a:tblGrid>
              <a:tr h="346130">
                <a:tc>
                  <a:txBody>
                    <a:bodyPr/>
                    <a:lstStyle/>
                    <a:p>
                      <a:pPr algn="ctr"/>
                      <a:r>
                        <a:rPr lang="en-GB" dirty="0" err="1">
                          <a:latin typeface="Arial" panose="020B0604020202020204" pitchFamily="34" charset="0"/>
                          <a:cs typeface="Arial" panose="020B0604020202020204" pitchFamily="34" charset="0"/>
                        </a:rPr>
                        <a:t>Wulvers</a:t>
                      </a:r>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Both</a:t>
                      </a:r>
                    </a:p>
                  </a:txBody>
                  <a:tcPr/>
                </a:tc>
                <a:tc>
                  <a:txBody>
                    <a:bodyPr/>
                    <a:lstStyle/>
                    <a:p>
                      <a:pPr algn="ctr"/>
                      <a:r>
                        <a:rPr lang="en-GB" dirty="0">
                          <a:latin typeface="Arial" panose="020B0604020202020204" pitchFamily="34" charset="0"/>
                          <a:cs typeface="Arial" panose="020B0604020202020204" pitchFamily="34" charset="0"/>
                        </a:rPr>
                        <a:t>Werewolves</a:t>
                      </a:r>
                    </a:p>
                  </a:txBody>
                  <a:tcPr/>
                </a:tc>
                <a:extLst>
                  <a:ext uri="{0D108BD9-81ED-4DB2-BD59-A6C34878D82A}">
                    <a16:rowId xmlns:a16="http://schemas.microsoft.com/office/drawing/2014/main" val="4249336437"/>
                  </a:ext>
                </a:extLst>
              </a:tr>
              <a:tr h="495055">
                <a:tc>
                  <a:txBody>
                    <a:bodyPr/>
                    <a:lstStyle/>
                    <a:p>
                      <a:r>
                        <a:rPr lang="en-GB" sz="1600" dirty="0">
                          <a:latin typeface="Arial" panose="020B0604020202020204" pitchFamily="34" charset="0"/>
                          <a:cs typeface="Arial" panose="020B0604020202020204" pitchFamily="34" charset="0"/>
                        </a:rPr>
                        <a:t>Like fishing</a:t>
                      </a:r>
                    </a:p>
                  </a:txBody>
                  <a:tcPr/>
                </a:tc>
                <a:tc>
                  <a:txBody>
                    <a:bodyPr/>
                    <a:lstStyle/>
                    <a:p>
                      <a:r>
                        <a:rPr lang="en-GB" sz="1600" dirty="0">
                          <a:latin typeface="Arial" panose="020B0604020202020204" pitchFamily="34" charset="0"/>
                          <a:cs typeface="Arial" panose="020B0604020202020204" pitchFamily="34" charset="0"/>
                        </a:rPr>
                        <a:t>Are half</a:t>
                      </a:r>
                      <a:r>
                        <a:rPr lang="en-GB" sz="1600" baseline="0" dirty="0">
                          <a:latin typeface="Arial" panose="020B0604020202020204" pitchFamily="34" charset="0"/>
                          <a:cs typeface="Arial" panose="020B0604020202020204" pitchFamily="34" charset="0"/>
                        </a:rPr>
                        <a:t> man, half wolf</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Hunt humans and other animals</a:t>
                      </a:r>
                    </a:p>
                  </a:txBody>
                  <a:tcPr/>
                </a:tc>
                <a:extLst>
                  <a:ext uri="{0D108BD9-81ED-4DB2-BD59-A6C34878D82A}">
                    <a16:rowId xmlns:a16="http://schemas.microsoft.com/office/drawing/2014/main" val="3761349118"/>
                  </a:ext>
                </a:extLst>
              </a:tr>
              <a:tr h="495055">
                <a:tc>
                  <a:txBody>
                    <a:bodyPr/>
                    <a:lstStyle/>
                    <a:p>
                      <a:r>
                        <a:rPr lang="en-GB" sz="1600" dirty="0">
                          <a:latin typeface="Arial" panose="020B0604020202020204" pitchFamily="34" charset="0"/>
                          <a:cs typeface="Arial" panose="020B0604020202020204" pitchFamily="34" charset="0"/>
                        </a:rPr>
                        <a:t>Live in caves</a:t>
                      </a:r>
                    </a:p>
                  </a:txBody>
                  <a:tcPr/>
                </a:tc>
                <a:tc>
                  <a:txBody>
                    <a:bodyPr/>
                    <a:lstStyle/>
                    <a:p>
                      <a:r>
                        <a:rPr lang="en-GB" sz="1600" dirty="0">
                          <a:latin typeface="Arial" panose="020B0604020202020204" pitchFamily="34" charset="0"/>
                          <a:cs typeface="Arial" panose="020B0604020202020204" pitchFamily="34" charset="0"/>
                        </a:rPr>
                        <a:t>Mythical creatures</a:t>
                      </a:r>
                    </a:p>
                  </a:txBody>
                  <a:tcPr/>
                </a:tc>
                <a:tc>
                  <a:txBody>
                    <a:bodyPr/>
                    <a:lstStyle/>
                    <a:p>
                      <a:r>
                        <a:rPr lang="en-GB" sz="1600" dirty="0">
                          <a:latin typeface="Arial" panose="020B0604020202020204" pitchFamily="34" charset="0"/>
                          <a:cs typeface="Arial" panose="020B0604020202020204" pitchFamily="34" charset="0"/>
                        </a:rPr>
                        <a:t>Change during</a:t>
                      </a:r>
                      <a:r>
                        <a:rPr lang="en-GB" sz="1600" baseline="0" dirty="0">
                          <a:latin typeface="Arial" panose="020B0604020202020204" pitchFamily="34" charset="0"/>
                          <a:cs typeface="Arial" panose="020B0604020202020204" pitchFamily="34" charset="0"/>
                        </a:rPr>
                        <a:t> full moon, are humans the rest of the time</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24177169"/>
                  </a:ext>
                </a:extLst>
              </a:tr>
              <a:tr h="495055">
                <a:tc>
                  <a:txBody>
                    <a:bodyPr/>
                    <a:lstStyle/>
                    <a:p>
                      <a:r>
                        <a:rPr lang="en-GB" sz="1600" dirty="0">
                          <a:latin typeface="Arial" panose="020B0604020202020204" pitchFamily="34" charset="0"/>
                          <a:cs typeface="Arial" panose="020B0604020202020204" pitchFamily="34" charset="0"/>
                        </a:rPr>
                        <a:t>Are </a:t>
                      </a:r>
                      <a:r>
                        <a:rPr lang="en-GB" sz="1600" dirty="0" err="1">
                          <a:latin typeface="Arial" panose="020B0604020202020204" pitchFamily="34" charset="0"/>
                          <a:cs typeface="Arial" panose="020B0604020202020204" pitchFamily="34" charset="0"/>
                        </a:rPr>
                        <a:t>wulvers</a:t>
                      </a:r>
                      <a:r>
                        <a:rPr lang="en-GB" sz="1600" baseline="0" dirty="0">
                          <a:latin typeface="Arial" panose="020B0604020202020204" pitchFamily="34" charset="0"/>
                          <a:cs typeface="Arial" panose="020B0604020202020204" pitchFamily="34" charset="0"/>
                        </a:rPr>
                        <a:t> all the time and don’t transform</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Explore the wilderness</a:t>
                      </a:r>
                    </a:p>
                  </a:txBody>
                  <a:tcPr/>
                </a:tc>
                <a:tc>
                  <a:txBody>
                    <a:bodyPr/>
                    <a:lstStyle/>
                    <a:p>
                      <a:r>
                        <a:rPr lang="en-GB" sz="1600" dirty="0">
                          <a:latin typeface="Arial" panose="020B0604020202020204" pitchFamily="34" charset="0"/>
                          <a:cs typeface="Arial" panose="020B0604020202020204" pitchFamily="34" charset="0"/>
                        </a:rPr>
                        <a:t>Can turn other humans into werewolves by</a:t>
                      </a:r>
                      <a:r>
                        <a:rPr lang="en-GB" sz="1600" baseline="0" dirty="0">
                          <a:latin typeface="Arial" panose="020B0604020202020204" pitchFamily="34" charset="0"/>
                          <a:cs typeface="Arial" panose="020B0604020202020204" pitchFamily="34" charset="0"/>
                        </a:rPr>
                        <a:t> biting them</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2698654"/>
                  </a:ext>
                </a:extLst>
              </a:tr>
              <a:tr h="495055">
                <a:tc>
                  <a:txBody>
                    <a:bodyPr/>
                    <a:lstStyle/>
                    <a:p>
                      <a:r>
                        <a:rPr lang="en-GB" sz="1600" dirty="0">
                          <a:latin typeface="Arial" panose="020B0604020202020204" pitchFamily="34" charset="0"/>
                          <a:cs typeface="Arial" panose="020B0604020202020204" pitchFamily="34" charset="0"/>
                        </a:rPr>
                        <a:t>Wear clothes and can talk</a:t>
                      </a:r>
                    </a:p>
                  </a:txBody>
                  <a:tcPr/>
                </a:tc>
                <a:tc>
                  <a:txBody>
                    <a:bodyPr/>
                    <a:lstStyle/>
                    <a:p>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Don’t</a:t>
                      </a:r>
                      <a:r>
                        <a:rPr lang="en-GB" sz="1600" baseline="0" dirty="0">
                          <a:latin typeface="Arial" panose="020B0604020202020204" pitchFamily="34" charset="0"/>
                          <a:cs typeface="Arial" panose="020B0604020202020204" pitchFamily="34" charset="0"/>
                        </a:rPr>
                        <a:t> wear clothes or act like people when they’re in werewolf form</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7742389"/>
                  </a:ext>
                </a:extLst>
              </a:tr>
              <a:tr h="495055">
                <a:tc>
                  <a:txBody>
                    <a:bodyPr/>
                    <a:lstStyle/>
                    <a:p>
                      <a:r>
                        <a:rPr lang="en-GB" sz="1600" dirty="0">
                          <a:latin typeface="Arial" panose="020B0604020202020204" pitchFamily="34" charset="0"/>
                          <a:cs typeface="Arial" panose="020B0604020202020204" pitchFamily="34" charset="0"/>
                        </a:rPr>
                        <a:t>Are kind and generous</a:t>
                      </a: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Are aggressive</a:t>
                      </a:r>
                      <a:r>
                        <a:rPr lang="en-GB" sz="1600" baseline="0" dirty="0">
                          <a:latin typeface="Arial" panose="020B0604020202020204" pitchFamily="34" charset="0"/>
                          <a:cs typeface="Arial" panose="020B0604020202020204" pitchFamily="34" charset="0"/>
                        </a:rPr>
                        <a:t> and angry</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64144998"/>
                  </a:ext>
                </a:extLst>
              </a:tr>
            </a:tbl>
          </a:graphicData>
        </a:graphic>
      </p:graphicFrame>
      <p:sp>
        <p:nvSpPr>
          <p:cNvPr id="8" name="Title 7"/>
          <p:cNvSpPr>
            <a:spLocks noGrp="1"/>
          </p:cNvSpPr>
          <p:nvPr>
            <p:ph type="title"/>
          </p:nvPr>
        </p:nvSpPr>
        <p:spPr>
          <a:xfrm>
            <a:off x="457200" y="274638"/>
            <a:ext cx="8229600" cy="845197"/>
          </a:xfrm>
        </p:spPr>
        <p:txBody>
          <a:bodyPr anchor="t" anchorCtr="0">
            <a:normAutofit fontScale="90000"/>
          </a:bodyPr>
          <a:lstStyle/>
          <a:p>
            <a:pPr algn="l"/>
            <a:r>
              <a:rPr lang="en-US" sz="4000" b="1" dirty="0">
                <a:latin typeface="Arial" panose="020B0604020202020204" pitchFamily="34" charset="0"/>
                <a:cs typeface="Arial" panose="020B0604020202020204" pitchFamily="34" charset="0"/>
              </a:rPr>
              <a:t>Compare </a:t>
            </a:r>
            <a:r>
              <a:rPr lang="en-US" sz="4000" b="1" dirty="0" err="1">
                <a:latin typeface="Arial" panose="020B0604020202020204" pitchFamily="34" charset="0"/>
                <a:cs typeface="Arial" panose="020B0604020202020204" pitchFamily="34" charset="0"/>
              </a:rPr>
              <a:t>wulvers</a:t>
            </a:r>
            <a:r>
              <a:rPr lang="en-US" sz="4000" b="1" dirty="0">
                <a:latin typeface="Arial" panose="020B0604020202020204" pitchFamily="34" charset="0"/>
                <a:cs typeface="Arial" panose="020B0604020202020204" pitchFamily="34" charset="0"/>
              </a:rPr>
              <a:t> and werewolves 2</a:t>
            </a:r>
          </a:p>
        </p:txBody>
      </p:sp>
    </p:spTree>
    <p:extLst>
      <p:ext uri="{BB962C8B-B14F-4D97-AF65-F5344CB8AC3E}">
        <p14:creationId xmlns:p14="http://schemas.microsoft.com/office/powerpoint/2010/main" val="2011882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2050" name="Picture 2" descr="A Norse drawing of a werewol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10888" y="3140968"/>
            <a:ext cx="2445568" cy="2113819"/>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268761"/>
            <a:ext cx="8208912" cy="2232248"/>
          </a:xfrm>
        </p:spPr>
        <p:txBody>
          <a:bodyPr vert="horz">
            <a:noAutofit/>
          </a:bodyPr>
          <a:lstStyle/>
          <a:p>
            <a:pPr marL="0" indent="0">
              <a:buNone/>
            </a:pPr>
            <a:r>
              <a:rPr lang="en-GB" sz="2400" dirty="0">
                <a:latin typeface="Arial" panose="020B0604020202020204" pitchFamily="34" charset="0"/>
                <a:cs typeface="Arial" panose="020B0604020202020204" pitchFamily="34" charset="0"/>
              </a:rPr>
              <a:t>We can learn more about a myth when we look at where the words we use come from.</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For example, the word </a:t>
            </a:r>
            <a:r>
              <a:rPr lang="en-GB" sz="2400" b="1" dirty="0">
                <a:latin typeface="Arial" panose="020B0604020202020204" pitchFamily="34" charset="0"/>
                <a:cs typeface="Arial" panose="020B0604020202020204" pitchFamily="34" charset="0"/>
              </a:rPr>
              <a:t>werewolf</a:t>
            </a:r>
            <a:r>
              <a:rPr lang="en-GB" sz="2400" dirty="0">
                <a:latin typeface="Arial" panose="020B0604020202020204" pitchFamily="34" charset="0"/>
                <a:cs typeface="Arial" panose="020B0604020202020204" pitchFamily="34" charset="0"/>
              </a:rPr>
              <a:t> comes from the Old English </a:t>
            </a:r>
            <a:r>
              <a:rPr lang="en-GB" sz="2400" b="1" dirty="0">
                <a:latin typeface="Arial" panose="020B0604020202020204" pitchFamily="34" charset="0"/>
                <a:cs typeface="Arial" panose="020B0604020202020204" pitchFamily="34" charset="0"/>
              </a:rPr>
              <a:t>wolf man</a:t>
            </a:r>
            <a:r>
              <a:rPr lang="en-GB" sz="2400" dirty="0">
                <a:latin typeface="Arial" panose="020B0604020202020204" pitchFamily="34" charset="0"/>
                <a:cs typeface="Arial" panose="020B0604020202020204" pitchFamily="34" charset="0"/>
              </a:rPr>
              <a:t>.</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So we know that long ago people were</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talking about a creature that was both</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man and wolf.</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Seems obvious, right?</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Word: Werewolf</a:t>
            </a:r>
          </a:p>
        </p:txBody>
      </p:sp>
    </p:spTree>
    <p:extLst>
      <p:ext uri="{BB962C8B-B14F-4D97-AF65-F5344CB8AC3E}">
        <p14:creationId xmlns:p14="http://schemas.microsoft.com/office/powerpoint/2010/main" val="50194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
        <p:nvSpPr>
          <p:cNvPr id="2" name="Title 1"/>
          <p:cNvSpPr>
            <a:spLocks noGrp="1"/>
          </p:cNvSpPr>
          <p:nvPr>
            <p:ph type="ctrTitle"/>
          </p:nvPr>
        </p:nvSpPr>
        <p:spPr>
          <a:xfrm>
            <a:off x="685800" y="2708920"/>
            <a:ext cx="7772400" cy="1470025"/>
          </a:xfrm>
        </p:spPr>
        <p:txBody>
          <a:bodyPr/>
          <a:lstStyle/>
          <a:p>
            <a:r>
              <a:rPr lang="en-US" b="1" dirty="0">
                <a:solidFill>
                  <a:schemeClr val="bg1"/>
                </a:solidFill>
                <a:latin typeface="Arial" panose="020B0604020202020204" pitchFamily="34" charset="0"/>
                <a:cs typeface="Arial" panose="020B0604020202020204" pitchFamily="34" charset="0"/>
              </a:rPr>
              <a:t>Lesson 1: What are myths and legends?</a:t>
            </a:r>
          </a:p>
        </p:txBody>
      </p:sp>
    </p:spTree>
    <p:extLst>
      <p:ext uri="{BB962C8B-B14F-4D97-AF65-F5344CB8AC3E}">
        <p14:creationId xmlns:p14="http://schemas.microsoft.com/office/powerpoint/2010/main" val="2754977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2052" name="Picture 4" descr="A drawing of a wulver fishi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3568" y="1196752"/>
            <a:ext cx="2807358" cy="4337369"/>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3966021" y="1270697"/>
            <a:ext cx="4608512" cy="2232248"/>
          </a:xfrm>
        </p:spPr>
        <p:txBody>
          <a:bodyPr vert="horz">
            <a:noAutofit/>
          </a:bodyPr>
          <a:lstStyle/>
          <a:p>
            <a:r>
              <a:rPr lang="en-GB" dirty="0">
                <a:latin typeface="Arial" panose="020B0604020202020204" pitchFamily="34" charset="0"/>
                <a:cs typeface="Arial" panose="020B0604020202020204" pitchFamily="34" charset="0"/>
              </a:rPr>
              <a:t>Where do you think the word </a:t>
            </a:r>
            <a:r>
              <a:rPr lang="en-GB" dirty="0" err="1">
                <a:latin typeface="Arial" panose="020B0604020202020204" pitchFamily="34" charset="0"/>
                <a:cs typeface="Arial" panose="020B0604020202020204" pitchFamily="34" charset="0"/>
              </a:rPr>
              <a:t>wulver</a:t>
            </a:r>
            <a:r>
              <a:rPr lang="en-GB" dirty="0">
                <a:latin typeface="Arial" panose="020B0604020202020204" pitchFamily="34" charset="0"/>
                <a:cs typeface="Arial" panose="020B0604020202020204" pitchFamily="34" charset="0"/>
              </a:rPr>
              <a:t> comes from?</a:t>
            </a:r>
          </a:p>
          <a:p>
            <a:r>
              <a:rPr lang="en-GB" dirty="0">
                <a:latin typeface="Arial" panose="020B0604020202020204" pitchFamily="34" charset="0"/>
                <a:cs typeface="Arial" panose="020B0604020202020204" pitchFamily="34" charset="0"/>
              </a:rPr>
              <a:t>What do you think it means?</a:t>
            </a:r>
          </a:p>
          <a:p>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The answer might surprise you!</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Word: </a:t>
            </a:r>
            <a:r>
              <a:rPr lang="en-US" sz="4000" b="1" dirty="0" err="1">
                <a:latin typeface="Arial" panose="020B0604020202020204" pitchFamily="34" charset="0"/>
                <a:cs typeface="Arial" panose="020B0604020202020204" pitchFamily="34" charset="0"/>
              </a:rPr>
              <a:t>Wulver</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817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611560" y="1270696"/>
            <a:ext cx="7962973" cy="3814487"/>
          </a:xfrm>
        </p:spPr>
        <p:txBody>
          <a:bodyPr vert="horz">
            <a:noAutofit/>
          </a:bodyPr>
          <a:lstStyle/>
          <a:p>
            <a:pPr marL="0" indent="0">
              <a:buNone/>
            </a:pPr>
            <a:r>
              <a:rPr lang="en-GB" sz="2400" dirty="0">
                <a:latin typeface="Arial" panose="020B0604020202020204" pitchFamily="34" charset="0"/>
                <a:cs typeface="Arial" panose="020B0604020202020204" pitchFamily="34" charset="0"/>
              </a:rPr>
              <a:t>The word </a:t>
            </a:r>
            <a:r>
              <a:rPr lang="en-GB" sz="2400" dirty="0" err="1">
                <a:latin typeface="Arial" panose="020B0604020202020204" pitchFamily="34" charset="0"/>
                <a:cs typeface="Arial" panose="020B0604020202020204" pitchFamily="34" charset="0"/>
              </a:rPr>
              <a:t>wulver</a:t>
            </a:r>
            <a:r>
              <a:rPr lang="en-GB" sz="2400" dirty="0">
                <a:latin typeface="Arial" panose="020B0604020202020204" pitchFamily="34" charset="0"/>
                <a:cs typeface="Arial" panose="020B0604020202020204" pitchFamily="34" charset="0"/>
              </a:rPr>
              <a:t> actually means </a:t>
            </a:r>
            <a:r>
              <a:rPr lang="en-GB" sz="2400" b="1" dirty="0">
                <a:latin typeface="Arial" panose="020B0604020202020204" pitchFamily="34" charset="0"/>
                <a:cs typeface="Arial" panose="020B0604020202020204" pitchFamily="34" charset="0"/>
              </a:rPr>
              <a:t>fairy</a:t>
            </a:r>
            <a:r>
              <a:rPr lang="en-GB" sz="2400" dirty="0">
                <a:latin typeface="Arial" panose="020B0604020202020204" pitchFamily="34" charset="0"/>
                <a:cs typeface="Arial" panose="020B0604020202020204" pitchFamily="34" charset="0"/>
              </a:rPr>
              <a:t>! Here’s how it came to name a mythical creature.</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In 1890s, </a:t>
            </a:r>
            <a:r>
              <a:rPr lang="en-GB" sz="2400" dirty="0" err="1">
                <a:latin typeface="Arial" panose="020B0604020202020204" pitchFamily="34" charset="0"/>
                <a:cs typeface="Arial" panose="020B0604020202020204" pitchFamily="34" charset="0"/>
              </a:rPr>
              <a:t>Jakob</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Jakobsen</a:t>
            </a:r>
            <a:r>
              <a:rPr lang="en-GB" sz="2400" dirty="0">
                <a:latin typeface="Arial" panose="020B0604020202020204" pitchFamily="34" charset="0"/>
                <a:cs typeface="Arial" panose="020B0604020202020204" pitchFamily="34" charset="0"/>
              </a:rPr>
              <a:t>, a scholar from the Faroe Islands, was creating a list of the names of places in Shetland and came across </a:t>
            </a:r>
            <a:r>
              <a:rPr lang="en-GB" sz="2400" b="1" dirty="0" err="1">
                <a:latin typeface="Arial" panose="020B0604020202020204" pitchFamily="34" charset="0"/>
                <a:cs typeface="Arial" panose="020B0604020202020204" pitchFamily="34" charset="0"/>
              </a:rPr>
              <a:t>Wolvershull</a:t>
            </a:r>
            <a:r>
              <a:rPr lang="en-GB" sz="2400" dirty="0">
                <a:latin typeface="Arial" panose="020B0604020202020204" pitchFamily="34" charset="0"/>
                <a:cs typeface="Arial" panose="020B0604020202020204" pitchFamily="34" charset="0"/>
              </a:rPr>
              <a:t>.</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Shetland has a lot of </a:t>
            </a:r>
            <a:r>
              <a:rPr lang="en-GB" sz="2400" b="1" dirty="0">
                <a:latin typeface="Arial" panose="020B0604020202020204" pitchFamily="34" charset="0"/>
                <a:cs typeface="Arial" panose="020B0604020202020204" pitchFamily="34" charset="0"/>
              </a:rPr>
              <a:t>Old Norse place names </a:t>
            </a:r>
            <a:r>
              <a:rPr lang="en-GB" sz="2400" dirty="0">
                <a:latin typeface="Arial" panose="020B0604020202020204" pitchFamily="34" charset="0"/>
                <a:cs typeface="Arial" panose="020B0604020202020204" pitchFamily="34" charset="0"/>
              </a:rPr>
              <a:t>because of how close it is to </a:t>
            </a:r>
            <a:r>
              <a:rPr lang="en-GB" sz="2400" b="1" dirty="0">
                <a:latin typeface="Arial" panose="020B0604020202020204" pitchFamily="34" charset="0"/>
                <a:cs typeface="Arial" panose="020B0604020202020204" pitchFamily="34" charset="0"/>
              </a:rPr>
              <a:t>Norway </a:t>
            </a:r>
            <a:r>
              <a:rPr lang="en-GB" sz="2400" dirty="0">
                <a:latin typeface="Arial" panose="020B0604020202020204" pitchFamily="34" charset="0"/>
                <a:cs typeface="Arial" panose="020B0604020202020204" pitchFamily="34" charset="0"/>
              </a:rPr>
              <a:t>as well as how many </a:t>
            </a:r>
            <a:r>
              <a:rPr lang="en-GB" sz="2400" b="1" dirty="0">
                <a:latin typeface="Arial" panose="020B0604020202020204" pitchFamily="34" charset="0"/>
                <a:cs typeface="Arial" panose="020B0604020202020204" pitchFamily="34" charset="0"/>
              </a:rPr>
              <a:t>Vikings</a:t>
            </a:r>
            <a:r>
              <a:rPr lang="en-GB" sz="2400" dirty="0">
                <a:latin typeface="Arial" panose="020B0604020202020204" pitchFamily="34" charset="0"/>
                <a:cs typeface="Arial" panose="020B0604020202020204" pitchFamily="34" charset="0"/>
              </a:rPr>
              <a:t> lived in Shetland.</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Origin of “</a:t>
            </a:r>
            <a:r>
              <a:rPr lang="en-US" sz="4000" b="1" dirty="0" err="1">
                <a:latin typeface="Arial" panose="020B0604020202020204" pitchFamily="34" charset="0"/>
                <a:cs typeface="Arial" panose="020B0604020202020204" pitchFamily="34" charset="0"/>
              </a:rPr>
              <a:t>wulver</a:t>
            </a:r>
            <a:r>
              <a:rPr lang="en-US" sz="4000" b="1" dirty="0">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1295518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218" name="Picture 2" descr="A cartoon fairy"/>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6800" r="6800" b="7601"/>
          <a:stretch/>
        </p:blipFill>
        <p:spPr bwMode="auto">
          <a:xfrm flipH="1">
            <a:off x="7305972" y="1930057"/>
            <a:ext cx="1080120" cy="1782199"/>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723827" y="1484784"/>
            <a:ext cx="7962973" cy="3814487"/>
          </a:xfrm>
        </p:spPr>
        <p:txBody>
          <a:bodyPr vert="horz">
            <a:noAutofit/>
          </a:bodyPr>
          <a:lstStyle/>
          <a:p>
            <a:pPr marL="0" indent="0">
              <a:buNone/>
            </a:pPr>
            <a:r>
              <a:rPr lang="en-GB" sz="2400" dirty="0" err="1">
                <a:latin typeface="Arial" panose="020B0604020202020204" pitchFamily="34" charset="0"/>
                <a:cs typeface="Arial" panose="020B0604020202020204" pitchFamily="34" charset="0"/>
              </a:rPr>
              <a:t>Jakob</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Jakobsen</a:t>
            </a:r>
            <a:r>
              <a:rPr lang="en-GB" sz="2400" dirty="0">
                <a:latin typeface="Arial" panose="020B0604020202020204" pitchFamily="34" charset="0"/>
                <a:cs typeface="Arial" panose="020B0604020202020204" pitchFamily="34" charset="0"/>
              </a:rPr>
              <a:t> pointed out that </a:t>
            </a:r>
            <a:r>
              <a:rPr lang="en-GB" sz="2400" b="1" dirty="0" err="1">
                <a:latin typeface="Arial" panose="020B0604020202020204" pitchFamily="34" charset="0"/>
                <a:cs typeface="Arial" panose="020B0604020202020204" pitchFamily="34" charset="0"/>
              </a:rPr>
              <a:t>Wolvershull</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came from the Old Norse and meant </a:t>
            </a:r>
            <a:r>
              <a:rPr lang="en-GB" sz="2400" b="1" dirty="0">
                <a:latin typeface="Arial" panose="020B0604020202020204" pitchFamily="34" charset="0"/>
                <a:cs typeface="Arial" panose="020B0604020202020204" pitchFamily="34" charset="0"/>
              </a:rPr>
              <a:t>fairy hill</a:t>
            </a:r>
            <a:r>
              <a:rPr lang="en-GB" sz="2400" dirty="0">
                <a:latin typeface="Arial" panose="020B0604020202020204" pitchFamily="34" charset="0"/>
                <a:cs typeface="Arial" panose="020B0604020202020204" pitchFamily="34" charset="0"/>
              </a:rPr>
              <a:t>.</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Wolver </a:t>
            </a:r>
            <a:r>
              <a:rPr lang="en-GB" sz="2400" dirty="0">
                <a:latin typeface="Arial" panose="020B0604020202020204" pitchFamily="34" charset="0"/>
                <a:cs typeface="Arial" panose="020B0604020202020204" pitchFamily="34" charset="0"/>
              </a:rPr>
              <a:t>= Fairy</a:t>
            </a:r>
            <a:br>
              <a:rPr lang="en-GB" sz="2400"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Hull</a:t>
            </a:r>
            <a:r>
              <a:rPr lang="en-GB" sz="2400" dirty="0">
                <a:latin typeface="Arial" panose="020B0604020202020204" pitchFamily="34" charset="0"/>
                <a:cs typeface="Arial" panose="020B0604020202020204" pitchFamily="34" charset="0"/>
              </a:rPr>
              <a:t> = hill</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In the 1930s, over 40 years after </a:t>
            </a:r>
            <a:r>
              <a:rPr lang="en-GB" sz="2400" dirty="0" err="1">
                <a:latin typeface="Arial" panose="020B0604020202020204" pitchFamily="34" charset="0"/>
                <a:cs typeface="Arial" panose="020B0604020202020204" pitchFamily="34" charset="0"/>
              </a:rPr>
              <a:t>Jakob</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Jakobsen’s</a:t>
            </a:r>
            <a:r>
              <a:rPr lang="en-GB" sz="2400" dirty="0">
                <a:latin typeface="Arial" panose="020B0604020202020204" pitchFamily="34" charset="0"/>
                <a:cs typeface="Arial" panose="020B0604020202020204" pitchFamily="34" charset="0"/>
              </a:rPr>
              <a:t> study, a </a:t>
            </a:r>
            <a:r>
              <a:rPr lang="en-GB" sz="2400" b="1" dirty="0">
                <a:latin typeface="Arial" panose="020B0604020202020204" pitchFamily="34" charset="0"/>
                <a:cs typeface="Arial" panose="020B0604020202020204" pitchFamily="34" charset="0"/>
              </a:rPr>
              <a:t>folklorist</a:t>
            </a:r>
            <a:r>
              <a:rPr lang="en-GB" sz="2400" dirty="0">
                <a:latin typeface="Arial" panose="020B0604020202020204" pitchFamily="34" charset="0"/>
                <a:cs typeface="Arial" panose="020B0604020202020204" pitchFamily="34" charset="0"/>
              </a:rPr>
              <a:t> called </a:t>
            </a:r>
            <a:r>
              <a:rPr lang="en-GB" sz="2400" b="1" dirty="0">
                <a:latin typeface="Arial" panose="020B0604020202020204" pitchFamily="34" charset="0"/>
                <a:cs typeface="Arial" panose="020B0604020202020204" pitchFamily="34" charset="0"/>
              </a:rPr>
              <a:t>Jessie Saxby</a:t>
            </a:r>
            <a:r>
              <a:rPr lang="en-GB" sz="2400" dirty="0">
                <a:latin typeface="Arial" panose="020B0604020202020204" pitchFamily="34" charset="0"/>
                <a:cs typeface="Arial" panose="020B0604020202020204" pitchFamily="34" charset="0"/>
              </a:rPr>
              <a:t> was struck by how much the word “wolver” or “</a:t>
            </a:r>
            <a:r>
              <a:rPr lang="en-GB" sz="2400" dirty="0" err="1">
                <a:latin typeface="Arial" panose="020B0604020202020204" pitchFamily="34" charset="0"/>
                <a:cs typeface="Arial" panose="020B0604020202020204" pitchFamily="34" charset="0"/>
              </a:rPr>
              <a:t>wulver</a:t>
            </a:r>
            <a:r>
              <a:rPr lang="en-GB" sz="2400" dirty="0">
                <a:latin typeface="Arial" panose="020B0604020202020204" pitchFamily="34" charset="0"/>
                <a:cs typeface="Arial" panose="020B0604020202020204" pitchFamily="34" charset="0"/>
              </a:rPr>
              <a:t>” sounded like the word “wolf”.  So she wrote a story about a half man, half wolf called a </a:t>
            </a:r>
            <a:r>
              <a:rPr lang="en-GB" sz="2400" b="1" dirty="0" err="1">
                <a:latin typeface="Arial" panose="020B0604020202020204" pitchFamily="34" charset="0"/>
                <a:cs typeface="Arial" panose="020B0604020202020204" pitchFamily="34" charset="0"/>
              </a:rPr>
              <a:t>wulver</a:t>
            </a:r>
            <a:r>
              <a:rPr lang="en-GB" sz="2400" b="1" dirty="0">
                <a:latin typeface="Arial" panose="020B0604020202020204" pitchFamily="34" charset="0"/>
                <a:cs typeface="Arial" panose="020B0604020202020204" pitchFamily="34" charset="0"/>
              </a:rPr>
              <a:t>.</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Origin of “</a:t>
            </a:r>
            <a:r>
              <a:rPr lang="en-US" sz="4000" b="1" dirty="0" err="1">
                <a:latin typeface="Arial" panose="020B0604020202020204" pitchFamily="34" charset="0"/>
                <a:cs typeface="Arial" panose="020B0604020202020204" pitchFamily="34" charset="0"/>
              </a:rPr>
              <a:t>wulver</a:t>
            </a:r>
            <a:r>
              <a:rPr lang="en-US" sz="4000" b="1" dirty="0">
                <a:latin typeface="Arial" panose="020B0604020202020204" pitchFamily="34" charset="0"/>
                <a:cs typeface="Arial" panose="020B0604020202020204" pitchFamily="34" charset="0"/>
              </a:rPr>
              <a:t>” 2</a:t>
            </a:r>
          </a:p>
        </p:txBody>
      </p:sp>
    </p:spTree>
    <p:extLst>
      <p:ext uri="{BB962C8B-B14F-4D97-AF65-F5344CB8AC3E}">
        <p14:creationId xmlns:p14="http://schemas.microsoft.com/office/powerpoint/2010/main" val="376500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11266" name="Picture 2" descr="A cartoon of a teacher reading a book while students sit and listeni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7850" b="15851"/>
          <a:stretch/>
        </p:blipFill>
        <p:spPr bwMode="auto">
          <a:xfrm>
            <a:off x="1619672" y="3212976"/>
            <a:ext cx="6070193" cy="2768860"/>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611560" y="1270696"/>
            <a:ext cx="7962973" cy="3814487"/>
          </a:xfrm>
        </p:spPr>
        <p:txBody>
          <a:bodyPr vert="horz">
            <a:noAutofit/>
          </a:bodyPr>
          <a:lstStyle/>
          <a:p>
            <a:pPr marL="0" indent="0">
              <a:buNone/>
            </a:pPr>
            <a:r>
              <a:rPr lang="en-GB" sz="2400" dirty="0">
                <a:latin typeface="Arial" panose="020B0604020202020204" pitchFamily="34" charset="0"/>
                <a:cs typeface="Arial" panose="020B0604020202020204" pitchFamily="34" charset="0"/>
              </a:rPr>
              <a:t>So by looking at myths, we can learn more about </a:t>
            </a:r>
            <a:r>
              <a:rPr lang="en-GB" sz="2400" b="1" dirty="0">
                <a:latin typeface="Arial" panose="020B0604020202020204" pitchFamily="34" charset="0"/>
                <a:cs typeface="Arial" panose="020B0604020202020204" pitchFamily="34" charset="0"/>
              </a:rPr>
              <a:t>language</a:t>
            </a:r>
            <a:r>
              <a:rPr lang="en-GB" sz="2400" dirty="0">
                <a:latin typeface="Arial" panose="020B0604020202020204" pitchFamily="34" charset="0"/>
                <a:cs typeface="Arial" panose="020B0604020202020204" pitchFamily="34" charset="0"/>
              </a:rPr>
              <a:t> including </a:t>
            </a:r>
            <a:r>
              <a:rPr lang="en-GB" sz="2400" b="1" dirty="0">
                <a:latin typeface="Arial" panose="020B0604020202020204" pitchFamily="34" charset="0"/>
                <a:cs typeface="Arial" panose="020B0604020202020204" pitchFamily="34" charset="0"/>
              </a:rPr>
              <a:t>what languages people spoke in the past</a:t>
            </a:r>
            <a:r>
              <a:rPr lang="en-GB" sz="2400" dirty="0">
                <a:latin typeface="Arial" panose="020B0604020202020204" pitchFamily="34" charset="0"/>
                <a:cs typeface="Arial" panose="020B0604020202020204" pitchFamily="34" charset="0"/>
              </a:rPr>
              <a:t> and </a:t>
            </a:r>
            <a:r>
              <a:rPr lang="en-GB" sz="2400" b="1" dirty="0">
                <a:latin typeface="Arial" panose="020B0604020202020204" pitchFamily="34" charset="0"/>
                <a:cs typeface="Arial" panose="020B0604020202020204" pitchFamily="34" charset="0"/>
              </a:rPr>
              <a:t>how those languages have changed over time</a:t>
            </a:r>
            <a:r>
              <a:rPr lang="en-GB" sz="2400" dirty="0">
                <a:latin typeface="Arial" panose="020B0604020202020204" pitchFamily="34" charset="0"/>
                <a:cs typeface="Arial" panose="020B0604020202020204" pitchFamily="34" charset="0"/>
              </a:rPr>
              <a:t>.</a:t>
            </a:r>
          </a:p>
          <a:p>
            <a:pPr marL="0" indent="0">
              <a:buNone/>
            </a:pPr>
            <a:endParaRPr lang="en-GB" sz="2400" dirty="0">
              <a:latin typeface="Arial" panose="020B0604020202020204" pitchFamily="34" charset="0"/>
              <a:cs typeface="Arial" panose="020B0604020202020204" pitchFamily="34" charset="0"/>
            </a:endParaRPr>
          </a:p>
          <a:p>
            <a:pPr marL="0" indent="0">
              <a:buNone/>
            </a:pP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Language</a:t>
            </a:r>
          </a:p>
        </p:txBody>
      </p:sp>
    </p:spTree>
    <p:extLst>
      <p:ext uri="{BB962C8B-B14F-4D97-AF65-F5344CB8AC3E}">
        <p14:creationId xmlns:p14="http://schemas.microsoft.com/office/powerpoint/2010/main" val="3208694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7" name="AutoShape 12" descr="Free Small Cliparts, Download Free Small Cliparts png images, Free ClipArts  on Clipart Library"/>
          <p:cNvSpPr>
            <a:spLocks noChangeAspect="1" noChangeArrowheads="1"/>
          </p:cNvSpPr>
          <p:nvPr/>
        </p:nvSpPr>
        <p:spPr bwMode="auto">
          <a:xfrm>
            <a:off x="7216043" y="-429963"/>
            <a:ext cx="51755" cy="517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208" name="Picture 40" descr="Cartoon turnip"/>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1491" t="5454" r="15725" b="9496"/>
          <a:stretch/>
        </p:blipFill>
        <p:spPr bwMode="auto">
          <a:xfrm rot="3779559">
            <a:off x="7356305" y="4640693"/>
            <a:ext cx="418673" cy="571386"/>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Cartoon kitche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46568" y="4610144"/>
            <a:ext cx="672684" cy="593853"/>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Cartoon pair of sock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85201" y="4665577"/>
            <a:ext cx="447317" cy="456349"/>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Cartoon pengui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99625" y="4665577"/>
            <a:ext cx="495502" cy="504311"/>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Cartoon ketchup bottle"/>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32574" t="4006" r="31470" b="4427"/>
          <a:stretch/>
        </p:blipFill>
        <p:spPr bwMode="auto">
          <a:xfrm>
            <a:off x="7452319" y="3662836"/>
            <a:ext cx="269333" cy="566290"/>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Cartoon do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220072" y="3662836"/>
            <a:ext cx="576063" cy="598136"/>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Cartoon image of dusk"/>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163877" y="3694960"/>
            <a:ext cx="828598" cy="496888"/>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Cartoon of boy watching TV"/>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6587" t="17119" r="8179" b="14588"/>
          <a:stretch/>
        </p:blipFill>
        <p:spPr bwMode="auto">
          <a:xfrm>
            <a:off x="1222146" y="3674601"/>
            <a:ext cx="792088" cy="53760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Cartoon cafe"/>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338565" y="2706650"/>
            <a:ext cx="616570" cy="580603"/>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Cartoon sushi"/>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7874" t="28097" r="8660" b="23622"/>
          <a:stretch/>
        </p:blipFill>
        <p:spPr bwMode="auto">
          <a:xfrm>
            <a:off x="5067852" y="2687424"/>
            <a:ext cx="982773" cy="576064"/>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Cartoon lamp"/>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347864" y="2687424"/>
            <a:ext cx="432048" cy="543684"/>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Cartoon timid cat"/>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t="5787" b="4413"/>
          <a:stretch/>
        </p:blipFill>
        <p:spPr bwMode="auto">
          <a:xfrm>
            <a:off x="1331640" y="2708920"/>
            <a:ext cx="708837" cy="576064"/>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Cartoon microscope showing a tiny insect"/>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216043" y="1740370"/>
            <a:ext cx="864096" cy="5636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artoon image of someone shushin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l="17706" t="17842" r="18060" b="17924"/>
          <a:stretch/>
        </p:blipFill>
        <p:spPr bwMode="auto">
          <a:xfrm>
            <a:off x="5364088" y="1740370"/>
            <a:ext cx="504055" cy="5040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artoon ninja"/>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t="12500" b="12500"/>
          <a:stretch/>
        </p:blipFill>
        <p:spPr bwMode="auto">
          <a:xfrm>
            <a:off x="3241493" y="1716873"/>
            <a:ext cx="734735" cy="55105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artoon lemon"/>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259632" y="1811273"/>
            <a:ext cx="672009" cy="5376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4883588"/>
              </p:ext>
            </p:extLst>
          </p:nvPr>
        </p:nvGraphicFramePr>
        <p:xfrm>
          <a:off x="631899" y="1340768"/>
          <a:ext cx="7931224" cy="3904208"/>
        </p:xfrm>
        <a:graphic>
          <a:graphicData uri="http://schemas.openxmlformats.org/drawingml/2006/table">
            <a:tbl>
              <a:tblPr firstRow="1" bandRow="1">
                <a:tableStyleId>{5940675A-B579-460E-94D1-54222C63F5DA}</a:tableStyleId>
              </a:tblPr>
              <a:tblGrid>
                <a:gridCol w="1982806">
                  <a:extLst>
                    <a:ext uri="{9D8B030D-6E8A-4147-A177-3AD203B41FA5}">
                      <a16:colId xmlns:a16="http://schemas.microsoft.com/office/drawing/2014/main" val="3762967098"/>
                    </a:ext>
                  </a:extLst>
                </a:gridCol>
                <a:gridCol w="1982806">
                  <a:extLst>
                    <a:ext uri="{9D8B030D-6E8A-4147-A177-3AD203B41FA5}">
                      <a16:colId xmlns:a16="http://schemas.microsoft.com/office/drawing/2014/main" val="4170104495"/>
                    </a:ext>
                  </a:extLst>
                </a:gridCol>
                <a:gridCol w="1982806">
                  <a:extLst>
                    <a:ext uri="{9D8B030D-6E8A-4147-A177-3AD203B41FA5}">
                      <a16:colId xmlns:a16="http://schemas.microsoft.com/office/drawing/2014/main" val="2791384732"/>
                    </a:ext>
                  </a:extLst>
                </a:gridCol>
                <a:gridCol w="1982806">
                  <a:extLst>
                    <a:ext uri="{9D8B030D-6E8A-4147-A177-3AD203B41FA5}">
                      <a16:colId xmlns:a16="http://schemas.microsoft.com/office/drawing/2014/main" val="1968241129"/>
                    </a:ext>
                  </a:extLst>
                </a:gridCol>
              </a:tblGrid>
              <a:tr h="976052">
                <a:tc>
                  <a:txBody>
                    <a:bodyPr/>
                    <a:lstStyle/>
                    <a:p>
                      <a:pPr algn="ctr"/>
                      <a:r>
                        <a:rPr lang="en-GB" sz="2000" b="1" dirty="0">
                          <a:latin typeface="Arial" panose="020B0604020202020204" pitchFamily="34" charset="0"/>
                          <a:cs typeface="Arial" panose="020B0604020202020204" pitchFamily="34" charset="0"/>
                        </a:rPr>
                        <a:t>lemon</a:t>
                      </a:r>
                    </a:p>
                  </a:txBody>
                  <a:tcPr/>
                </a:tc>
                <a:tc>
                  <a:txBody>
                    <a:bodyPr/>
                    <a:lstStyle/>
                    <a:p>
                      <a:pPr algn="ctr"/>
                      <a:r>
                        <a:rPr lang="en-GB" sz="2000" b="1" dirty="0">
                          <a:latin typeface="Arial" panose="020B0604020202020204" pitchFamily="34" charset="0"/>
                          <a:cs typeface="Arial" panose="020B0604020202020204" pitchFamily="34" charset="0"/>
                        </a:rPr>
                        <a:t>ninja</a:t>
                      </a:r>
                    </a:p>
                  </a:txBody>
                  <a:tcPr/>
                </a:tc>
                <a:tc>
                  <a:txBody>
                    <a:bodyPr/>
                    <a:lstStyle/>
                    <a:p>
                      <a:pPr algn="ctr"/>
                      <a:r>
                        <a:rPr lang="en-GB" sz="2000" b="1" dirty="0" err="1">
                          <a:latin typeface="Arial" panose="020B0604020202020204" pitchFamily="34" charset="0"/>
                          <a:cs typeface="Arial" panose="020B0604020202020204" pitchFamily="34" charset="0"/>
                        </a:rPr>
                        <a:t>wheest</a:t>
                      </a: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b="1" dirty="0">
                          <a:latin typeface="Arial" panose="020B0604020202020204" pitchFamily="34" charset="0"/>
                          <a:cs typeface="Arial" panose="020B0604020202020204" pitchFamily="34" charset="0"/>
                        </a:rPr>
                        <a:t>wee</a:t>
                      </a:r>
                    </a:p>
                  </a:txBody>
                  <a:tcPr/>
                </a:tc>
                <a:extLst>
                  <a:ext uri="{0D108BD9-81ED-4DB2-BD59-A6C34878D82A}">
                    <a16:rowId xmlns:a16="http://schemas.microsoft.com/office/drawing/2014/main" val="1337455150"/>
                  </a:ext>
                </a:extLst>
              </a:tr>
              <a:tr h="976052">
                <a:tc>
                  <a:txBody>
                    <a:bodyPr/>
                    <a:lstStyle/>
                    <a:p>
                      <a:pPr algn="ctr"/>
                      <a:r>
                        <a:rPr lang="en-GB" sz="2000" b="1" dirty="0">
                          <a:latin typeface="Arial" panose="020B0604020202020204" pitchFamily="34" charset="0"/>
                          <a:cs typeface="Arial" panose="020B0604020202020204" pitchFamily="34" charset="0"/>
                        </a:rPr>
                        <a:t>namby-pamby</a:t>
                      </a:r>
                    </a:p>
                  </a:txBody>
                  <a:tcPr/>
                </a:tc>
                <a:tc>
                  <a:txBody>
                    <a:bodyPr/>
                    <a:lstStyle/>
                    <a:p>
                      <a:pPr algn="ctr"/>
                      <a:r>
                        <a:rPr lang="en-GB" sz="2000" b="1" dirty="0">
                          <a:latin typeface="Arial" panose="020B0604020202020204" pitchFamily="34" charset="0"/>
                          <a:cs typeface="Arial" panose="020B0604020202020204" pitchFamily="34" charset="0"/>
                        </a:rPr>
                        <a:t>lamp</a:t>
                      </a:r>
                    </a:p>
                  </a:txBody>
                  <a:tcPr/>
                </a:tc>
                <a:tc>
                  <a:txBody>
                    <a:bodyPr/>
                    <a:lstStyle/>
                    <a:p>
                      <a:pPr algn="ctr"/>
                      <a:r>
                        <a:rPr lang="en-GB" sz="2000" b="1" dirty="0">
                          <a:latin typeface="Arial" panose="020B0604020202020204" pitchFamily="34" charset="0"/>
                          <a:cs typeface="Arial" panose="020B0604020202020204" pitchFamily="34" charset="0"/>
                        </a:rPr>
                        <a:t>sushi</a:t>
                      </a:r>
                    </a:p>
                  </a:txBody>
                  <a:tcPr/>
                </a:tc>
                <a:tc>
                  <a:txBody>
                    <a:bodyPr/>
                    <a:lstStyle/>
                    <a:p>
                      <a:pPr algn="ctr"/>
                      <a:r>
                        <a:rPr lang="en-GB" sz="2000" b="1" dirty="0">
                          <a:latin typeface="Arial" panose="020B0604020202020204" pitchFamily="34" charset="0"/>
                          <a:cs typeface="Arial" panose="020B0604020202020204" pitchFamily="34" charset="0"/>
                        </a:rPr>
                        <a:t>café </a:t>
                      </a:r>
                    </a:p>
                  </a:txBody>
                  <a:tcPr/>
                </a:tc>
                <a:extLst>
                  <a:ext uri="{0D108BD9-81ED-4DB2-BD59-A6C34878D82A}">
                    <a16:rowId xmlns:a16="http://schemas.microsoft.com/office/drawing/2014/main" val="384997242"/>
                  </a:ext>
                </a:extLst>
              </a:tr>
              <a:tr h="976052">
                <a:tc>
                  <a:txBody>
                    <a:bodyPr/>
                    <a:lstStyle/>
                    <a:p>
                      <a:pPr algn="ctr"/>
                      <a:r>
                        <a:rPr lang="en-GB" sz="2000" b="1" dirty="0">
                          <a:latin typeface="Arial" panose="020B0604020202020204" pitchFamily="34" charset="0"/>
                          <a:cs typeface="Arial" panose="020B0604020202020204" pitchFamily="34" charset="0"/>
                        </a:rPr>
                        <a:t>cartoon</a:t>
                      </a:r>
                    </a:p>
                  </a:txBody>
                  <a:tcPr/>
                </a:tc>
                <a:tc>
                  <a:txBody>
                    <a:bodyPr/>
                    <a:lstStyle/>
                    <a:p>
                      <a:pPr algn="ctr"/>
                      <a:r>
                        <a:rPr lang="en-GB" sz="2000" b="1" dirty="0">
                          <a:latin typeface="Arial" panose="020B0604020202020204" pitchFamily="34" charset="0"/>
                          <a:cs typeface="Arial" panose="020B0604020202020204" pitchFamily="34" charset="0"/>
                        </a:rPr>
                        <a:t>gloaming</a:t>
                      </a:r>
                    </a:p>
                  </a:txBody>
                  <a:tcPr/>
                </a:tc>
                <a:tc>
                  <a:txBody>
                    <a:bodyPr/>
                    <a:lstStyle/>
                    <a:p>
                      <a:pPr algn="ctr"/>
                      <a:r>
                        <a:rPr lang="en-GB" sz="2000" b="1" dirty="0">
                          <a:latin typeface="Arial" panose="020B0604020202020204" pitchFamily="34" charset="0"/>
                          <a:cs typeface="Arial" panose="020B0604020202020204" pitchFamily="34" charset="0"/>
                        </a:rPr>
                        <a:t>dog</a:t>
                      </a:r>
                    </a:p>
                  </a:txBody>
                  <a:tcPr/>
                </a:tc>
                <a:tc>
                  <a:txBody>
                    <a:bodyPr/>
                    <a:lstStyle/>
                    <a:p>
                      <a:pPr algn="ctr"/>
                      <a:r>
                        <a:rPr lang="en-GB" sz="2000" b="1" dirty="0">
                          <a:latin typeface="Arial" panose="020B0604020202020204" pitchFamily="34" charset="0"/>
                          <a:cs typeface="Arial" panose="020B0604020202020204" pitchFamily="34" charset="0"/>
                        </a:rPr>
                        <a:t>ketchup</a:t>
                      </a:r>
                    </a:p>
                  </a:txBody>
                  <a:tcPr/>
                </a:tc>
                <a:extLst>
                  <a:ext uri="{0D108BD9-81ED-4DB2-BD59-A6C34878D82A}">
                    <a16:rowId xmlns:a16="http://schemas.microsoft.com/office/drawing/2014/main" val="2217398254"/>
                  </a:ext>
                </a:extLst>
              </a:tr>
              <a:tr h="97605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penguin</a:t>
                      </a:r>
                    </a:p>
                    <a:p>
                      <a:pPr algn="ct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b="1" dirty="0">
                          <a:latin typeface="Arial" panose="020B0604020202020204" pitchFamily="34" charset="0"/>
                          <a:cs typeface="Arial" panose="020B0604020202020204" pitchFamily="34" charset="0"/>
                        </a:rPr>
                        <a:t>sock</a:t>
                      </a:r>
                    </a:p>
                  </a:txBody>
                  <a:tcPr/>
                </a:tc>
                <a:tc>
                  <a:txBody>
                    <a:bodyPr/>
                    <a:lstStyle/>
                    <a:p>
                      <a:pPr algn="ctr"/>
                      <a:r>
                        <a:rPr lang="en-GB" sz="2000" b="1" dirty="0">
                          <a:latin typeface="Arial" panose="020B0604020202020204" pitchFamily="34" charset="0"/>
                          <a:cs typeface="Arial" panose="020B0604020202020204" pitchFamily="34" charset="0"/>
                        </a:rPr>
                        <a:t>kitchen</a:t>
                      </a:r>
                    </a:p>
                  </a:txBody>
                  <a:tcPr/>
                </a:tc>
                <a:tc>
                  <a:txBody>
                    <a:bodyPr/>
                    <a:lstStyle/>
                    <a:p>
                      <a:pPr algn="ctr"/>
                      <a:r>
                        <a:rPr lang="en-GB" sz="2000" b="1" dirty="0" err="1">
                          <a:latin typeface="Arial" panose="020B0604020202020204" pitchFamily="34" charset="0"/>
                          <a:cs typeface="Arial" panose="020B0604020202020204" pitchFamily="34" charset="0"/>
                        </a:rPr>
                        <a:t>tumshie</a:t>
                      </a: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4630639"/>
                  </a:ext>
                </a:extLst>
              </a:tr>
            </a:tbl>
          </a:graphicData>
        </a:graphic>
      </p:graphicFrame>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Which words do you </a:t>
            </a:r>
            <a:r>
              <a:rPr lang="en-US" sz="4000" b="1" dirty="0" err="1">
                <a:latin typeface="Arial" panose="020B0604020202020204" pitchFamily="34" charset="0"/>
                <a:cs typeface="Arial" panose="020B0604020202020204" pitchFamily="34" charset="0"/>
              </a:rPr>
              <a:t>recognise</a:t>
            </a:r>
            <a:r>
              <a:rPr lang="en-US" sz="4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4792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graphicFrame>
        <p:nvGraphicFramePr>
          <p:cNvPr id="3" name="Table 2" descr="Table of different words we use in English and Scots but with different origins. There is a blank space under each word."/>
          <p:cNvGraphicFramePr>
            <a:graphicFrameLocks noGrp="1"/>
          </p:cNvGraphicFramePr>
          <p:nvPr>
            <p:extLst>
              <p:ext uri="{D42A27DB-BD31-4B8C-83A1-F6EECF244321}">
                <p14:modId xmlns:p14="http://schemas.microsoft.com/office/powerpoint/2010/main" val="2599770517"/>
              </p:ext>
            </p:extLst>
          </p:nvPr>
        </p:nvGraphicFramePr>
        <p:xfrm>
          <a:off x="631899" y="1340768"/>
          <a:ext cx="7931224" cy="3904208"/>
        </p:xfrm>
        <a:graphic>
          <a:graphicData uri="http://schemas.openxmlformats.org/drawingml/2006/table">
            <a:tbl>
              <a:tblPr firstRow="1" bandRow="1">
                <a:tableStyleId>{5940675A-B579-460E-94D1-54222C63F5DA}</a:tableStyleId>
              </a:tblPr>
              <a:tblGrid>
                <a:gridCol w="1982806">
                  <a:extLst>
                    <a:ext uri="{9D8B030D-6E8A-4147-A177-3AD203B41FA5}">
                      <a16:colId xmlns:a16="http://schemas.microsoft.com/office/drawing/2014/main" val="3762967098"/>
                    </a:ext>
                  </a:extLst>
                </a:gridCol>
                <a:gridCol w="1982806">
                  <a:extLst>
                    <a:ext uri="{9D8B030D-6E8A-4147-A177-3AD203B41FA5}">
                      <a16:colId xmlns:a16="http://schemas.microsoft.com/office/drawing/2014/main" val="4170104495"/>
                    </a:ext>
                  </a:extLst>
                </a:gridCol>
                <a:gridCol w="1982806">
                  <a:extLst>
                    <a:ext uri="{9D8B030D-6E8A-4147-A177-3AD203B41FA5}">
                      <a16:colId xmlns:a16="http://schemas.microsoft.com/office/drawing/2014/main" val="2791384732"/>
                    </a:ext>
                  </a:extLst>
                </a:gridCol>
                <a:gridCol w="1982806">
                  <a:extLst>
                    <a:ext uri="{9D8B030D-6E8A-4147-A177-3AD203B41FA5}">
                      <a16:colId xmlns:a16="http://schemas.microsoft.com/office/drawing/2014/main" val="1968241129"/>
                    </a:ext>
                  </a:extLst>
                </a:gridCol>
              </a:tblGrid>
              <a:tr h="976052">
                <a:tc>
                  <a:txBody>
                    <a:bodyPr/>
                    <a:lstStyle/>
                    <a:p>
                      <a:pPr algn="ctr"/>
                      <a:r>
                        <a:rPr lang="en-GB" sz="2000" b="1" dirty="0">
                          <a:latin typeface="Arial" panose="020B0604020202020204" pitchFamily="34" charset="0"/>
                          <a:cs typeface="Arial" panose="020B0604020202020204" pitchFamily="34" charset="0"/>
                        </a:rPr>
                        <a:t>lemon</a:t>
                      </a:r>
                    </a:p>
                  </a:txBody>
                  <a:tcPr/>
                </a:tc>
                <a:tc>
                  <a:txBody>
                    <a:bodyPr/>
                    <a:lstStyle/>
                    <a:p>
                      <a:pPr algn="ctr"/>
                      <a:r>
                        <a:rPr lang="en-GB" sz="2000" b="1" dirty="0">
                          <a:latin typeface="Arial" panose="020B0604020202020204" pitchFamily="34" charset="0"/>
                          <a:cs typeface="Arial" panose="020B0604020202020204" pitchFamily="34" charset="0"/>
                        </a:rPr>
                        <a:t>ninja</a:t>
                      </a:r>
                    </a:p>
                  </a:txBody>
                  <a:tcPr/>
                </a:tc>
                <a:tc>
                  <a:txBody>
                    <a:bodyPr/>
                    <a:lstStyle/>
                    <a:p>
                      <a:pPr algn="ctr"/>
                      <a:r>
                        <a:rPr lang="en-GB" sz="2000" b="1" dirty="0" err="1">
                          <a:latin typeface="Arial" panose="020B0604020202020204" pitchFamily="34" charset="0"/>
                          <a:cs typeface="Arial" panose="020B0604020202020204" pitchFamily="34" charset="0"/>
                        </a:rPr>
                        <a:t>wheest</a:t>
                      </a: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b="1" dirty="0">
                          <a:latin typeface="Arial" panose="020B0604020202020204" pitchFamily="34" charset="0"/>
                          <a:cs typeface="Arial" panose="020B0604020202020204" pitchFamily="34" charset="0"/>
                        </a:rPr>
                        <a:t>wee</a:t>
                      </a:r>
                    </a:p>
                  </a:txBody>
                  <a:tcPr/>
                </a:tc>
                <a:extLst>
                  <a:ext uri="{0D108BD9-81ED-4DB2-BD59-A6C34878D82A}">
                    <a16:rowId xmlns:a16="http://schemas.microsoft.com/office/drawing/2014/main" val="1337455150"/>
                  </a:ext>
                </a:extLst>
              </a:tr>
              <a:tr h="976052">
                <a:tc>
                  <a:txBody>
                    <a:bodyPr/>
                    <a:lstStyle/>
                    <a:p>
                      <a:pPr algn="ctr"/>
                      <a:r>
                        <a:rPr lang="en-GB" sz="2000" b="1" dirty="0">
                          <a:latin typeface="Arial" panose="020B0604020202020204" pitchFamily="34" charset="0"/>
                          <a:cs typeface="Arial" panose="020B0604020202020204" pitchFamily="34" charset="0"/>
                        </a:rPr>
                        <a:t>namby-pamby</a:t>
                      </a:r>
                    </a:p>
                  </a:txBody>
                  <a:tcPr/>
                </a:tc>
                <a:tc>
                  <a:txBody>
                    <a:bodyPr/>
                    <a:lstStyle/>
                    <a:p>
                      <a:pPr algn="ctr"/>
                      <a:r>
                        <a:rPr lang="en-GB" sz="2000" b="1" dirty="0">
                          <a:latin typeface="Arial" panose="020B0604020202020204" pitchFamily="34" charset="0"/>
                          <a:cs typeface="Arial" panose="020B0604020202020204" pitchFamily="34" charset="0"/>
                        </a:rPr>
                        <a:t>lamp</a:t>
                      </a:r>
                    </a:p>
                  </a:txBody>
                  <a:tcPr/>
                </a:tc>
                <a:tc>
                  <a:txBody>
                    <a:bodyPr/>
                    <a:lstStyle/>
                    <a:p>
                      <a:pPr algn="ctr"/>
                      <a:r>
                        <a:rPr lang="en-GB" sz="2000" b="1" dirty="0">
                          <a:latin typeface="Arial" panose="020B0604020202020204" pitchFamily="34" charset="0"/>
                          <a:cs typeface="Arial" panose="020B0604020202020204" pitchFamily="34" charset="0"/>
                        </a:rPr>
                        <a:t>sushi</a:t>
                      </a:r>
                    </a:p>
                  </a:txBody>
                  <a:tcPr/>
                </a:tc>
                <a:tc>
                  <a:txBody>
                    <a:bodyPr/>
                    <a:lstStyle/>
                    <a:p>
                      <a:pPr algn="ctr"/>
                      <a:r>
                        <a:rPr lang="en-GB" sz="2000" b="1" dirty="0">
                          <a:latin typeface="Arial" panose="020B0604020202020204" pitchFamily="34" charset="0"/>
                          <a:cs typeface="Arial" panose="020B0604020202020204" pitchFamily="34" charset="0"/>
                        </a:rPr>
                        <a:t>café </a:t>
                      </a:r>
                    </a:p>
                  </a:txBody>
                  <a:tcPr/>
                </a:tc>
                <a:extLst>
                  <a:ext uri="{0D108BD9-81ED-4DB2-BD59-A6C34878D82A}">
                    <a16:rowId xmlns:a16="http://schemas.microsoft.com/office/drawing/2014/main" val="384997242"/>
                  </a:ext>
                </a:extLst>
              </a:tr>
              <a:tr h="976052">
                <a:tc>
                  <a:txBody>
                    <a:bodyPr/>
                    <a:lstStyle/>
                    <a:p>
                      <a:pPr algn="ctr"/>
                      <a:r>
                        <a:rPr lang="en-GB" sz="2000" b="1" dirty="0">
                          <a:latin typeface="Arial" panose="020B0604020202020204" pitchFamily="34" charset="0"/>
                          <a:cs typeface="Arial" panose="020B0604020202020204" pitchFamily="34" charset="0"/>
                        </a:rPr>
                        <a:t>cartoon</a:t>
                      </a:r>
                    </a:p>
                  </a:txBody>
                  <a:tcPr/>
                </a:tc>
                <a:tc>
                  <a:txBody>
                    <a:bodyPr/>
                    <a:lstStyle/>
                    <a:p>
                      <a:pPr algn="ctr"/>
                      <a:r>
                        <a:rPr lang="en-GB" sz="2000" b="1" dirty="0">
                          <a:latin typeface="Arial" panose="020B0604020202020204" pitchFamily="34" charset="0"/>
                          <a:cs typeface="Arial" panose="020B0604020202020204" pitchFamily="34" charset="0"/>
                        </a:rPr>
                        <a:t>gloaming</a:t>
                      </a:r>
                    </a:p>
                  </a:txBody>
                  <a:tcPr/>
                </a:tc>
                <a:tc>
                  <a:txBody>
                    <a:bodyPr/>
                    <a:lstStyle/>
                    <a:p>
                      <a:pPr algn="ctr"/>
                      <a:r>
                        <a:rPr lang="en-GB" sz="2000" b="1" dirty="0">
                          <a:latin typeface="Arial" panose="020B0604020202020204" pitchFamily="34" charset="0"/>
                          <a:cs typeface="Arial" panose="020B0604020202020204" pitchFamily="34" charset="0"/>
                        </a:rPr>
                        <a:t>dog</a:t>
                      </a:r>
                    </a:p>
                  </a:txBody>
                  <a:tcPr/>
                </a:tc>
                <a:tc>
                  <a:txBody>
                    <a:bodyPr/>
                    <a:lstStyle/>
                    <a:p>
                      <a:pPr algn="ctr"/>
                      <a:r>
                        <a:rPr lang="en-GB" sz="2000" b="1" dirty="0">
                          <a:latin typeface="Arial" panose="020B0604020202020204" pitchFamily="34" charset="0"/>
                          <a:cs typeface="Arial" panose="020B0604020202020204" pitchFamily="34" charset="0"/>
                        </a:rPr>
                        <a:t>ketchup</a:t>
                      </a:r>
                    </a:p>
                  </a:txBody>
                  <a:tcPr/>
                </a:tc>
                <a:extLst>
                  <a:ext uri="{0D108BD9-81ED-4DB2-BD59-A6C34878D82A}">
                    <a16:rowId xmlns:a16="http://schemas.microsoft.com/office/drawing/2014/main" val="2217398254"/>
                  </a:ext>
                </a:extLst>
              </a:tr>
              <a:tr h="97605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penguin</a:t>
                      </a:r>
                    </a:p>
                    <a:p>
                      <a:pPr algn="ct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b="1" dirty="0">
                          <a:latin typeface="Arial" panose="020B0604020202020204" pitchFamily="34" charset="0"/>
                          <a:cs typeface="Arial" panose="020B0604020202020204" pitchFamily="34" charset="0"/>
                        </a:rPr>
                        <a:t>sock</a:t>
                      </a:r>
                    </a:p>
                  </a:txBody>
                  <a:tcPr/>
                </a:tc>
                <a:tc>
                  <a:txBody>
                    <a:bodyPr/>
                    <a:lstStyle/>
                    <a:p>
                      <a:pPr algn="ctr"/>
                      <a:r>
                        <a:rPr lang="en-GB" sz="2000" b="1" dirty="0">
                          <a:latin typeface="Arial" panose="020B0604020202020204" pitchFamily="34" charset="0"/>
                          <a:cs typeface="Arial" panose="020B0604020202020204" pitchFamily="34" charset="0"/>
                        </a:rPr>
                        <a:t>kitchen</a:t>
                      </a:r>
                    </a:p>
                  </a:txBody>
                  <a:tcPr/>
                </a:tc>
                <a:tc>
                  <a:txBody>
                    <a:bodyPr/>
                    <a:lstStyle/>
                    <a:p>
                      <a:pPr algn="ctr"/>
                      <a:r>
                        <a:rPr lang="en-GB" sz="2000" b="1" dirty="0" err="1">
                          <a:latin typeface="Arial" panose="020B0604020202020204" pitchFamily="34" charset="0"/>
                          <a:cs typeface="Arial" panose="020B0604020202020204" pitchFamily="34" charset="0"/>
                        </a:rPr>
                        <a:t>tumshie</a:t>
                      </a: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4630639"/>
                  </a:ext>
                </a:extLst>
              </a:tr>
            </a:tbl>
          </a:graphicData>
        </a:graphic>
      </p:graphicFrame>
      <p:sp>
        <p:nvSpPr>
          <p:cNvPr id="8" name="Title 7"/>
          <p:cNvSpPr>
            <a:spLocks noGrp="1"/>
          </p:cNvSpPr>
          <p:nvPr>
            <p:ph type="title"/>
          </p:nvPr>
        </p:nvSpPr>
        <p:spPr>
          <a:xfrm>
            <a:off x="457200" y="274638"/>
            <a:ext cx="8229600" cy="845197"/>
          </a:xfrm>
        </p:spPr>
        <p:txBody>
          <a:bodyPr anchor="t" anchorCtr="0">
            <a:noAutofit/>
          </a:bodyPr>
          <a:lstStyle/>
          <a:p>
            <a:pPr algn="l"/>
            <a:r>
              <a:rPr lang="en-US" sz="2800" b="1" dirty="0">
                <a:latin typeface="Arial" panose="020B0604020202020204" pitchFamily="34" charset="0"/>
                <a:cs typeface="Arial" panose="020B0604020202020204" pitchFamily="34" charset="0"/>
              </a:rPr>
              <a:t>Where do you think these words come from?</a:t>
            </a:r>
          </a:p>
        </p:txBody>
      </p:sp>
    </p:spTree>
    <p:extLst>
      <p:ext uri="{BB962C8B-B14F-4D97-AF65-F5344CB8AC3E}">
        <p14:creationId xmlns:p14="http://schemas.microsoft.com/office/powerpoint/2010/main" val="3496015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graphicFrame>
        <p:nvGraphicFramePr>
          <p:cNvPr id="3" name="Table 2" descr="Table of different words we use in English and Scots and their origins."/>
          <p:cNvGraphicFramePr>
            <a:graphicFrameLocks noGrp="1"/>
          </p:cNvGraphicFramePr>
          <p:nvPr>
            <p:extLst>
              <p:ext uri="{D42A27DB-BD31-4B8C-83A1-F6EECF244321}">
                <p14:modId xmlns:p14="http://schemas.microsoft.com/office/powerpoint/2010/main" val="1808076912"/>
              </p:ext>
            </p:extLst>
          </p:nvPr>
        </p:nvGraphicFramePr>
        <p:xfrm>
          <a:off x="631899" y="1340768"/>
          <a:ext cx="7931224" cy="3933996"/>
        </p:xfrm>
        <a:graphic>
          <a:graphicData uri="http://schemas.openxmlformats.org/drawingml/2006/table">
            <a:tbl>
              <a:tblPr firstRow="1" bandRow="1">
                <a:tableStyleId>{5940675A-B579-460E-94D1-54222C63F5DA}</a:tableStyleId>
              </a:tblPr>
              <a:tblGrid>
                <a:gridCol w="1982806">
                  <a:extLst>
                    <a:ext uri="{9D8B030D-6E8A-4147-A177-3AD203B41FA5}">
                      <a16:colId xmlns:a16="http://schemas.microsoft.com/office/drawing/2014/main" val="3762967098"/>
                    </a:ext>
                  </a:extLst>
                </a:gridCol>
                <a:gridCol w="1982806">
                  <a:extLst>
                    <a:ext uri="{9D8B030D-6E8A-4147-A177-3AD203B41FA5}">
                      <a16:colId xmlns:a16="http://schemas.microsoft.com/office/drawing/2014/main" val="4170104495"/>
                    </a:ext>
                  </a:extLst>
                </a:gridCol>
                <a:gridCol w="1982806">
                  <a:extLst>
                    <a:ext uri="{9D8B030D-6E8A-4147-A177-3AD203B41FA5}">
                      <a16:colId xmlns:a16="http://schemas.microsoft.com/office/drawing/2014/main" val="2791384732"/>
                    </a:ext>
                  </a:extLst>
                </a:gridCol>
                <a:gridCol w="1982806">
                  <a:extLst>
                    <a:ext uri="{9D8B030D-6E8A-4147-A177-3AD203B41FA5}">
                      <a16:colId xmlns:a16="http://schemas.microsoft.com/office/drawing/2014/main" val="1968241129"/>
                    </a:ext>
                  </a:extLst>
                </a:gridCol>
              </a:tblGrid>
              <a:tr h="976052">
                <a:tc>
                  <a:txBody>
                    <a:bodyPr/>
                    <a:lstStyle/>
                    <a:p>
                      <a:pPr algn="ctr"/>
                      <a:r>
                        <a:rPr lang="en-GB" sz="2000" b="1" dirty="0">
                          <a:latin typeface="Arial" panose="020B0604020202020204" pitchFamily="34" charset="0"/>
                          <a:cs typeface="Arial" panose="020B0604020202020204" pitchFamily="34" charset="0"/>
                        </a:rPr>
                        <a:t>lemon</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Arabic</a:t>
                      </a: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b="1" dirty="0">
                          <a:latin typeface="Arial" panose="020B0604020202020204" pitchFamily="34" charset="0"/>
                          <a:cs typeface="Arial" panose="020B0604020202020204" pitchFamily="34" charset="0"/>
                        </a:rPr>
                        <a:t>ninja</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Japanese</a:t>
                      </a: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b="1" dirty="0" err="1">
                          <a:latin typeface="Arial" panose="020B0604020202020204" pitchFamily="34" charset="0"/>
                          <a:cs typeface="Arial" panose="020B0604020202020204" pitchFamily="34" charset="0"/>
                        </a:rPr>
                        <a:t>wheest</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Scots</a:t>
                      </a:r>
                    </a:p>
                  </a:txBody>
                  <a:tcPr/>
                </a:tc>
                <a:tc>
                  <a:txBody>
                    <a:bodyPr/>
                    <a:lstStyle/>
                    <a:p>
                      <a:pPr algn="ctr"/>
                      <a:r>
                        <a:rPr lang="en-GB" sz="2000" b="1" dirty="0">
                          <a:latin typeface="Arial" panose="020B0604020202020204" pitchFamily="34" charset="0"/>
                          <a:cs typeface="Arial" panose="020B0604020202020204" pitchFamily="34" charset="0"/>
                        </a:rPr>
                        <a:t>wee</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Scots</a:t>
                      </a: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37455150"/>
                  </a:ext>
                </a:extLst>
              </a:tr>
              <a:tr h="976052">
                <a:tc>
                  <a:txBody>
                    <a:bodyPr/>
                    <a:lstStyle/>
                    <a:p>
                      <a:pPr algn="ctr"/>
                      <a:r>
                        <a:rPr lang="en-GB" sz="2000" b="1" dirty="0">
                          <a:latin typeface="Arial" panose="020B0604020202020204" pitchFamily="34" charset="0"/>
                          <a:cs typeface="Arial" panose="020B0604020202020204" pitchFamily="34" charset="0"/>
                        </a:rPr>
                        <a:t>namby-pamby</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English</a:t>
                      </a:r>
                    </a:p>
                  </a:txBody>
                  <a:tcPr/>
                </a:tc>
                <a:tc>
                  <a:txBody>
                    <a:bodyPr/>
                    <a:lstStyle/>
                    <a:p>
                      <a:pPr algn="ctr"/>
                      <a:r>
                        <a:rPr lang="en-GB" sz="2000" b="1" dirty="0">
                          <a:latin typeface="Arial" panose="020B0604020202020204" pitchFamily="34" charset="0"/>
                          <a:cs typeface="Arial" panose="020B0604020202020204" pitchFamily="34" charset="0"/>
                        </a:rPr>
                        <a:t>lamp</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English</a:t>
                      </a:r>
                    </a:p>
                  </a:txBody>
                  <a:tcPr/>
                </a:tc>
                <a:tc>
                  <a:txBody>
                    <a:bodyPr/>
                    <a:lstStyle/>
                    <a:p>
                      <a:pPr algn="ctr"/>
                      <a:r>
                        <a:rPr lang="en-GB" sz="2000" b="1" dirty="0">
                          <a:latin typeface="Arial" panose="020B0604020202020204" pitchFamily="34" charset="0"/>
                          <a:cs typeface="Arial" panose="020B0604020202020204" pitchFamily="34" charset="0"/>
                        </a:rPr>
                        <a:t>sushi</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Japanese</a:t>
                      </a: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b="1" dirty="0">
                          <a:latin typeface="Arial" panose="020B0604020202020204" pitchFamily="34" charset="0"/>
                          <a:cs typeface="Arial" panose="020B0604020202020204" pitchFamily="34" charset="0"/>
                        </a:rPr>
                        <a:t>café</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French</a:t>
                      </a:r>
                      <a:r>
                        <a:rPr lang="en-GB" sz="2000" b="1"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84997242"/>
                  </a:ext>
                </a:extLst>
              </a:tr>
              <a:tr h="976052">
                <a:tc>
                  <a:txBody>
                    <a:bodyPr/>
                    <a:lstStyle/>
                    <a:p>
                      <a:pPr algn="ctr"/>
                      <a:r>
                        <a:rPr lang="en-GB" sz="2000" b="1" dirty="0">
                          <a:latin typeface="Arial" panose="020B0604020202020204" pitchFamily="34" charset="0"/>
                          <a:cs typeface="Arial" panose="020B0604020202020204" pitchFamily="34" charset="0"/>
                        </a:rPr>
                        <a:t>cartoon</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Italian</a:t>
                      </a:r>
                    </a:p>
                  </a:txBody>
                  <a:tcPr/>
                </a:tc>
                <a:tc>
                  <a:txBody>
                    <a:bodyPr/>
                    <a:lstStyle/>
                    <a:p>
                      <a:pPr algn="ctr"/>
                      <a:r>
                        <a:rPr lang="en-GB" sz="2000" b="1" dirty="0">
                          <a:latin typeface="Arial" panose="020B0604020202020204" pitchFamily="34" charset="0"/>
                          <a:cs typeface="Arial" panose="020B0604020202020204" pitchFamily="34" charset="0"/>
                        </a:rPr>
                        <a:t>gloaming</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Scots</a:t>
                      </a: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b="1" dirty="0">
                          <a:latin typeface="Arial" panose="020B0604020202020204" pitchFamily="34" charset="0"/>
                          <a:cs typeface="Arial" panose="020B0604020202020204" pitchFamily="34" charset="0"/>
                        </a:rPr>
                        <a:t>dog</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English</a:t>
                      </a:r>
                    </a:p>
                  </a:txBody>
                  <a:tcPr/>
                </a:tc>
                <a:tc>
                  <a:txBody>
                    <a:bodyPr/>
                    <a:lstStyle/>
                    <a:p>
                      <a:pPr algn="ctr"/>
                      <a:r>
                        <a:rPr lang="en-GB" sz="2000" b="1" dirty="0">
                          <a:latin typeface="Arial" panose="020B0604020202020204" pitchFamily="34" charset="0"/>
                          <a:cs typeface="Arial" panose="020B0604020202020204" pitchFamily="34" charset="0"/>
                        </a:rPr>
                        <a:t>ketchup</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Chinese</a:t>
                      </a: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17398254"/>
                  </a:ext>
                </a:extLst>
              </a:tr>
              <a:tr h="97605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penguin</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Welsh</a:t>
                      </a:r>
                    </a:p>
                    <a:p>
                      <a:pPr algn="ct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b="1" dirty="0">
                          <a:latin typeface="Arial" panose="020B0604020202020204" pitchFamily="34" charset="0"/>
                          <a:cs typeface="Arial" panose="020B0604020202020204" pitchFamily="34" charset="0"/>
                        </a:rPr>
                        <a:t>sock</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English</a:t>
                      </a:r>
                    </a:p>
                  </a:txBody>
                  <a:tcPr/>
                </a:tc>
                <a:tc>
                  <a:txBody>
                    <a:bodyPr/>
                    <a:lstStyle/>
                    <a:p>
                      <a:pPr algn="ctr"/>
                      <a:r>
                        <a:rPr lang="en-GB" sz="2000" b="1" dirty="0">
                          <a:latin typeface="Arial" panose="020B0604020202020204" pitchFamily="34" charset="0"/>
                          <a:cs typeface="Arial" panose="020B0604020202020204" pitchFamily="34" charset="0"/>
                        </a:rPr>
                        <a:t>kitchen</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English</a:t>
                      </a:r>
                    </a:p>
                  </a:txBody>
                  <a:tcPr/>
                </a:tc>
                <a:tc>
                  <a:txBody>
                    <a:bodyPr/>
                    <a:lstStyle/>
                    <a:p>
                      <a:pPr algn="ctr"/>
                      <a:r>
                        <a:rPr lang="en-GB" sz="2000" b="1" dirty="0" err="1">
                          <a:latin typeface="Arial" panose="020B0604020202020204" pitchFamily="34" charset="0"/>
                          <a:cs typeface="Arial" panose="020B0604020202020204" pitchFamily="34" charset="0"/>
                        </a:rPr>
                        <a:t>tumshie</a:t>
                      </a:r>
                      <a:br>
                        <a:rPr lang="en-GB" sz="2000" b="1"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Scots</a:t>
                      </a:r>
                    </a:p>
                  </a:txBody>
                  <a:tcPr/>
                </a:tc>
                <a:extLst>
                  <a:ext uri="{0D108BD9-81ED-4DB2-BD59-A6C34878D82A}">
                    <a16:rowId xmlns:a16="http://schemas.microsoft.com/office/drawing/2014/main" val="2424630639"/>
                  </a:ext>
                </a:extLst>
              </a:tr>
            </a:tbl>
          </a:graphicData>
        </a:graphic>
      </p:graphicFrame>
      <p:sp>
        <p:nvSpPr>
          <p:cNvPr id="8" name="Title 7"/>
          <p:cNvSpPr>
            <a:spLocks noGrp="1"/>
          </p:cNvSpPr>
          <p:nvPr>
            <p:ph type="title"/>
          </p:nvPr>
        </p:nvSpPr>
        <p:spPr>
          <a:xfrm>
            <a:off x="457200" y="274638"/>
            <a:ext cx="8229600" cy="845197"/>
          </a:xfrm>
        </p:spPr>
        <p:txBody>
          <a:bodyPr anchor="t" anchorCtr="0">
            <a:noAutofit/>
          </a:bodyPr>
          <a:lstStyle/>
          <a:p>
            <a:pPr algn="l"/>
            <a:r>
              <a:rPr lang="en-US" sz="2800" b="1" dirty="0">
                <a:latin typeface="Arial" panose="020B0604020202020204" pitchFamily="34" charset="0"/>
                <a:cs typeface="Arial" panose="020B0604020202020204" pitchFamily="34" charset="0"/>
              </a:rPr>
              <a:t>How many did you get right?</a:t>
            </a:r>
          </a:p>
        </p:txBody>
      </p:sp>
    </p:spTree>
    <p:extLst>
      <p:ext uri="{BB962C8B-B14F-4D97-AF65-F5344CB8AC3E}">
        <p14:creationId xmlns:p14="http://schemas.microsoft.com/office/powerpoint/2010/main" val="2347015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539552" y="1270696"/>
            <a:ext cx="7962973" cy="3742479"/>
          </a:xfrm>
        </p:spPr>
        <p:txBody>
          <a:bodyPr vert="horz">
            <a:noAutofit/>
          </a:bodyPr>
          <a:lstStyle/>
          <a:p>
            <a:pPr marL="0" indent="0">
              <a:buNone/>
            </a:pPr>
            <a:r>
              <a:rPr lang="en-GB" sz="2400" dirty="0">
                <a:latin typeface="Arial" panose="020B0604020202020204" pitchFamily="34" charset="0"/>
                <a:cs typeface="Arial" panose="020B0604020202020204" pitchFamily="34" charset="0"/>
              </a:rPr>
              <a:t>Our language is always changing and </a:t>
            </a:r>
            <a:r>
              <a:rPr lang="en-GB" sz="2400" b="1" dirty="0">
                <a:latin typeface="Arial" panose="020B0604020202020204" pitchFamily="34" charset="0"/>
                <a:cs typeface="Arial" panose="020B0604020202020204" pitchFamily="34" charset="0"/>
              </a:rPr>
              <a:t>new words</a:t>
            </a:r>
            <a:r>
              <a:rPr lang="en-GB" sz="2400" dirty="0">
                <a:latin typeface="Arial" panose="020B0604020202020204" pitchFamily="34" charset="0"/>
                <a:cs typeface="Arial" panose="020B0604020202020204" pitchFamily="34" charset="0"/>
              </a:rPr>
              <a:t> are created and shared all the time.</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One way that languages are changed is when we tell </a:t>
            </a:r>
            <a:r>
              <a:rPr lang="en-GB" sz="2400" b="1" dirty="0">
                <a:latin typeface="Arial" panose="020B0604020202020204" pitchFamily="34" charset="0"/>
                <a:cs typeface="Arial" panose="020B0604020202020204" pitchFamily="34" charset="0"/>
              </a:rPr>
              <a:t>stories</a:t>
            </a:r>
            <a:r>
              <a:rPr lang="en-GB" sz="2400" dirty="0">
                <a:latin typeface="Arial" panose="020B0604020202020204" pitchFamily="34" charset="0"/>
                <a:cs typeface="Arial" panose="020B0604020202020204" pitchFamily="34" charset="0"/>
              </a:rPr>
              <a:t>. Stories often travel between different areas or countries, and mean we swap words.</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b="1" dirty="0" err="1">
                <a:latin typeface="Arial" panose="020B0604020202020204" pitchFamily="34" charset="0"/>
                <a:cs typeface="Arial" panose="020B0604020202020204" pitchFamily="34" charset="0"/>
              </a:rPr>
              <a:t>Wulver</a:t>
            </a:r>
            <a:r>
              <a:rPr lang="en-GB" sz="2400" dirty="0">
                <a:latin typeface="Arial" panose="020B0604020202020204" pitchFamily="34" charset="0"/>
                <a:cs typeface="Arial" panose="020B0604020202020204" pitchFamily="34" charset="0"/>
              </a:rPr>
              <a:t> was a story originally from Shetland, but is now known across Scotland – and beyond!</a:t>
            </a:r>
          </a:p>
          <a:p>
            <a:pPr marL="0" indent="0">
              <a:buNone/>
            </a:pPr>
            <a:endParaRPr lang="en-GB" sz="2400" dirty="0">
              <a:latin typeface="Arial" panose="020B0604020202020204" pitchFamily="34" charset="0"/>
              <a:cs typeface="Arial" panose="020B0604020202020204" pitchFamily="34" charset="0"/>
            </a:endParaRPr>
          </a:p>
          <a:p>
            <a:pPr marL="0" indent="0">
              <a:buNone/>
            </a:pP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How words travel</a:t>
            </a:r>
          </a:p>
        </p:txBody>
      </p:sp>
    </p:spTree>
    <p:extLst>
      <p:ext uri="{BB962C8B-B14F-4D97-AF65-F5344CB8AC3E}">
        <p14:creationId xmlns:p14="http://schemas.microsoft.com/office/powerpoint/2010/main" val="441882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graphicFrame>
        <p:nvGraphicFramePr>
          <p:cNvPr id="7" name="Table 6" descr="The table of words from English/Scots (as on slide 45)."/>
          <p:cNvGraphicFramePr>
            <a:graphicFrameLocks noGrp="1"/>
          </p:cNvGraphicFramePr>
          <p:nvPr>
            <p:extLst>
              <p:ext uri="{D42A27DB-BD31-4B8C-83A1-F6EECF244321}">
                <p14:modId xmlns:p14="http://schemas.microsoft.com/office/powerpoint/2010/main" val="1479496061"/>
              </p:ext>
            </p:extLst>
          </p:nvPr>
        </p:nvGraphicFramePr>
        <p:xfrm>
          <a:off x="827584" y="3068960"/>
          <a:ext cx="6912768" cy="2521608"/>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3762967098"/>
                    </a:ext>
                  </a:extLst>
                </a:gridCol>
                <a:gridCol w="1728192">
                  <a:extLst>
                    <a:ext uri="{9D8B030D-6E8A-4147-A177-3AD203B41FA5}">
                      <a16:colId xmlns:a16="http://schemas.microsoft.com/office/drawing/2014/main" val="4170104495"/>
                    </a:ext>
                  </a:extLst>
                </a:gridCol>
                <a:gridCol w="1728192">
                  <a:extLst>
                    <a:ext uri="{9D8B030D-6E8A-4147-A177-3AD203B41FA5}">
                      <a16:colId xmlns:a16="http://schemas.microsoft.com/office/drawing/2014/main" val="2791384732"/>
                    </a:ext>
                  </a:extLst>
                </a:gridCol>
                <a:gridCol w="1728192">
                  <a:extLst>
                    <a:ext uri="{9D8B030D-6E8A-4147-A177-3AD203B41FA5}">
                      <a16:colId xmlns:a16="http://schemas.microsoft.com/office/drawing/2014/main" val="1968241129"/>
                    </a:ext>
                  </a:extLst>
                </a:gridCol>
              </a:tblGrid>
              <a:tr h="559764">
                <a:tc>
                  <a:txBody>
                    <a:bodyPr/>
                    <a:lstStyle/>
                    <a:p>
                      <a:pPr algn="ctr"/>
                      <a:r>
                        <a:rPr lang="en-GB" sz="2000" b="1" dirty="0">
                          <a:latin typeface="Arial" panose="020B0604020202020204" pitchFamily="34" charset="0"/>
                          <a:cs typeface="Arial" panose="020B0604020202020204" pitchFamily="34" charset="0"/>
                        </a:rPr>
                        <a:t>lemon</a:t>
                      </a:r>
                    </a:p>
                  </a:txBody>
                  <a:tcPr/>
                </a:tc>
                <a:tc>
                  <a:txBody>
                    <a:bodyPr/>
                    <a:lstStyle/>
                    <a:p>
                      <a:pPr algn="ctr"/>
                      <a:r>
                        <a:rPr lang="en-GB" sz="2000" b="1" dirty="0">
                          <a:latin typeface="Arial" panose="020B0604020202020204" pitchFamily="34" charset="0"/>
                          <a:cs typeface="Arial" panose="020B0604020202020204" pitchFamily="34" charset="0"/>
                        </a:rPr>
                        <a:t>ninja</a:t>
                      </a:r>
                    </a:p>
                  </a:txBody>
                  <a:tcPr/>
                </a:tc>
                <a:tc>
                  <a:txBody>
                    <a:bodyPr/>
                    <a:lstStyle/>
                    <a:p>
                      <a:pPr algn="ctr"/>
                      <a:r>
                        <a:rPr lang="en-GB" sz="2000" b="1" dirty="0" err="1">
                          <a:latin typeface="Arial" panose="020B0604020202020204" pitchFamily="34" charset="0"/>
                          <a:cs typeface="Arial" panose="020B0604020202020204" pitchFamily="34" charset="0"/>
                        </a:rPr>
                        <a:t>wheest</a:t>
                      </a: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b="1" dirty="0">
                          <a:latin typeface="Arial" panose="020B0604020202020204" pitchFamily="34" charset="0"/>
                          <a:cs typeface="Arial" panose="020B0604020202020204" pitchFamily="34" charset="0"/>
                        </a:rPr>
                        <a:t>wee</a:t>
                      </a:r>
                    </a:p>
                  </a:txBody>
                  <a:tcPr/>
                </a:tc>
                <a:extLst>
                  <a:ext uri="{0D108BD9-81ED-4DB2-BD59-A6C34878D82A}">
                    <a16:rowId xmlns:a16="http://schemas.microsoft.com/office/drawing/2014/main" val="1337455150"/>
                  </a:ext>
                </a:extLst>
              </a:tr>
              <a:tr h="700376">
                <a:tc>
                  <a:txBody>
                    <a:bodyPr/>
                    <a:lstStyle/>
                    <a:p>
                      <a:pPr algn="ctr"/>
                      <a:r>
                        <a:rPr lang="en-GB" sz="2000" b="1" dirty="0">
                          <a:latin typeface="Arial" panose="020B0604020202020204" pitchFamily="34" charset="0"/>
                          <a:cs typeface="Arial" panose="020B0604020202020204" pitchFamily="34" charset="0"/>
                        </a:rPr>
                        <a:t>namby-pamby</a:t>
                      </a:r>
                    </a:p>
                  </a:txBody>
                  <a:tcPr/>
                </a:tc>
                <a:tc>
                  <a:txBody>
                    <a:bodyPr/>
                    <a:lstStyle/>
                    <a:p>
                      <a:pPr algn="ctr"/>
                      <a:r>
                        <a:rPr lang="en-GB" sz="2000" b="1" dirty="0">
                          <a:latin typeface="Arial" panose="020B0604020202020204" pitchFamily="34" charset="0"/>
                          <a:cs typeface="Arial" panose="020B0604020202020204" pitchFamily="34" charset="0"/>
                        </a:rPr>
                        <a:t>lamp</a:t>
                      </a:r>
                    </a:p>
                  </a:txBody>
                  <a:tcPr/>
                </a:tc>
                <a:tc>
                  <a:txBody>
                    <a:bodyPr/>
                    <a:lstStyle/>
                    <a:p>
                      <a:pPr algn="ctr"/>
                      <a:r>
                        <a:rPr lang="en-GB" sz="2000" b="1" dirty="0">
                          <a:latin typeface="Arial" panose="020B0604020202020204" pitchFamily="34" charset="0"/>
                          <a:cs typeface="Arial" panose="020B0604020202020204" pitchFamily="34" charset="0"/>
                        </a:rPr>
                        <a:t>sushi</a:t>
                      </a:r>
                    </a:p>
                  </a:txBody>
                  <a:tcPr/>
                </a:tc>
                <a:tc>
                  <a:txBody>
                    <a:bodyPr/>
                    <a:lstStyle/>
                    <a:p>
                      <a:pPr algn="ctr"/>
                      <a:r>
                        <a:rPr lang="en-GB" sz="2000" b="1" dirty="0">
                          <a:latin typeface="Arial" panose="020B0604020202020204" pitchFamily="34" charset="0"/>
                          <a:cs typeface="Arial" panose="020B0604020202020204" pitchFamily="34" charset="0"/>
                        </a:rPr>
                        <a:t>café </a:t>
                      </a:r>
                    </a:p>
                  </a:txBody>
                  <a:tcPr/>
                </a:tc>
                <a:extLst>
                  <a:ext uri="{0D108BD9-81ED-4DB2-BD59-A6C34878D82A}">
                    <a16:rowId xmlns:a16="http://schemas.microsoft.com/office/drawing/2014/main" val="384997242"/>
                  </a:ext>
                </a:extLst>
              </a:tr>
              <a:tr h="559764">
                <a:tc>
                  <a:txBody>
                    <a:bodyPr/>
                    <a:lstStyle/>
                    <a:p>
                      <a:pPr algn="ctr"/>
                      <a:r>
                        <a:rPr lang="en-GB" sz="2000" b="1" dirty="0">
                          <a:latin typeface="Arial" panose="020B0604020202020204" pitchFamily="34" charset="0"/>
                          <a:cs typeface="Arial" panose="020B0604020202020204" pitchFamily="34" charset="0"/>
                        </a:rPr>
                        <a:t>cartoon</a:t>
                      </a:r>
                    </a:p>
                  </a:txBody>
                  <a:tcPr/>
                </a:tc>
                <a:tc>
                  <a:txBody>
                    <a:bodyPr/>
                    <a:lstStyle/>
                    <a:p>
                      <a:pPr algn="ctr"/>
                      <a:r>
                        <a:rPr lang="en-GB" sz="2000" b="1" dirty="0">
                          <a:latin typeface="Arial" panose="020B0604020202020204" pitchFamily="34" charset="0"/>
                          <a:cs typeface="Arial" panose="020B0604020202020204" pitchFamily="34" charset="0"/>
                        </a:rPr>
                        <a:t>gloaming</a:t>
                      </a:r>
                    </a:p>
                  </a:txBody>
                  <a:tcPr/>
                </a:tc>
                <a:tc>
                  <a:txBody>
                    <a:bodyPr/>
                    <a:lstStyle/>
                    <a:p>
                      <a:pPr algn="ctr"/>
                      <a:r>
                        <a:rPr lang="en-GB" sz="2000" b="1" dirty="0">
                          <a:latin typeface="Arial" panose="020B0604020202020204" pitchFamily="34" charset="0"/>
                          <a:cs typeface="Arial" panose="020B0604020202020204" pitchFamily="34" charset="0"/>
                        </a:rPr>
                        <a:t>dog</a:t>
                      </a:r>
                    </a:p>
                  </a:txBody>
                  <a:tcPr/>
                </a:tc>
                <a:tc>
                  <a:txBody>
                    <a:bodyPr/>
                    <a:lstStyle/>
                    <a:p>
                      <a:pPr algn="ctr"/>
                      <a:r>
                        <a:rPr lang="en-GB" sz="2000" b="1" dirty="0">
                          <a:latin typeface="Arial" panose="020B0604020202020204" pitchFamily="34" charset="0"/>
                          <a:cs typeface="Arial" panose="020B0604020202020204" pitchFamily="34" charset="0"/>
                        </a:rPr>
                        <a:t>ketchup</a:t>
                      </a:r>
                    </a:p>
                  </a:txBody>
                  <a:tcPr/>
                </a:tc>
                <a:extLst>
                  <a:ext uri="{0D108BD9-81ED-4DB2-BD59-A6C34878D82A}">
                    <a16:rowId xmlns:a16="http://schemas.microsoft.com/office/drawing/2014/main" val="2217398254"/>
                  </a:ext>
                </a:extLst>
              </a:tr>
              <a:tr h="7003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penguin</a:t>
                      </a:r>
                    </a:p>
                    <a:p>
                      <a:pPr algn="ct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b="1" dirty="0">
                          <a:latin typeface="Arial" panose="020B0604020202020204" pitchFamily="34" charset="0"/>
                          <a:cs typeface="Arial" panose="020B0604020202020204" pitchFamily="34" charset="0"/>
                        </a:rPr>
                        <a:t>sock</a:t>
                      </a:r>
                    </a:p>
                  </a:txBody>
                  <a:tcPr/>
                </a:tc>
                <a:tc>
                  <a:txBody>
                    <a:bodyPr/>
                    <a:lstStyle/>
                    <a:p>
                      <a:pPr algn="ctr"/>
                      <a:r>
                        <a:rPr lang="en-GB" sz="2000" b="1" dirty="0">
                          <a:latin typeface="Arial" panose="020B0604020202020204" pitchFamily="34" charset="0"/>
                          <a:cs typeface="Arial" panose="020B0604020202020204" pitchFamily="34" charset="0"/>
                        </a:rPr>
                        <a:t>kitchen</a:t>
                      </a:r>
                    </a:p>
                  </a:txBody>
                  <a:tcPr/>
                </a:tc>
                <a:tc>
                  <a:txBody>
                    <a:bodyPr/>
                    <a:lstStyle/>
                    <a:p>
                      <a:pPr algn="ctr"/>
                      <a:r>
                        <a:rPr lang="en-GB" sz="2000" b="1" dirty="0" err="1">
                          <a:latin typeface="Arial" panose="020B0604020202020204" pitchFamily="34" charset="0"/>
                          <a:cs typeface="Arial" panose="020B0604020202020204" pitchFamily="34" charset="0"/>
                        </a:rPr>
                        <a:t>tumshie</a:t>
                      </a: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4630639"/>
                  </a:ext>
                </a:extLst>
              </a:tr>
            </a:tbl>
          </a:graphicData>
        </a:graphic>
      </p:graphicFrame>
      <p:sp>
        <p:nvSpPr>
          <p:cNvPr id="9" name="Vertical Text Placeholder 8"/>
          <p:cNvSpPr>
            <a:spLocks noGrp="1"/>
          </p:cNvSpPr>
          <p:nvPr>
            <p:ph type="body" orient="vert" idx="1"/>
          </p:nvPr>
        </p:nvSpPr>
        <p:spPr>
          <a:xfrm>
            <a:off x="539552" y="1270697"/>
            <a:ext cx="7962973" cy="1582240"/>
          </a:xfrm>
        </p:spPr>
        <p:txBody>
          <a:bodyPr vert="horz">
            <a:noAutofit/>
          </a:bodyPr>
          <a:lstStyle/>
          <a:p>
            <a:pPr marL="0" indent="0">
              <a:buNone/>
            </a:pPr>
            <a:r>
              <a:rPr lang="en-GB" sz="2400" dirty="0">
                <a:latin typeface="Arial" panose="020B0604020202020204" pitchFamily="34" charset="0"/>
                <a:cs typeface="Arial" panose="020B0604020202020204" pitchFamily="34" charset="0"/>
              </a:rPr>
              <a:t>Imagine you’re telling a story to someone.</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Pick one of the words from the list and write down how you’d explain it to someone who didn’t recognise it.</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Time to be a storyteller!</a:t>
            </a:r>
          </a:p>
        </p:txBody>
      </p:sp>
    </p:spTree>
    <p:extLst>
      <p:ext uri="{BB962C8B-B14F-4D97-AF65-F5344CB8AC3E}">
        <p14:creationId xmlns:p14="http://schemas.microsoft.com/office/powerpoint/2010/main" val="2307472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1026" name="Picture 2" descr="A painting of a questing beas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73188" y="1178198"/>
            <a:ext cx="4896544" cy="489654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57200" y="274638"/>
            <a:ext cx="8229600" cy="845197"/>
          </a:xfrm>
        </p:spPr>
        <p:txBody>
          <a:bodyPr anchor="t" anchorCtr="0">
            <a:normAutofit fontScale="90000"/>
          </a:bodyPr>
          <a:lstStyle/>
          <a:p>
            <a:pPr algn="l"/>
            <a:r>
              <a:rPr lang="en-US" sz="4000" b="1" dirty="0">
                <a:latin typeface="Arial" panose="020B0604020202020204" pitchFamily="34" charset="0"/>
                <a:cs typeface="Arial" panose="020B0604020202020204" pitchFamily="34" charset="0"/>
              </a:rPr>
              <a:t>When stories don’t always make it…</a:t>
            </a:r>
          </a:p>
        </p:txBody>
      </p:sp>
    </p:spTree>
    <p:extLst>
      <p:ext uri="{BB962C8B-B14F-4D97-AF65-F5344CB8AC3E}">
        <p14:creationId xmlns:p14="http://schemas.microsoft.com/office/powerpoint/2010/main" val="299338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1026" name="Picture 2" descr="Image of Tho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90016" y="4126894"/>
            <a:ext cx="3696345" cy="2079194"/>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457200" y="1215044"/>
            <a:ext cx="8229600" cy="4495800"/>
          </a:xfrm>
        </p:spPr>
        <p:txBody>
          <a:bodyPr vert="horz">
            <a:normAutofit/>
          </a:bodyPr>
          <a:lstStyle/>
          <a:p>
            <a:pPr marL="0" indent="0">
              <a:buNone/>
            </a:pPr>
            <a:r>
              <a:rPr lang="en-GB" sz="2400" dirty="0">
                <a:latin typeface="Arial" panose="020B0604020202020204" pitchFamily="34" charset="0"/>
                <a:cs typeface="Arial" panose="020B0604020202020204" pitchFamily="34" charset="0"/>
              </a:rPr>
              <a:t>A myth is a </a:t>
            </a:r>
            <a:r>
              <a:rPr lang="en-GB" sz="2400" b="1" dirty="0">
                <a:latin typeface="Arial" panose="020B0604020202020204" pitchFamily="34" charset="0"/>
                <a:cs typeface="Arial" panose="020B0604020202020204" pitchFamily="34" charset="0"/>
              </a:rPr>
              <a:t>traditional story </a:t>
            </a:r>
            <a:r>
              <a:rPr lang="en-GB" sz="2400" dirty="0">
                <a:latin typeface="Arial" panose="020B0604020202020204" pitchFamily="34" charset="0"/>
                <a:cs typeface="Arial" panose="020B0604020202020204" pitchFamily="34" charset="0"/>
              </a:rPr>
              <a:t>that usually involves </a:t>
            </a:r>
            <a:r>
              <a:rPr lang="en-GB" sz="2400" b="1" dirty="0">
                <a:latin typeface="Arial" panose="020B0604020202020204" pitchFamily="34" charset="0"/>
                <a:cs typeface="Arial" panose="020B0604020202020204" pitchFamily="34" charset="0"/>
              </a:rPr>
              <a:t>supernatural beings or events</a:t>
            </a:r>
            <a:r>
              <a:rPr lang="en-GB" sz="2400" dirty="0">
                <a:latin typeface="Arial" panose="020B0604020202020204" pitchFamily="34" charset="0"/>
                <a:cs typeface="Arial" panose="020B0604020202020204" pitchFamily="34" charset="0"/>
              </a:rPr>
              <a:t>. Myths are sometimes used to explain something people don’t understand.</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For example, in Norse mythology, Thor is the God of thunder and lightning. So people used the story of Thor to explain storms.</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What is a myth?</a:t>
            </a:r>
          </a:p>
        </p:txBody>
      </p:sp>
    </p:spTree>
    <p:extLst>
      <p:ext uri="{BB962C8B-B14F-4D97-AF65-F5344CB8AC3E}">
        <p14:creationId xmlns:p14="http://schemas.microsoft.com/office/powerpoint/2010/main" val="10019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2050" name="Picture 2" descr="A photo of a giraff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20894" y="1218685"/>
            <a:ext cx="3852428" cy="487332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57200" y="274638"/>
            <a:ext cx="8229600" cy="845197"/>
          </a:xfrm>
        </p:spPr>
        <p:txBody>
          <a:bodyPr anchor="t" anchorCtr="0">
            <a:normAutofit/>
          </a:bodyPr>
          <a:lstStyle/>
          <a:p>
            <a:pPr algn="l"/>
            <a:r>
              <a:rPr lang="en-US" sz="4000" b="1" dirty="0">
                <a:latin typeface="Arial" panose="020B0604020202020204" pitchFamily="34" charset="0"/>
                <a:cs typeface="Arial" panose="020B0604020202020204" pitchFamily="34" charset="0"/>
              </a:rPr>
              <a:t>What is a Questing Beast?</a:t>
            </a:r>
          </a:p>
        </p:txBody>
      </p:sp>
    </p:spTree>
    <p:extLst>
      <p:ext uri="{BB962C8B-B14F-4D97-AF65-F5344CB8AC3E}">
        <p14:creationId xmlns:p14="http://schemas.microsoft.com/office/powerpoint/2010/main" val="3474932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Arial" panose="020B0604020202020204" pitchFamily="34" charset="0"/>
              <a:cs typeface="Arial" panose="020B0604020202020204" pitchFamily="34" charset="0"/>
            </a:endParaRPr>
          </a:p>
        </p:txBody>
      </p:sp>
      <p:pic>
        <p:nvPicPr>
          <p:cNvPr id="7" name="Picture 6" descr="Facebook, Twitter and Instagram logo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8726" y="3653398"/>
            <a:ext cx="1306547" cy="402483"/>
          </a:xfrm>
          <a:prstGeom prst="rect">
            <a:avLst/>
          </a:prstGeom>
        </p:spPr>
      </p:pic>
      <p:sp>
        <p:nvSpPr>
          <p:cNvPr id="3" name="Subtitle 2"/>
          <p:cNvSpPr>
            <a:spLocks noGrp="1"/>
          </p:cNvSpPr>
          <p:nvPr>
            <p:ph type="subTitle" idx="1"/>
          </p:nvPr>
        </p:nvSpPr>
        <p:spPr>
          <a:xfrm>
            <a:off x="1371600" y="3048000"/>
            <a:ext cx="6400800" cy="2209800"/>
          </a:xfrm>
        </p:spPr>
        <p:txBody>
          <a:bodyPr>
            <a:noAutofit/>
          </a:bodyPr>
          <a:lstStyle/>
          <a:p>
            <a:r>
              <a:rPr lang="en-US" sz="2800" dirty="0">
                <a:solidFill>
                  <a:schemeClr val="bg1"/>
                </a:solidFill>
                <a:latin typeface="Arial" panose="020B0604020202020204" pitchFamily="34" charset="0"/>
                <a:cs typeface="Arial" panose="020B0604020202020204" pitchFamily="34" charset="0"/>
              </a:rPr>
              <a:t>scottishbooktrust.com</a:t>
            </a:r>
          </a:p>
        </p:txBody>
      </p:sp>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2052" name="Picture 4" descr="A medieval style image of King Arthu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95736" y="3517508"/>
            <a:ext cx="4309357" cy="2424014"/>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457200" y="1215044"/>
            <a:ext cx="8229600" cy="4495800"/>
          </a:xfrm>
        </p:spPr>
        <p:txBody>
          <a:bodyPr vert="horz">
            <a:normAutofit/>
          </a:bodyPr>
          <a:lstStyle/>
          <a:p>
            <a:pPr marL="0" indent="0">
              <a:buNone/>
            </a:pPr>
            <a:r>
              <a:rPr lang="en-GB" sz="2400" dirty="0">
                <a:latin typeface="Arial" panose="020B0604020202020204" pitchFamily="34" charset="0"/>
                <a:cs typeface="Arial" panose="020B0604020202020204" pitchFamily="34" charset="0"/>
              </a:rPr>
              <a:t>A legend is another form of </a:t>
            </a:r>
            <a:r>
              <a:rPr lang="en-GB" sz="2400" b="1" dirty="0">
                <a:latin typeface="Arial" panose="020B0604020202020204" pitchFamily="34" charset="0"/>
                <a:cs typeface="Arial" panose="020B0604020202020204" pitchFamily="34" charset="0"/>
              </a:rPr>
              <a:t>story </a:t>
            </a:r>
            <a:r>
              <a:rPr lang="en-GB" sz="2400" dirty="0">
                <a:latin typeface="Arial" panose="020B0604020202020204" pitchFamily="34" charset="0"/>
                <a:cs typeface="Arial" panose="020B0604020202020204" pitchFamily="34" charset="0"/>
              </a:rPr>
              <a:t>that usually mentions </a:t>
            </a:r>
            <a:r>
              <a:rPr lang="en-GB" sz="2400" b="1" dirty="0">
                <a:latin typeface="Arial" panose="020B0604020202020204" pitchFamily="34" charset="0"/>
                <a:cs typeface="Arial" panose="020B0604020202020204" pitchFamily="34" charset="0"/>
              </a:rPr>
              <a:t>real people or historical events</a:t>
            </a:r>
            <a:r>
              <a:rPr lang="en-GB" sz="2400" dirty="0">
                <a:latin typeface="Arial" panose="020B0604020202020204" pitchFamily="34" charset="0"/>
                <a:cs typeface="Arial" panose="020B0604020202020204" pitchFamily="34" charset="0"/>
              </a:rPr>
              <a:t>. </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For example, King Arthur may have been based on a real person and is based in a specific time period.</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What is a legend?</a:t>
            </a:r>
          </a:p>
        </p:txBody>
      </p:sp>
    </p:spTree>
    <p:extLst>
      <p:ext uri="{BB962C8B-B14F-4D97-AF65-F5344CB8AC3E}">
        <p14:creationId xmlns:p14="http://schemas.microsoft.com/office/powerpoint/2010/main" val="384911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9" name="Vertical Text Placeholder 8"/>
          <p:cNvSpPr>
            <a:spLocks noGrp="1"/>
          </p:cNvSpPr>
          <p:nvPr>
            <p:ph type="body" orient="vert" idx="1"/>
          </p:nvPr>
        </p:nvSpPr>
        <p:spPr>
          <a:xfrm>
            <a:off x="4685184" y="1196753"/>
            <a:ext cx="3888432" cy="4896544"/>
          </a:xfrm>
        </p:spPr>
        <p:txBody>
          <a:bodyPr vert="horz">
            <a:noAutofit/>
          </a:bodyPr>
          <a:lstStyle/>
          <a:p>
            <a:pPr marL="0" indent="0">
              <a:buNone/>
            </a:pPr>
            <a:r>
              <a:rPr lang="en-GB" sz="2400" b="1" dirty="0">
                <a:latin typeface="Arial" panose="020B0604020202020204" pitchFamily="34" charset="0"/>
                <a:cs typeface="Arial" panose="020B0604020202020204" pitchFamily="34" charset="0"/>
              </a:rPr>
              <a:t>Legend:</a:t>
            </a:r>
            <a:br>
              <a:rPr lang="en-GB" sz="2400" b="1"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Look for stories about a real person or specific event</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Often set in a specific time period</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10" name="Vertical Text Placeholder 8"/>
          <p:cNvSpPr txBox="1">
            <a:spLocks/>
          </p:cNvSpPr>
          <p:nvPr/>
        </p:nvSpPr>
        <p:spPr>
          <a:xfrm>
            <a:off x="691952" y="1196752"/>
            <a:ext cx="3888432" cy="4904927"/>
          </a:xfrm>
          <a:prstGeom prst="rect">
            <a:avLst/>
          </a:prstGeom>
        </p:spPr>
        <p:txBody>
          <a:bodyPr vert="horz">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b="1" dirty="0">
                <a:latin typeface="Arial" panose="020B0604020202020204" pitchFamily="34" charset="0"/>
                <a:cs typeface="Arial" panose="020B0604020202020204" pitchFamily="34" charset="0"/>
              </a:rPr>
              <a:t>Myth:</a:t>
            </a:r>
            <a:br>
              <a:rPr lang="en-GB" sz="2400" b="1"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Look for magical or supernatural animals, creatures or beings</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Often not set in a specific time period</a:t>
            </a:r>
          </a:p>
          <a:p>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74638"/>
            <a:ext cx="8229600" cy="845197"/>
          </a:xfrm>
        </p:spPr>
        <p:txBody>
          <a:bodyPr anchor="t" anchorCtr="0">
            <a:normAutofit/>
          </a:bodyPr>
          <a:lstStyle/>
          <a:p>
            <a:pPr algn="l"/>
            <a:r>
              <a:rPr lang="en-US" sz="3200" b="1" dirty="0">
                <a:latin typeface="Arial" panose="020B0604020202020204" pitchFamily="34" charset="0"/>
                <a:cs typeface="Arial" panose="020B0604020202020204" pitchFamily="34" charset="0"/>
              </a:rPr>
              <a:t>How to tell if a story is myth or legend:</a:t>
            </a:r>
          </a:p>
        </p:txBody>
      </p:sp>
    </p:spTree>
    <p:extLst>
      <p:ext uri="{BB962C8B-B14F-4D97-AF65-F5344CB8AC3E}">
        <p14:creationId xmlns:p14="http://schemas.microsoft.com/office/powerpoint/2010/main" val="29825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sp>
        <p:nvSpPr>
          <p:cNvPr id="8" name="Title 7"/>
          <p:cNvSpPr>
            <a:spLocks noGrp="1"/>
          </p:cNvSpPr>
          <p:nvPr>
            <p:ph type="title"/>
          </p:nvPr>
        </p:nvSpPr>
        <p:spPr>
          <a:xfrm>
            <a:off x="467544" y="2708920"/>
            <a:ext cx="8229600" cy="1143000"/>
          </a:xfrm>
        </p:spPr>
        <p:txBody>
          <a:bodyPr anchor="t" anchorCtr="0"/>
          <a:lstStyle/>
          <a:p>
            <a:r>
              <a:rPr lang="en-US" b="1" dirty="0">
                <a:latin typeface="Arial" panose="020B0604020202020204" pitchFamily="34" charset="0"/>
                <a:cs typeface="Arial" panose="020B0604020202020204" pitchFamily="34" charset="0"/>
              </a:rPr>
              <a:t>Sort the following as either myths or legends</a:t>
            </a:r>
          </a:p>
        </p:txBody>
      </p:sp>
    </p:spTree>
    <p:extLst>
      <p:ext uri="{BB962C8B-B14F-4D97-AF65-F5344CB8AC3E}">
        <p14:creationId xmlns:p14="http://schemas.microsoft.com/office/powerpoint/2010/main" val="133421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8194" name="Picture 2" descr="A painting of a woman and a unicor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79712" y="2132856"/>
            <a:ext cx="4706120" cy="3888432"/>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Text Placeholder 8"/>
          <p:cNvSpPr>
            <a:spLocks noGrp="1"/>
          </p:cNvSpPr>
          <p:nvPr>
            <p:ph type="body" orient="vert" idx="1"/>
          </p:nvPr>
        </p:nvSpPr>
        <p:spPr>
          <a:xfrm>
            <a:off x="539552" y="1119835"/>
            <a:ext cx="8208912" cy="1100162"/>
          </a:xfrm>
        </p:spPr>
        <p:txBody>
          <a:bodyPr vert="horz">
            <a:noAutofit/>
          </a:bodyPr>
          <a:lstStyle/>
          <a:p>
            <a:pPr marL="0" indent="0">
              <a:buNone/>
            </a:pPr>
            <a:r>
              <a:rPr lang="en-GB" sz="2800" dirty="0">
                <a:latin typeface="Arial" panose="020B0604020202020204" pitchFamily="34" charset="0"/>
                <a:cs typeface="Arial" panose="020B0604020202020204" pitchFamily="34" charset="0"/>
              </a:rPr>
              <a:t>A unicorn is a horse with a single horn on their head.</a:t>
            </a:r>
            <a:br>
              <a:rPr lang="en-GB"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Unicorns</a:t>
            </a:r>
          </a:p>
        </p:txBody>
      </p:sp>
    </p:spTree>
    <p:extLst>
      <p:ext uri="{BB962C8B-B14F-4D97-AF65-F5344CB8AC3E}">
        <p14:creationId xmlns:p14="http://schemas.microsoft.com/office/powerpoint/2010/main" val="1291616800"/>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E47BC83-163E-4BA5-AA82-ECA77C9456FE}" vid="{01A9960D-58DF-472C-94DB-8A6F87516E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F28C8DBA4F7F409A8C0879ABE479A3" ma:contentTypeVersion="14" ma:contentTypeDescription="Create a new document." ma:contentTypeScope="" ma:versionID="492acacd3c1d588ebe176654b504089a">
  <xsd:schema xmlns:xsd="http://www.w3.org/2001/XMLSchema" xmlns:xs="http://www.w3.org/2001/XMLSchema" xmlns:p="http://schemas.microsoft.com/office/2006/metadata/properties" xmlns:ns3="3b4e6ee8-dd46-43cd-a350-da521d9f7ecc" xmlns:ns4="a22107f3-50fc-46bd-8999-4e68d7f3d6ae" targetNamespace="http://schemas.microsoft.com/office/2006/metadata/properties" ma:root="true" ma:fieldsID="a422c14bb4e149654b0c719c0d50356a" ns3:_="" ns4:_="">
    <xsd:import namespace="3b4e6ee8-dd46-43cd-a350-da521d9f7ecc"/>
    <xsd:import namespace="a22107f3-50fc-46bd-8999-4e68d7f3d6a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e6ee8-dd46-43cd-a350-da521d9f7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2107f3-50fc-46bd-8999-4e68d7f3d6a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B6C938-B2F4-430A-ABA2-FBEF22745035}">
  <ds:schemaRefs>
    <ds:schemaRef ds:uri="a22107f3-50fc-46bd-8999-4e68d7f3d6a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3b4e6ee8-dd46-43cd-a350-da521d9f7ecc"/>
    <ds:schemaRef ds:uri="http://www.w3.org/XML/1998/namespace"/>
  </ds:schemaRefs>
</ds:datastoreItem>
</file>

<file path=customXml/itemProps2.xml><?xml version="1.0" encoding="utf-8"?>
<ds:datastoreItem xmlns:ds="http://schemas.openxmlformats.org/officeDocument/2006/customXml" ds:itemID="{4EE20906-13F1-4E54-9E51-5326E38E61AB}">
  <ds:schemaRefs>
    <ds:schemaRef ds:uri="http://schemas.microsoft.com/sharepoint/v3/contenttype/forms"/>
  </ds:schemaRefs>
</ds:datastoreItem>
</file>

<file path=customXml/itemProps3.xml><?xml version="1.0" encoding="utf-8"?>
<ds:datastoreItem xmlns:ds="http://schemas.openxmlformats.org/officeDocument/2006/customXml" ds:itemID="{92EED6D3-5373-4E95-BF04-FED8B3459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e6ee8-dd46-43cd-a350-da521d9f7ecc"/>
    <ds:schemaRef ds:uri="a22107f3-50fc-46bd-8999-4e68d7f3d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469</TotalTime>
  <Words>3714</Words>
  <Application>Microsoft Office PowerPoint</Application>
  <PresentationFormat>On-screen Show (4:3)</PresentationFormat>
  <Paragraphs>395</Paragraphs>
  <Slides>51</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About this resource</vt:lpstr>
      <vt:lpstr>Further ideas</vt:lpstr>
      <vt:lpstr>Scottish myths and legends</vt:lpstr>
      <vt:lpstr>Lesson 1: What are myths and legends?</vt:lpstr>
      <vt:lpstr>What is a myth?</vt:lpstr>
      <vt:lpstr>What is a legend?</vt:lpstr>
      <vt:lpstr>How to tell if a story is myth or legend:</vt:lpstr>
      <vt:lpstr>Sort the following as either myths or legends</vt:lpstr>
      <vt:lpstr>Unicorns</vt:lpstr>
      <vt:lpstr>Unicorns are… myth!</vt:lpstr>
      <vt:lpstr>Robin Hood</vt:lpstr>
      <vt:lpstr>Robin Hood is… legend!</vt:lpstr>
      <vt:lpstr>Zheng Yi Sao</vt:lpstr>
      <vt:lpstr>Zheng Yi Sao is… legend!</vt:lpstr>
      <vt:lpstr>Selkies</vt:lpstr>
      <vt:lpstr>Selkies are… myth!</vt:lpstr>
      <vt:lpstr>Romulus and Remus</vt:lpstr>
      <vt:lpstr>Romulus and Remus are… legend!</vt:lpstr>
      <vt:lpstr>Lesson 2: How do myths and legends travel?</vt:lpstr>
      <vt:lpstr>How myths and legends travel</vt:lpstr>
      <vt:lpstr>Dragons!</vt:lpstr>
      <vt:lpstr>Types of dragon</vt:lpstr>
      <vt:lpstr>Selkies 1</vt:lpstr>
      <vt:lpstr>Selkies 2</vt:lpstr>
      <vt:lpstr>Lesson 3: Myths, meanings and morals</vt:lpstr>
      <vt:lpstr>The meanings behind stories</vt:lpstr>
      <vt:lpstr>What’s the moral of the Wee Folk?</vt:lpstr>
      <vt:lpstr>The Wee Folk of Merlin Craig 1</vt:lpstr>
      <vt:lpstr>The Wee Folk of Merlin Craig 2</vt:lpstr>
      <vt:lpstr>Dougal versus The Master</vt:lpstr>
      <vt:lpstr>Adjectives: Dougal and the Master 1</vt:lpstr>
      <vt:lpstr>Dougal versus The Master 2</vt:lpstr>
      <vt:lpstr>The moral of the Wee Folk 1</vt:lpstr>
      <vt:lpstr>The moral of the Wee Folk 2</vt:lpstr>
      <vt:lpstr>Lesson 4: Myths and language</vt:lpstr>
      <vt:lpstr>Wulvers and werewolves</vt:lpstr>
      <vt:lpstr>Compare wulvers and werewolves 1</vt:lpstr>
      <vt:lpstr>Compare wulvers and werewolves 2</vt:lpstr>
      <vt:lpstr>Word: Werewolf</vt:lpstr>
      <vt:lpstr>Word: Wulver</vt:lpstr>
      <vt:lpstr>Origin of “wulver” 1</vt:lpstr>
      <vt:lpstr>Origin of “wulver” 2</vt:lpstr>
      <vt:lpstr>Language</vt:lpstr>
      <vt:lpstr>Which words do you recognise?</vt:lpstr>
      <vt:lpstr>Where do you think these words come from?</vt:lpstr>
      <vt:lpstr>How many did you get right?</vt:lpstr>
      <vt:lpstr>How words travel</vt:lpstr>
      <vt:lpstr>Time to be a storyteller!</vt:lpstr>
      <vt:lpstr>When stories don’t always make it…</vt:lpstr>
      <vt:lpstr>What is a Questing Beast?</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Scottish myths and legends</dc:title>
  <dc:creator>Catherine Wilson Garry</dc:creator>
  <cp:lastModifiedBy>Becky McRitchie</cp:lastModifiedBy>
  <cp:revision>50</cp:revision>
  <dcterms:created xsi:type="dcterms:W3CDTF">2022-12-12T14:49:36Z</dcterms:created>
  <dcterms:modified xsi:type="dcterms:W3CDTF">2023-01-04T10:31:05Z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0x0101006DF28C8DBA4F7F409A8C0879ABE479A3</vt:lpwstr>
  </property>
</Properties>
</file>