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9" r:id="rId4"/>
    <p:sldId id="280" r:id="rId5"/>
    <p:sldId id="281" r:id="rId6"/>
    <p:sldId id="283" r:id="rId7"/>
    <p:sldId id="257" r:id="rId8"/>
    <p:sldId id="286" r:id="rId9"/>
    <p:sldId id="284" r:id="rId10"/>
    <p:sldId id="285" r:id="rId11"/>
    <p:sldId id="288" r:id="rId12"/>
    <p:sldId id="258" r:id="rId13"/>
    <p:sldId id="291" r:id="rId14"/>
    <p:sldId id="290" r:id="rId15"/>
    <p:sldId id="293" r:id="rId16"/>
    <p:sldId id="294" r:id="rId17"/>
    <p:sldId id="29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75581" autoAdjust="0"/>
  </p:normalViewPr>
  <p:slideViewPr>
    <p:cSldViewPr snapToObjects="1">
      <p:cViewPr varScale="1">
        <p:scale>
          <a:sx n="66" d="100"/>
          <a:sy n="66" d="100"/>
        </p:scale>
        <p:origin x="11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7BDA-8915-40C3-AEC2-0D03A773CFF3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491A-D557-4C35-9CDE-F34A47A30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1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ule_of_the_shorter_term" TargetMode="External"/><Relationship Id="rId3" Type="http://schemas.openxmlformats.org/officeDocument/2006/relationships/hyperlink" Target="https://en.wikipedia.org/wiki/public_domain" TargetMode="External"/><Relationship Id="rId7" Type="http://schemas.openxmlformats.org/officeDocument/2006/relationships/hyperlink" Target="https://commons.wikimedia.org/wiki/Commons:Public_art_and_copyrights_in_the_U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Commons:Hirtle_chart" TargetMode="External"/><Relationship Id="rId5" Type="http://schemas.openxmlformats.org/officeDocument/2006/relationships/hyperlink" Target="https://en.wikipedia.org/wiki/Copyright_notice" TargetMode="External"/><Relationship Id="rId4" Type="http://schemas.openxmlformats.org/officeDocument/2006/relationships/hyperlink" Target="https://commons.wikimedia.org/wiki/Commons:Publication" TargetMode="External"/><Relationship Id="rId9" Type="http://schemas.openxmlformats.org/officeDocument/2006/relationships/hyperlink" Target="https://en.wikipedia.org/wiki/List_of_Latin_phrases_(P)#Post_mortem_auctori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h.ac.uk/professionalservices/library/researchandrevise/collections/thes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h.ac.uk/professionalservices/library/researchandrevise/collections/thes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h.ac.uk/professionalservices/library/researchandrevise/collections/thes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.co.uk/news/1912841/downing-street-sent-into-overdrive-by-sun-exclusive-on-queen-backing-brexit-bombshell-book-reveal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1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of "Leo the Lion" being recorded for his roar to be heard at the beginning of MGM films. Taken on 28 December 1928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is in the </a:t>
            </a:r>
            <a:r>
              <a:rPr lang="en-GB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public domain"/>
              </a:rPr>
              <a:t>public domain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United States because it was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mmons:Publication"/>
              </a:rPr>
              <a:t>published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United States between 1927 and 1977, inclusive, 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 </a:t>
            </a:r>
            <a:r>
              <a:rPr lang="en-GB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:Copyright notice"/>
              </a:rPr>
              <a:t>copyright notice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further explanation, see </a:t>
            </a:r>
            <a:r>
              <a:rPr lang="en-GB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ommons:Hirtle chart"/>
              </a:rPr>
              <a:t>Commons:Hirtle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ommons:Hirtle chart"/>
              </a:rPr>
              <a:t> chart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well as a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Commons:Public art and copyrights in the US"/>
              </a:rPr>
              <a:t>detailed definition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"publication" for public art. Note that it may still be copyrighted in jurisdictions that do not apply the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rule of the shorter term"/>
              </a:rPr>
              <a:t>rule of the shorter term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US works (depending on the date of the author's death), such as Canada (50 </a:t>
            </a:r>
            <a:r>
              <a:rPr lang="en-GB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w:List of Latin phrases (P)"/>
              </a:rPr>
              <a:t>p.m.a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w:List of Latin phrases (P)"/>
              </a:rPr>
              <a:t>.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Mainland China (50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p.m.a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not Hong Kong or Macao), Germany (70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p.m.a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Mexico (100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p.m.a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Switzerland (70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p.m.a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and other countries with individual treaties.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3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Images and copy taken from: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Health Information Discovery and Access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Orgones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Psyche: An Investigation into how Personality Influences an Individual's Ability to Discern Pseudoscientific Information by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Eilish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Mackinnon. This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thesis is available on request from: </a:t>
            </a:r>
            <a:r>
              <a:rPr lang="en-GB" dirty="0" smtClean="0">
                <a:effectLst/>
              </a:rPr>
              <a:t>cis-enquiries@strath.ac.uk or via </a:t>
            </a:r>
            <a:r>
              <a:rPr lang="en-GB" dirty="0" smtClean="0">
                <a:effectLst/>
                <a:hlinkClick r:id="rId3"/>
              </a:rPr>
              <a:t>https://www.strath.ac.uk/professionalservices/library/researchandrevise/collections/theses/</a:t>
            </a:r>
            <a:endParaRPr lang="en-GB" dirty="0" smtClean="0">
              <a:effectLst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3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Images and copy taken from: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Health Information Discovery and Access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Orgones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Psyche: An Investigation into how Personality Influences an Individual's Ability to Discern Pseudoscientific Information by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Eilish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Mackinnon. This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thesis is available on request from: </a:t>
            </a:r>
            <a:r>
              <a:rPr lang="en-GB" dirty="0" smtClean="0">
                <a:effectLst/>
              </a:rPr>
              <a:t>cis-enquiries@strath.ac.uk or via </a:t>
            </a:r>
            <a:r>
              <a:rPr lang="en-GB" dirty="0" smtClean="0">
                <a:effectLst/>
                <a:hlinkClick r:id="rId3"/>
              </a:rPr>
              <a:t>https://www.strath.ac.uk/professionalservices/library/researchandrevise/collections/theses/</a:t>
            </a:r>
            <a:endParaRPr lang="en-GB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Images and copy taken from: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Health Information Discovery and Access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Orgones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Psyche: An Investigation into how Personality Influences an Individual's Ability to Discern Pseudoscientific Information by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Eilish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Mackinnon. This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thesis is available on request from: </a:t>
            </a:r>
            <a:r>
              <a:rPr lang="en-GB" dirty="0" smtClean="0">
                <a:effectLst/>
              </a:rPr>
              <a:t>cis-enquiries@strath.ac.uk or via </a:t>
            </a:r>
            <a:r>
              <a:rPr lang="en-GB" dirty="0" smtClean="0">
                <a:effectLst/>
                <a:hlinkClick r:id="rId3"/>
              </a:rPr>
              <a:t>https://www.strath.ac.uk/professionalservices/library/researchandrevise/collections/theses/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3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1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0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4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8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6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Revealed: Queen backs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alleged EU bust-up with ex-Deputy PM emerges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Queen has been hailed as a backer of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Brexit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tonight after details emerged of an extraordinary alleged bust-up between her and Nick Clegg over Europe.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Majesty let rip at the then Deputy PM during a lunch at Windsor Castle,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Sun has been told.”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Newspaper, Wednesday 9 March 2016.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from: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Downing Street 'sent into overdrive' by Sun exclusive on Queen backing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Brexit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bombshell book reveals (thesun.co.uk)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Photo: News Group Newspapers Ltd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Screenshot</a:t>
            </a:r>
            <a:r>
              <a:rPr lang="en-GB" baseline="0" dirty="0" smtClean="0"/>
              <a:t> from: www.thedogisland.com. Taken on 17 January 2022.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3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taken</a:t>
            </a:r>
            <a:r>
              <a:rPr lang="en-GB" baseline="0" dirty="0" smtClean="0"/>
              <a:t> from: https://www.boredpanda.com/fake-news-photos-viral-photoshop/?utm_source=google&amp;utm_medium=organic&amp;utm_campaign=organic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491A-D557-4C35-9CDE-F34A47A30F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Misinformation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misinformation and fake news?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Information accuracy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detect whether a source is reliable?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5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RAAP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 checker: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imeline of information: When was the information published?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elevance of the information: Does the information relate to the topic? 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uthority of the information: Who is the author, publisher, sponsor or source of this information?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ccuracy of the information: Is it supported by evidence? 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urpose of the information: What is the purpose of this information? Why does this information exist?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3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 descr="Webpage for Dog Island wesbite. Three images of dogs at the top and text underneath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0" y="1295400"/>
            <a:ext cx="6638520" cy="3733800"/>
          </a:xfrm>
        </p:spPr>
      </p:pic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3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 descr="Two images of a lion, one on the right a doctored of a the lion in the MGM opening credit. The left is the real image of a zoo lion recieving a MRI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7" y="1971321"/>
            <a:ext cx="4971598" cy="236506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4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3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 descr="Old photo from 1928 of Leo the Lion being recorded for the opening credit of MGM films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85" y="1295400"/>
            <a:ext cx="503203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4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NHS Public Health instagram post. A person lying on a bed with information below about sleep advice. 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34" y="1295400"/>
            <a:ext cx="2325531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 descr="Body Perfected12 instagram page, and acupuncture advert. 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26" y="1295400"/>
            <a:ext cx="189234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6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4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World Economic Forum instagram post, infomration about recent report to debunk sexist myths about the brain. 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1" y="1295400"/>
            <a:ext cx="2064657" cy="3733800"/>
          </a:xfrm>
          <a:prstGeom prst="rect">
            <a:avLst/>
          </a:prstGeom>
        </p:spPr>
      </p:pic>
      <p:pic>
        <p:nvPicPr>
          <p:cNvPr id="13" name="Content Placeholder 12" descr="Gamer Boi5359 instagram post, image of men and women's brain with misleading information below. 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88" y="1295400"/>
            <a:ext cx="2778823" cy="373380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4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BBC News instagram post, picure of the earth with text on top about climate change. Information beneath about latest report on climate change. 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4" y="1553787"/>
            <a:ext cx="2227811" cy="3217025"/>
          </a:xfrm>
          <a:prstGeom prst="rect">
            <a:avLst/>
          </a:prstGeom>
        </p:spPr>
      </p:pic>
      <p:pic>
        <p:nvPicPr>
          <p:cNvPr id="13" name="Content Placeholder 12" descr="Prager U instragram post, with text about supposed famous climate predictions, claiming that climate change is a hoax. 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7" y="1352203"/>
            <a:ext cx="2165465" cy="3620193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acebook, Twitter and Instagram log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3398"/>
            <a:ext cx="1306547" cy="402483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What is information?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information?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2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What is information: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information?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information is everything we come into contact with so there are no wrong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answers. It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could be looking at a traffic light, asking a question to a friend, looking at the weather forecast (or out the window to check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Source of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you get your information from?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Engaging with sources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about when choosing where to get your information from?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it a passive activity (e.g. on the radio when doing the washing up) or active (e.g. seeking information)?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5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Engaging with sources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trust what you read and accept it as fact, or do you question what you see?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What are the most important aspects in deciding what news to consume. Is it layout, format or where the information comes from?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2: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Information accuracy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it an issue if the information we see or read is not true or completely accurate?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Front page of The Sun with headline &quot;Queen Back Brexit&quot; and an image of the queen to the right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78" y="1295400"/>
            <a:ext cx="3338843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 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Information accuracy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trust this article and it’s claim? Why or why not?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anything your might question in the article? Or want to check and find out more about? </a:t>
            </a: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T Presentation Templates - Arial - 2022 update" id="{0F9329FF-EA1F-4F7C-BB9C-5CBBC98AAA69}" vid="{262675A2-D1EF-4D86-8220-CA5C4A9AF3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274</TotalTime>
  <Words>925</Words>
  <Application>Microsoft Office PowerPoint</Application>
  <PresentationFormat>On-screen Show (4:3)</PresentationFormat>
  <Paragraphs>104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 Neue</vt:lpstr>
      <vt:lpstr>Office Theme</vt:lpstr>
      <vt:lpstr>Misinformation</vt:lpstr>
      <vt:lpstr>Activity 1: page 1</vt:lpstr>
      <vt:lpstr>Activity 1: page 2</vt:lpstr>
      <vt:lpstr>Activity 1: page 3</vt:lpstr>
      <vt:lpstr>Activity 1: page 4</vt:lpstr>
      <vt:lpstr>Activity 1: page 5</vt:lpstr>
      <vt:lpstr>Activity 2: page 1</vt:lpstr>
      <vt:lpstr>Activity 2: page 2</vt:lpstr>
      <vt:lpstr>Activity 2: page 3</vt:lpstr>
      <vt:lpstr>Activity 2: page 4</vt:lpstr>
      <vt:lpstr>Activity 2: page 5</vt:lpstr>
      <vt:lpstr>Activity 3: page 1</vt:lpstr>
      <vt:lpstr>Activity 3: page 2</vt:lpstr>
      <vt:lpstr>Activity 3: page 3</vt:lpstr>
      <vt:lpstr>Activity 4: page 1</vt:lpstr>
      <vt:lpstr>Activity 4: page 2</vt:lpstr>
      <vt:lpstr>Activity 4: page 3</vt:lpstr>
      <vt:lpstr>scottishbooktrust.com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SBT PowerPoint templates</dc:title>
  <dc:creator>Hannah Sycamore</dc:creator>
  <cp:lastModifiedBy>Becky McRitchie</cp:lastModifiedBy>
  <cp:revision>34</cp:revision>
  <dcterms:created xsi:type="dcterms:W3CDTF">2022-04-06T09:56:29Z</dcterms:created>
  <dcterms:modified xsi:type="dcterms:W3CDTF">2022-05-02T10:20:54Z</dcterms:modified>
</cp:coreProperties>
</file>