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69" r:id="rId5"/>
    <p:sldId id="275" r:id="rId6"/>
    <p:sldId id="277" r:id="rId7"/>
    <p:sldId id="295" r:id="rId8"/>
    <p:sldId id="257" r:id="rId9"/>
    <p:sldId id="278" r:id="rId10"/>
    <p:sldId id="321" r:id="rId11"/>
    <p:sldId id="322" r:id="rId12"/>
    <p:sldId id="323" r:id="rId13"/>
    <p:sldId id="324" r:id="rId14"/>
    <p:sldId id="325" r:id="rId15"/>
    <p:sldId id="326" r:id="rId16"/>
    <p:sldId id="327" r:id="rId17"/>
    <p:sldId id="328" r:id="rId18"/>
    <p:sldId id="294" r:id="rId19"/>
    <p:sldId id="320"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1DF69-605B-435A-AF69-6A31ECBFF824}" v="181" dt="2026-05-22T13:48:21.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3680" autoAdjust="0"/>
  </p:normalViewPr>
  <p:slideViewPr>
    <p:cSldViewPr snapToObjects="1">
      <p:cViewPr varScale="1">
        <p:scale>
          <a:sx n="61" d="100"/>
          <a:sy n="61" d="100"/>
        </p:scale>
        <p:origin x="187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36961-D207-4613-A949-20FE44382762}" type="datetimeFigureOut">
              <a:rPr lang="en-GB" smtClean="0"/>
              <a:t>22/05/2026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E8763-CE37-478F-AC50-5431D1C2EC64}" type="slidenum">
              <a:rPr lang="en-GB" smtClean="0"/>
              <a:t>‹#›</a:t>
            </a:fld>
            <a:endParaRPr lang="en-GB"/>
          </a:p>
        </p:txBody>
      </p:sp>
    </p:spTree>
    <p:extLst>
      <p:ext uri="{BB962C8B-B14F-4D97-AF65-F5344CB8AC3E}">
        <p14:creationId xmlns:p14="http://schemas.microsoft.com/office/powerpoint/2010/main" val="192455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1</a:t>
            </a:fld>
            <a:endParaRPr lang="en-GB"/>
          </a:p>
        </p:txBody>
      </p:sp>
    </p:spTree>
    <p:extLst>
      <p:ext uri="{BB962C8B-B14F-4D97-AF65-F5344CB8AC3E}">
        <p14:creationId xmlns:p14="http://schemas.microsoft.com/office/powerpoint/2010/main" val="40679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CDAD-092A-C0BD-B352-6950F3CA0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60323-5363-649D-3E94-CCE8AD0EB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F0C68-901D-1E41-1CF0-3C4D1AAAE200}"/>
              </a:ext>
            </a:extLst>
          </p:cNvPr>
          <p:cNvSpPr>
            <a:spLocks noGrp="1"/>
          </p:cNvSpPr>
          <p:nvPr>
            <p:ph type="body" idx="1"/>
          </p:nvPr>
        </p:nvSpPr>
        <p:spPr/>
        <p:txBody>
          <a:bodyPr/>
          <a:lstStyle/>
          <a:p>
            <a:pPr algn="l" fontAlgn="base"/>
            <a:r>
              <a:rPr lang="en-GB" sz="1200" b="1" i="0" kern="1200" dirty="0">
                <a:solidFill>
                  <a:schemeClr val="tx1"/>
                </a:solidFill>
                <a:effectLst/>
                <a:latin typeface="+mn-lt"/>
                <a:ea typeface="+mn-ea"/>
                <a:cs typeface="+mn-cs"/>
              </a:rPr>
              <a:t>Top picks from our Authors Live programme</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Through our programmes like Authors Live, we get to share the work of the most exciting writing talent across the UK. We’ve compiled some of the latest releases from recent guest authors, all guaranteed to excite and engage your readers. Catch over 40 episodes of Authors Live on demand. https://www.scottishbooktrust.com/authors-live-on-demand</a:t>
            </a:r>
          </a:p>
          <a:p>
            <a:pPr rtl="0" fontAlgn="base"/>
            <a:endParaRPr lang="en-GB" sz="1200" b="1" i="0" kern="1200" dirty="0">
              <a:solidFill>
                <a:schemeClr val="tx1"/>
              </a:solidFill>
              <a:effectLst/>
              <a:latin typeface="HelveticaNeueAltaLT Std" panose="02000503040000020004" pitchFamily="50" charset="0"/>
              <a:ea typeface="+mn-ea"/>
              <a:cs typeface="+mn-cs"/>
            </a:endParaRPr>
          </a:p>
          <a:p>
            <a:pPr algn="l" fontAlgn="base"/>
            <a:r>
              <a:rPr lang="en-GB" sz="1200" b="1" i="1" kern="1200" dirty="0" err="1">
                <a:solidFill>
                  <a:schemeClr val="tx1"/>
                </a:solidFill>
                <a:effectLst/>
                <a:latin typeface="+mn-lt"/>
                <a:ea typeface="+mn-ea"/>
                <a:cs typeface="+mn-cs"/>
              </a:rPr>
              <a:t>Artezans</a:t>
            </a:r>
            <a:r>
              <a:rPr lang="en-GB" sz="1200" b="1" i="1" kern="1200" dirty="0">
                <a:solidFill>
                  <a:schemeClr val="tx1"/>
                </a:solidFill>
                <a:effectLst/>
                <a:latin typeface="+mn-lt"/>
                <a:ea typeface="+mn-ea"/>
                <a:cs typeface="+mn-cs"/>
              </a:rPr>
              <a:t>: The Forgotten Magic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LD Lapinski</a:t>
            </a:r>
            <a:r>
              <a:rPr lang="en-GB" b="1" i="0" dirty="0">
                <a:solidFill>
                  <a:srgbClr val="E02582"/>
                </a:solidFill>
                <a:effectLst/>
                <a:latin typeface="Altis ScotBook Bold" panose="020B0803030000000003" pitchFamily="34" charset="0"/>
              </a:rPr>
              <a:t> (</a:t>
            </a:r>
            <a:r>
              <a:rPr lang="en-GB" sz="1200" b="1" i="0" kern="1200" dirty="0">
                <a:solidFill>
                  <a:schemeClr val="tx1"/>
                </a:solidFill>
                <a:effectLst/>
                <a:latin typeface="+mn-lt"/>
                <a:ea typeface="+mn-ea"/>
                <a:cs typeface="+mn-cs"/>
              </a:rPr>
              <a:t>Orion Children's Books)</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Book one of this contemporary epic fantasy introduces Elodie and Ed Crane, who live in the Highlands with their dads and fear that because they’re adopted, they won't share their dads’ magical heritage. When they discover they do, an edge-of-your-seat adventure begins as they attempt to figure out why magic has been fading. LD’s depiction of magic ability as a skillset makes the reader reflect on what magic really is in the ordinary world we inhabit. </a:t>
            </a:r>
            <a:br>
              <a:rPr lang="en-GB" dirty="0"/>
            </a:br>
            <a:br>
              <a:rPr lang="en-GB" b="1" dirty="0">
                <a:latin typeface="Altis ScotBook Bold" panose="020B0803030000000003" pitchFamily="34" charset="0"/>
              </a:rPr>
            </a:br>
            <a:r>
              <a:rPr lang="en-GB" sz="1200" b="1" i="1" kern="1200" dirty="0">
                <a:solidFill>
                  <a:schemeClr val="tx1"/>
                </a:solidFill>
                <a:effectLst/>
                <a:latin typeface="+mn-lt"/>
                <a:ea typeface="+mn-ea"/>
                <a:cs typeface="+mn-cs"/>
              </a:rPr>
              <a:t>History’s Most Epic Fibs! / Fails!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Athena </a:t>
            </a:r>
            <a:r>
              <a:rPr lang="en-GB" sz="1200" b="1" i="0" kern="1200" dirty="0" err="1">
                <a:solidFill>
                  <a:schemeClr val="tx1"/>
                </a:solidFill>
                <a:effectLst/>
                <a:latin typeface="+mn-lt"/>
                <a:ea typeface="+mn-ea"/>
                <a:cs typeface="+mn-cs"/>
              </a:rPr>
              <a:t>Kugblenu</a:t>
            </a:r>
            <a:r>
              <a:rPr lang="en-GB" sz="1200" b="1" i="0" kern="1200" dirty="0">
                <a:solidFill>
                  <a:schemeClr val="tx1"/>
                </a:solidFill>
                <a:effectLst/>
                <a:latin typeface="+mn-lt"/>
                <a:ea typeface="+mn-ea"/>
                <a:cs typeface="+mn-cs"/>
              </a:rPr>
              <a:t>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Wren &amp; Rook</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mn-lt"/>
                <a:ea typeface="+mn-ea"/>
                <a:cs typeface="+mn-cs"/>
              </a:rPr>
              <a:t>Discover history’s most epic fibs and fails with CBBC’s </a:t>
            </a:r>
            <a:r>
              <a:rPr lang="en-GB" sz="1200" b="0" i="1" kern="1200" dirty="0">
                <a:solidFill>
                  <a:schemeClr val="tx1"/>
                </a:solidFill>
                <a:effectLst/>
                <a:latin typeface="+mn-lt"/>
                <a:ea typeface="+mn-ea"/>
                <a:cs typeface="+mn-cs"/>
              </a:rPr>
              <a:t>Horrible Histories</a:t>
            </a:r>
            <a:r>
              <a:rPr lang="en-GB" sz="1200" b="0" i="0" kern="1200" dirty="0">
                <a:solidFill>
                  <a:schemeClr val="tx1"/>
                </a:solidFill>
                <a:effectLst/>
                <a:latin typeface="+mn-lt"/>
                <a:ea typeface="+mn-ea"/>
                <a:cs typeface="+mn-cs"/>
              </a:rPr>
              <a:t> writer and stand-up comedian, Athena </a:t>
            </a:r>
            <a:r>
              <a:rPr lang="en-GB" sz="1200" b="0" i="0" kern="1200" dirty="0" err="1">
                <a:solidFill>
                  <a:schemeClr val="tx1"/>
                </a:solidFill>
                <a:effectLst/>
                <a:latin typeface="+mn-lt"/>
                <a:ea typeface="+mn-ea"/>
                <a:cs typeface="+mn-cs"/>
              </a:rPr>
              <a:t>Kugblenu</a:t>
            </a:r>
            <a:r>
              <a:rPr lang="en-GB" sz="1200" b="0" i="0" kern="1200" dirty="0">
                <a:solidFill>
                  <a:schemeClr val="tx1"/>
                </a:solidFill>
                <a:effectLst/>
                <a:latin typeface="+mn-lt"/>
                <a:ea typeface="+mn-ea"/>
                <a:cs typeface="+mn-cs"/>
              </a:rPr>
              <a:t>, in this lively, laugh-out-loud non-fiction series. Readers will hear the truth behind some of history’s most pervasive myths and uncover the stories behind huge mistakes that changed the world forever – often for the better! Great picks for the classroom and for sharing at home, these books are guaranteed to get you laughing as you learn. </a:t>
            </a:r>
            <a:br>
              <a:rPr lang="en-GB" dirty="0"/>
            </a:br>
            <a:endParaRPr lang="en-GB" sz="1200" b="1"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The </a:t>
            </a:r>
            <a:r>
              <a:rPr lang="en-GB" sz="1200" b="1" i="1" kern="1200" dirty="0" err="1">
                <a:solidFill>
                  <a:schemeClr val="tx1"/>
                </a:solidFill>
                <a:effectLst/>
                <a:latin typeface="+mn-lt"/>
                <a:ea typeface="+mn-ea"/>
                <a:cs typeface="+mn-cs"/>
              </a:rPr>
              <a:t>Notwitches</a:t>
            </a:r>
            <a:r>
              <a:rPr lang="en-GB" sz="1200" b="1" i="1" kern="1200" dirty="0">
                <a:solidFill>
                  <a:schemeClr val="tx1"/>
                </a:solidFill>
                <a:effectLst/>
                <a:latin typeface="+mn-lt"/>
                <a:ea typeface="+mn-ea"/>
                <a:cs typeface="+mn-cs"/>
              </a:rPr>
              <a:t>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Gary Panton and Dotty Sutton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Chicken House Ltd)</a:t>
            </a:r>
          </a:p>
          <a:p>
            <a:pPr rtl="0" fontAlgn="base"/>
            <a:r>
              <a:rPr lang="en-GB" sz="1200" b="0" i="1" kern="1200" dirty="0">
                <a:solidFill>
                  <a:schemeClr val="tx1"/>
                </a:solidFill>
                <a:effectLst/>
                <a:latin typeface="+mn-lt"/>
                <a:ea typeface="+mn-ea"/>
                <a:cs typeface="+mn-cs"/>
              </a:rPr>
              <a:t>The </a:t>
            </a:r>
            <a:r>
              <a:rPr lang="en-GB" sz="1200" b="0" i="1" kern="1200" dirty="0" err="1">
                <a:solidFill>
                  <a:schemeClr val="tx1"/>
                </a:solidFill>
                <a:effectLst/>
                <a:latin typeface="+mn-lt"/>
                <a:ea typeface="+mn-ea"/>
                <a:cs typeface="+mn-cs"/>
              </a:rPr>
              <a:t>Notwitches</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follows </a:t>
            </a:r>
            <a:r>
              <a:rPr lang="en-GB" sz="1200" b="0" i="0" kern="1200" dirty="0" err="1">
                <a:solidFill>
                  <a:schemeClr val="tx1"/>
                </a:solidFill>
                <a:effectLst/>
                <a:latin typeface="+mn-lt"/>
                <a:ea typeface="+mn-ea"/>
                <a:cs typeface="+mn-cs"/>
              </a:rPr>
              <a:t>Melanda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Notwitch</a:t>
            </a:r>
            <a:r>
              <a:rPr lang="en-GB" sz="1200" b="0" i="0" kern="1200" dirty="0">
                <a:solidFill>
                  <a:schemeClr val="tx1"/>
                </a:solidFill>
                <a:effectLst/>
                <a:latin typeface="+mn-lt"/>
                <a:ea typeface="+mn-ea"/>
                <a:cs typeface="+mn-cs"/>
              </a:rPr>
              <a:t>, forced to serve her three awful aunties, on her brilliantly chaotic quest to escape her unhappy house and reclaim her magic. Along the way, we’ll meet a cast of bewitching and hilarious characters, from goblins to rock monsters to motorcycle gangs! A fabulously fun adventure, blending together humour, heart and a whole lot of silliness. Snappy chapters and laugh-out-loud illustrations make this perfect for newly independent readers. </a:t>
            </a: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2FABE451-2228-1F78-964D-1B41C969187F}"/>
              </a:ext>
            </a:extLst>
          </p:cNvPr>
          <p:cNvSpPr>
            <a:spLocks noGrp="1"/>
          </p:cNvSpPr>
          <p:nvPr>
            <p:ph type="sldNum" sz="quarter" idx="5"/>
          </p:nvPr>
        </p:nvSpPr>
        <p:spPr/>
        <p:txBody>
          <a:bodyPr/>
          <a:lstStyle/>
          <a:p>
            <a:fld id="{D78E8763-CE37-478F-AC50-5431D1C2EC64}" type="slidenum">
              <a:rPr lang="en-GB" smtClean="0"/>
              <a:t>10</a:t>
            </a:fld>
            <a:endParaRPr lang="en-GB"/>
          </a:p>
        </p:txBody>
      </p:sp>
    </p:spTree>
    <p:extLst>
      <p:ext uri="{BB962C8B-B14F-4D97-AF65-F5344CB8AC3E}">
        <p14:creationId xmlns:p14="http://schemas.microsoft.com/office/powerpoint/2010/main" val="399401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8EA9-581C-C362-9FD2-DAC8F2740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35412-D203-8027-3C0C-1044A3CFF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40330-FFEB-6D82-2920-71A2296A4490}"/>
              </a:ext>
            </a:extLst>
          </p:cNvPr>
          <p:cNvSpPr>
            <a:spLocks noGrp="1"/>
          </p:cNvSpPr>
          <p:nvPr>
            <p:ph type="body" idx="1"/>
          </p:nvPr>
        </p:nvSpPr>
        <p:spPr/>
        <p:txBody>
          <a:bodyPr/>
          <a:lstStyle/>
          <a:p>
            <a:pPr algn="l" fontAlgn="base"/>
            <a:r>
              <a:rPr lang="en-GB" sz="1200" b="1" dirty="0">
                <a:latin typeface="Altis ScotBook Bold" panose="020B0803030000000003" pitchFamily="34" charset="0"/>
                <a:cs typeface="Arial" panose="020B0604020202020204" pitchFamily="34" charset="0"/>
              </a:rPr>
              <a:t>Scottish Book Trust staff picks </a:t>
            </a:r>
          </a:p>
          <a:p>
            <a:pPr algn="l" fontAlgn="base"/>
            <a:endParaRPr lang="en-GB" sz="1200" b="1"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Thank you to our colleagues for their recommendations.</a:t>
            </a:r>
          </a:p>
          <a:p>
            <a:pPr fontAlgn="base"/>
            <a:br>
              <a:rPr lang="en-GB" dirty="0"/>
            </a:br>
            <a:r>
              <a:rPr lang="en-GB" sz="1200" b="1" i="1" kern="1200" dirty="0">
                <a:solidFill>
                  <a:schemeClr val="tx1"/>
                </a:solidFill>
                <a:effectLst/>
                <a:latin typeface="+mn-lt"/>
                <a:ea typeface="+mn-ea"/>
                <a:cs typeface="+mn-cs"/>
              </a:rPr>
              <a:t>Jabari Tries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Gaia Cornwall</a:t>
            </a:r>
            <a:r>
              <a:rPr lang="en-GB" b="1" i="0" dirty="0">
                <a:solidFill>
                  <a:srgbClr val="E02582"/>
                </a:solidFill>
                <a:effectLst/>
                <a:latin typeface="Altis ScotBook Bold" panose="020B0803030000000003" pitchFamily="34" charset="0"/>
              </a:rPr>
              <a:t> (</a:t>
            </a:r>
            <a:r>
              <a:rPr lang="en-GB" sz="1200" b="1" i="0" kern="1200" dirty="0">
                <a:solidFill>
                  <a:schemeClr val="tx1"/>
                </a:solidFill>
                <a:effectLst/>
                <a:latin typeface="+mn-lt"/>
                <a:ea typeface="+mn-ea"/>
                <a:cs typeface="+mn-cs"/>
              </a:rPr>
              <a:t>Walker Books Ltd)</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Perfect for exploring STEM topics and encouraging creative problem-solving, this beautifully-illustrated picture book follows Jabari as he tries to build a model that flies. He experiments with different materials and ramp structures, but it just won’t work. When he gets frustrated, his dad offers some good advice. Jabari takes a deep breath and tries again. This time, with a little help from his sister, Jabari’s model takes to the skies! </a:t>
            </a:r>
          </a:p>
          <a:p>
            <a:pPr fontAlgn="base"/>
            <a:r>
              <a:rPr lang="en-GB" sz="1200" b="1" i="0" kern="1200" dirty="0">
                <a:solidFill>
                  <a:schemeClr val="tx1"/>
                </a:solidFill>
                <a:effectLst/>
                <a:latin typeface="+mn-lt"/>
                <a:ea typeface="+mn-ea"/>
                <a:cs typeface="+mn-cs"/>
              </a:rPr>
              <a:t>From Emily Ilett, School Communities Learning Co-ordinator</a:t>
            </a:r>
          </a:p>
          <a:p>
            <a:br>
              <a:rPr lang="en-GB" b="1" dirty="0">
                <a:latin typeface="Altis ScotBook Bold" panose="020B0803030000000003" pitchFamily="34" charset="0"/>
              </a:rPr>
            </a:br>
            <a:r>
              <a:rPr lang="en-GB" sz="1200" b="1" i="1" kern="1200" dirty="0">
                <a:solidFill>
                  <a:schemeClr val="tx1"/>
                </a:solidFill>
                <a:effectLst/>
                <a:latin typeface="+mn-lt"/>
                <a:ea typeface="+mn-ea"/>
                <a:cs typeface="+mn-cs"/>
              </a:rPr>
              <a:t>Don't Think of Tigers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Alex Latimer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Andersen Press Ltd</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mn-lt"/>
                <a:ea typeface="+mn-ea"/>
                <a:cs typeface="+mn-cs"/>
              </a:rPr>
              <a:t>This brilliantly funny picture book invites readers into an interactive, imaginative game where thinking about the ‘wrong’ thing is actually the whole point! Through encouraging a growth mindset approach, it shows children that the only way to get better at drawing is to practise and practise some more.  With clever repetition and escalating humour, this beautifully-illustrated text keeps children engaged while gently building resilience and confidence.</a:t>
            </a:r>
          </a:p>
          <a:p>
            <a:pPr fontAlgn="base"/>
            <a:r>
              <a:rPr lang="en-GB" sz="1200" b="1" i="0" kern="1200" dirty="0">
                <a:solidFill>
                  <a:schemeClr val="tx1"/>
                </a:solidFill>
                <a:effectLst/>
                <a:latin typeface="+mn-lt"/>
                <a:ea typeface="+mn-ea"/>
                <a:cs typeface="+mn-cs"/>
              </a:rPr>
              <a:t>‍From Pauline Bird, School Communities Manager</a:t>
            </a:r>
          </a:p>
          <a:p>
            <a:pPr fontAlgn="base"/>
            <a:endParaRPr lang="en-GB" sz="1200" b="0"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Shapes of Nature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Ben Hoare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Dk Children)</a:t>
            </a:r>
          </a:p>
          <a:p>
            <a:pPr fontAlgn="base"/>
            <a:r>
              <a:rPr lang="en-GB" sz="1200" b="0" i="0" kern="1200" dirty="0">
                <a:solidFill>
                  <a:schemeClr val="tx1"/>
                </a:solidFill>
                <a:effectLst/>
                <a:latin typeface="+mn-lt"/>
                <a:ea typeface="+mn-ea"/>
                <a:cs typeface="+mn-cs"/>
              </a:rPr>
              <a:t>This book lays out nature in all its multi-coloured and multifaceted beauty and is full of facts and stunning photos. The shimmering beetles, shining gemstones, bold fruits and flowers and fluttering insects draw you into the pages and leave you wanting to stare at it all, choosing your favourites on every page. A wonderful book for anyone fascinated by the natural world. </a:t>
            </a:r>
          </a:p>
          <a:p>
            <a:pPr fontAlgn="base"/>
            <a:r>
              <a:rPr lang="en-GB" sz="1200" b="1" i="0" kern="1200" dirty="0">
                <a:solidFill>
                  <a:schemeClr val="tx1"/>
                </a:solidFill>
                <a:effectLst/>
                <a:latin typeface="+mn-lt"/>
                <a:ea typeface="+mn-ea"/>
                <a:cs typeface="+mn-cs"/>
              </a:rPr>
              <a:t>‍From Ella McLellan, School Communities Regional Outreach Co-ordinator</a:t>
            </a:r>
          </a:p>
          <a:p>
            <a:pPr rtl="0" fontAlgn="base"/>
            <a:br>
              <a:rPr lang="en-GB" dirty="0"/>
            </a:b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DACA30BA-B211-4B8D-4DB7-9F6152C8C8B1}"/>
              </a:ext>
            </a:extLst>
          </p:cNvPr>
          <p:cNvSpPr>
            <a:spLocks noGrp="1"/>
          </p:cNvSpPr>
          <p:nvPr>
            <p:ph type="sldNum" sz="quarter" idx="5"/>
          </p:nvPr>
        </p:nvSpPr>
        <p:spPr/>
        <p:txBody>
          <a:bodyPr/>
          <a:lstStyle/>
          <a:p>
            <a:fld id="{D78E8763-CE37-478F-AC50-5431D1C2EC64}" type="slidenum">
              <a:rPr lang="en-GB" smtClean="0"/>
              <a:t>11</a:t>
            </a:fld>
            <a:endParaRPr lang="en-GB"/>
          </a:p>
        </p:txBody>
      </p:sp>
    </p:spTree>
    <p:extLst>
      <p:ext uri="{BB962C8B-B14F-4D97-AF65-F5344CB8AC3E}">
        <p14:creationId xmlns:p14="http://schemas.microsoft.com/office/powerpoint/2010/main" val="179527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78E7-2D70-B0B5-6C0E-BEA10D524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87D41-FCD7-4609-A8D6-46E2D7803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452AB-5851-06B8-ACBA-AD3E987FE682}"/>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dirty="0">
                <a:latin typeface="Altis ScotBook Bold" panose="020B0803030000000003" pitchFamily="34" charset="0"/>
                <a:cs typeface="Arial" panose="020B0604020202020204" pitchFamily="34" charset="0"/>
              </a:rPr>
              <a:t>Scottish Book Trust staff picks </a:t>
            </a:r>
          </a:p>
          <a:p>
            <a:pPr algn="l" fontAlgn="base"/>
            <a:endParaRPr lang="en-GB" sz="1200" b="1" i="0" kern="1200" dirty="0">
              <a:solidFill>
                <a:schemeClr val="tx1"/>
              </a:solidFill>
              <a:effectLst/>
              <a:latin typeface="+mn-lt"/>
              <a:ea typeface="+mn-ea"/>
              <a:cs typeface="+mn-cs"/>
            </a:endParaRPr>
          </a:p>
          <a:p>
            <a:pPr fontAlgn="base"/>
            <a:r>
              <a:rPr lang="en-GB" sz="1200" b="1" i="1" kern="1200" dirty="0" err="1">
                <a:solidFill>
                  <a:schemeClr val="tx1"/>
                </a:solidFill>
                <a:effectLst/>
                <a:latin typeface="+mn-lt"/>
                <a:ea typeface="+mn-ea"/>
                <a:cs typeface="+mn-cs"/>
              </a:rPr>
              <a:t>Frostheart</a:t>
            </a:r>
            <a:r>
              <a:rPr lang="en-GB" sz="1200" b="1" i="0" kern="1200" dirty="0">
                <a:solidFill>
                  <a:schemeClr val="tx1"/>
                </a:solidFill>
                <a:effectLst/>
                <a:latin typeface="+mn-lt"/>
                <a:ea typeface="+mn-ea"/>
                <a:cs typeface="+mn-cs"/>
              </a:rPr>
              <a:t>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Jamie Littler </a:t>
            </a:r>
            <a:r>
              <a:rPr lang="en-GB" b="1" i="0" dirty="0">
                <a:solidFill>
                  <a:srgbClr val="E02582"/>
                </a:solidFill>
                <a:effectLst/>
                <a:latin typeface="Altis ScotBook Bold" panose="020B0803030000000003" pitchFamily="34" charset="0"/>
              </a:rPr>
              <a:t>(</a:t>
            </a:r>
            <a:r>
              <a:rPr lang="en-GB" sz="1200" b="1" i="0" kern="1200" dirty="0">
                <a:solidFill>
                  <a:schemeClr val="tx1"/>
                </a:solidFill>
                <a:effectLst/>
                <a:latin typeface="+mn-lt"/>
                <a:ea typeface="+mn-ea"/>
                <a:cs typeface="+mn-cs"/>
              </a:rPr>
              <a:t>Puffin)</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Set in a snowy world where tribes live in isolated strongholds,  </a:t>
            </a:r>
            <a:r>
              <a:rPr lang="en-GB" sz="1200" b="0" i="1" kern="1200" dirty="0" err="1">
                <a:solidFill>
                  <a:schemeClr val="tx1"/>
                </a:solidFill>
                <a:effectLst/>
                <a:latin typeface="+mn-lt"/>
                <a:ea typeface="+mn-ea"/>
                <a:cs typeface="+mn-cs"/>
              </a:rPr>
              <a:t>Frostheart</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tells the story of Ash, a young boy raised by tribal elders after his explorer parents failed to return from a pathfinding mission. Determined to learn more about the mysterious magical skill he possesses that terrifies his own people, Ash joins the </a:t>
            </a:r>
            <a:r>
              <a:rPr lang="en-GB" sz="1200" b="0" i="0" kern="1200" dirty="0" err="1">
                <a:solidFill>
                  <a:schemeClr val="tx1"/>
                </a:solidFill>
                <a:effectLst/>
                <a:latin typeface="+mn-lt"/>
                <a:ea typeface="+mn-ea"/>
                <a:cs typeface="+mn-cs"/>
              </a:rPr>
              <a:t>Frostheart</a:t>
            </a:r>
            <a:r>
              <a:rPr lang="en-GB" sz="1200" b="0" i="0" kern="1200" dirty="0">
                <a:solidFill>
                  <a:schemeClr val="tx1"/>
                </a:solidFill>
                <a:effectLst/>
                <a:latin typeface="+mn-lt"/>
                <a:ea typeface="+mn-ea"/>
                <a:cs typeface="+mn-cs"/>
              </a:rPr>
              <a:t>, a sleigh with a motley crew of adventurers. With beautiful illustrations, readers will be swept up by Ash’s perilous journey!</a:t>
            </a:r>
          </a:p>
          <a:p>
            <a:pPr fontAlgn="base"/>
            <a:r>
              <a:rPr lang="en-GB" sz="1200" b="1" i="0" kern="1200" dirty="0">
                <a:solidFill>
                  <a:schemeClr val="tx1"/>
                </a:solidFill>
                <a:effectLst/>
                <a:latin typeface="+mn-lt"/>
                <a:ea typeface="+mn-ea"/>
                <a:cs typeface="+mn-cs"/>
              </a:rPr>
              <a:t>From Heather Collins, School Communities Manager </a:t>
            </a:r>
          </a:p>
          <a:p>
            <a:br>
              <a:rPr lang="en-GB" b="1" dirty="0"/>
            </a:br>
            <a:r>
              <a:rPr lang="en-GB" sz="1200" b="1" i="1" kern="1200" dirty="0">
                <a:solidFill>
                  <a:schemeClr val="tx1"/>
                </a:solidFill>
                <a:effectLst/>
                <a:latin typeface="+mn-lt"/>
                <a:ea typeface="+mn-ea"/>
                <a:cs typeface="+mn-cs"/>
              </a:rPr>
              <a:t>I Shall Never Fall in Love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Hari Conner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Simon &amp; Schuster Ltd)</a:t>
            </a:r>
          </a:p>
          <a:p>
            <a:pPr fontAlgn="base"/>
            <a:r>
              <a:rPr lang="en-GB" sz="1200" b="0" i="0" kern="1200" dirty="0">
                <a:solidFill>
                  <a:schemeClr val="tx1"/>
                </a:solidFill>
                <a:effectLst/>
                <a:latin typeface="+mn-lt"/>
                <a:ea typeface="+mn-ea"/>
                <a:cs typeface="+mn-cs"/>
              </a:rPr>
              <a:t>Set in Regency England, Eleanor and George are two friends navigating the world of matchmaking, parties and romance. Whilst Eleanor feels pressure to be the perfect daughter, George explores their gender identity in secret. The hilarious artwork is jam-packed with charm and at the end, readers can learn more about the often-ignored history of the regency era. Inspired by Jane Austen’s </a:t>
            </a:r>
            <a:r>
              <a:rPr lang="en-GB" sz="1200" b="0" i="1" kern="1200" dirty="0">
                <a:solidFill>
                  <a:schemeClr val="tx1"/>
                </a:solidFill>
                <a:effectLst/>
                <a:latin typeface="+mn-lt"/>
                <a:ea typeface="+mn-ea"/>
                <a:cs typeface="+mn-cs"/>
              </a:rPr>
              <a:t>Emma</a:t>
            </a:r>
            <a:r>
              <a:rPr lang="en-GB" sz="1200" b="0" i="0" kern="1200" dirty="0">
                <a:solidFill>
                  <a:schemeClr val="tx1"/>
                </a:solidFill>
                <a:effectLst/>
                <a:latin typeface="+mn-lt"/>
                <a:ea typeface="+mn-ea"/>
                <a:cs typeface="+mn-cs"/>
              </a:rPr>
              <a:t>, this graphic novel is a historical romance you can’t help but fall in love with!</a:t>
            </a:r>
          </a:p>
          <a:p>
            <a:pPr fontAlgn="base"/>
            <a:r>
              <a:rPr lang="en-GB" sz="1200" b="1" i="0" kern="1200" dirty="0">
                <a:solidFill>
                  <a:schemeClr val="tx1"/>
                </a:solidFill>
                <a:effectLst/>
                <a:latin typeface="+mn-lt"/>
                <a:ea typeface="+mn-ea"/>
                <a:cs typeface="+mn-cs"/>
              </a:rPr>
              <a:t>‍From Catherine Wilson Garry, School Communities Learning Content Manager </a:t>
            </a:r>
          </a:p>
          <a:p>
            <a:br>
              <a:rPr lang="en-GB" dirty="0"/>
            </a:b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FE70802B-DB97-2C4E-7F2A-24F38A452144}"/>
              </a:ext>
            </a:extLst>
          </p:cNvPr>
          <p:cNvSpPr>
            <a:spLocks noGrp="1"/>
          </p:cNvSpPr>
          <p:nvPr>
            <p:ph type="sldNum" sz="quarter" idx="5"/>
          </p:nvPr>
        </p:nvSpPr>
        <p:spPr/>
        <p:txBody>
          <a:bodyPr/>
          <a:lstStyle/>
          <a:p>
            <a:fld id="{D78E8763-CE37-478F-AC50-5431D1C2EC64}" type="slidenum">
              <a:rPr lang="en-GB" smtClean="0"/>
              <a:t>12</a:t>
            </a:fld>
            <a:endParaRPr lang="en-GB"/>
          </a:p>
        </p:txBody>
      </p:sp>
    </p:spTree>
    <p:extLst>
      <p:ext uri="{BB962C8B-B14F-4D97-AF65-F5344CB8AC3E}">
        <p14:creationId xmlns:p14="http://schemas.microsoft.com/office/powerpoint/2010/main" val="376477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2A6B-0135-3518-2E8C-4D737788C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641BA-431A-C576-3832-9897E9C28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370E0-E00E-0B8F-FE22-94332042DB5E}"/>
              </a:ext>
            </a:extLst>
          </p:cNvPr>
          <p:cNvSpPr>
            <a:spLocks noGrp="1"/>
          </p:cNvSpPr>
          <p:nvPr>
            <p:ph type="body" idx="1"/>
          </p:nvPr>
        </p:nvSpPr>
        <p:spPr/>
        <p:txBody>
          <a:bodyPr/>
          <a:lstStyle/>
          <a:p>
            <a:pPr algn="l" fontAlgn="base"/>
            <a:r>
              <a:rPr lang="en-GB" sz="1200" b="1" i="0" kern="1200" dirty="0">
                <a:solidFill>
                  <a:schemeClr val="tx1"/>
                </a:solidFill>
                <a:effectLst/>
                <a:latin typeface="+mn-lt"/>
                <a:ea typeface="+mn-ea"/>
                <a:cs typeface="+mn-cs"/>
              </a:rPr>
              <a:t>Guest Picks</a:t>
            </a:r>
          </a:p>
          <a:p>
            <a:pPr algn="l" fontAlgn="base"/>
            <a:endParaRPr lang="en-GB" sz="1200" b="1" i="0" kern="1200" dirty="0">
              <a:solidFill>
                <a:schemeClr val="tx1"/>
              </a:solidFill>
              <a:effectLst/>
              <a:latin typeface="+mn-lt"/>
              <a:ea typeface="+mn-ea"/>
              <a:cs typeface="+mn-cs"/>
            </a:endParaRPr>
          </a:p>
          <a:p>
            <a:pPr algn="l" fontAlgn="base"/>
            <a:r>
              <a:rPr lang="en-GB" sz="1200" b="0" i="0" kern="1200" dirty="0">
                <a:solidFill>
                  <a:schemeClr val="tx1"/>
                </a:solidFill>
                <a:effectLst/>
                <a:latin typeface="+mn-lt"/>
                <a:ea typeface="+mn-ea"/>
                <a:cs typeface="+mn-cs"/>
              </a:rPr>
              <a:t>Thank you to </a:t>
            </a:r>
            <a:r>
              <a:rPr lang="en-GB" sz="1200" b="1" i="0" kern="1200" dirty="0">
                <a:solidFill>
                  <a:schemeClr val="tx1"/>
                </a:solidFill>
                <a:effectLst/>
                <a:latin typeface="+mn-lt"/>
                <a:ea typeface="+mn-ea"/>
                <a:cs typeface="+mn-cs"/>
              </a:rPr>
              <a:t>Emma Robertson</a:t>
            </a:r>
            <a:r>
              <a:rPr lang="en-GB" sz="1200" b="0" i="0" kern="1200" dirty="0">
                <a:solidFill>
                  <a:schemeClr val="tx1"/>
                </a:solidFill>
                <a:effectLst/>
                <a:latin typeface="+mn-lt"/>
                <a:ea typeface="+mn-ea"/>
                <a:cs typeface="+mn-cs"/>
              </a:rPr>
              <a:t>, School Librarian at Knox Academy for her recommendations.</a:t>
            </a:r>
          </a:p>
          <a:p>
            <a:pPr algn="l" fontAlgn="base"/>
            <a:endParaRPr lang="en-GB" sz="1200" b="1" i="0" kern="1200" dirty="0">
              <a:solidFill>
                <a:schemeClr val="tx1"/>
              </a:solidFill>
              <a:effectLst/>
              <a:latin typeface="HelveticaNeueAltaLT Std" panose="02000503040000020004" pitchFamily="50" charset="0"/>
              <a:ea typeface="+mn-ea"/>
              <a:cs typeface="+mn-cs"/>
            </a:endParaRPr>
          </a:p>
          <a:p>
            <a:pPr algn="l" fontAlgn="base"/>
            <a:r>
              <a:rPr lang="en-GB" sz="1200" b="1" i="1" kern="1200" dirty="0">
                <a:solidFill>
                  <a:schemeClr val="tx1"/>
                </a:solidFill>
                <a:effectLst/>
                <a:latin typeface="+mn-lt"/>
                <a:ea typeface="+mn-ea"/>
                <a:cs typeface="+mn-cs"/>
              </a:rPr>
              <a:t>The First Year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Matt Goodfellow</a:t>
            </a:r>
            <a:r>
              <a:rPr lang="en-GB" b="1" i="0" dirty="0">
                <a:solidFill>
                  <a:srgbClr val="E02582"/>
                </a:solidFill>
                <a:effectLst/>
                <a:latin typeface="Altis ScotBook Bold" panose="020B0803030000000003" pitchFamily="34" charset="0"/>
              </a:rPr>
              <a:t> (</a:t>
            </a:r>
            <a:r>
              <a:rPr lang="en-GB" sz="1200" b="1" i="0" kern="1200" dirty="0">
                <a:solidFill>
                  <a:schemeClr val="tx1"/>
                </a:solidFill>
                <a:effectLst/>
                <a:latin typeface="+mn-lt"/>
                <a:ea typeface="+mn-ea"/>
                <a:cs typeface="+mn-cs"/>
              </a:rPr>
              <a:t>Otter-</a:t>
            </a:r>
            <a:r>
              <a:rPr lang="en-GB" sz="1200" b="1" i="0" kern="1200" dirty="0" err="1">
                <a:solidFill>
                  <a:schemeClr val="tx1"/>
                </a:solidFill>
                <a:effectLst/>
                <a:latin typeface="+mn-lt"/>
                <a:ea typeface="+mn-ea"/>
                <a:cs typeface="+mn-cs"/>
              </a:rPr>
              <a:t>barry</a:t>
            </a:r>
            <a:r>
              <a:rPr lang="en-GB" sz="1200" b="1" i="0" kern="1200" dirty="0">
                <a:solidFill>
                  <a:schemeClr val="tx1"/>
                </a:solidFill>
                <a:effectLst/>
                <a:latin typeface="+mn-lt"/>
                <a:ea typeface="+mn-ea"/>
                <a:cs typeface="+mn-cs"/>
              </a:rPr>
              <a:t> Books)</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This book can help anyone to better understand all of the difficulties that come with big life changes. I love that it is a novel in verse and written in a way that's beautiful but easy to understand. There are so many poetic moments that stick with you and make you want to read on to find out if things get resolved.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HelveticaNeueAltaLT Std" panose="02000503040000020004" pitchFamily="50" charset="0"/>
                <a:ea typeface="+mn-ea"/>
                <a:cs typeface="+mn-cs"/>
              </a:rPr>
              <a:t>Content warning: bullying</a:t>
            </a:r>
          </a:p>
          <a:p>
            <a:pPr algn="l" fontAlgn="base"/>
            <a:endParaRPr lang="en-GB" sz="1200" b="0" i="0" kern="1200" dirty="0">
              <a:solidFill>
                <a:schemeClr val="tx1"/>
              </a:solidFill>
              <a:effectLst/>
              <a:latin typeface="+mn-lt"/>
              <a:ea typeface="+mn-ea"/>
              <a:cs typeface="+mn-cs"/>
            </a:endParaRPr>
          </a:p>
          <a:p>
            <a:pPr algn="l" fontAlgn="base"/>
            <a:r>
              <a:rPr lang="en-GB" sz="1200" b="1" i="1" kern="1200" dirty="0">
                <a:solidFill>
                  <a:schemeClr val="tx1"/>
                </a:solidFill>
                <a:effectLst/>
                <a:latin typeface="+mn-lt"/>
                <a:ea typeface="+mn-ea"/>
                <a:cs typeface="+mn-cs"/>
              </a:rPr>
              <a:t>In Memoriam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Alice Winn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Penguin Books Ltd</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mn-lt"/>
                <a:ea typeface="+mn-ea"/>
                <a:cs typeface="+mn-cs"/>
              </a:rPr>
              <a:t>Alice Winn encapsulates beautifully the horrors of war and the challenges that are faced by our main characters. She skilfully includes newspaper clippings as a way to draw readers into the narrative. The LGBTQ+ representation is also beautiful. It really is a must read for anyone interested in the first world war or for those who enjoy reading queer fiction.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HelveticaNeueAltaLT Std" panose="02000503040000020004" pitchFamily="50" charset="0"/>
                <a:ea typeface="+mn-ea"/>
                <a:cs typeface="+mn-cs"/>
              </a:rPr>
              <a:t>Content warnings: </a:t>
            </a:r>
            <a:r>
              <a:rPr lang="en-GB" sz="1200" b="1" i="0" kern="1200" dirty="0">
                <a:solidFill>
                  <a:schemeClr val="tx1"/>
                </a:solidFill>
                <a:effectLst/>
                <a:latin typeface="+mn-lt"/>
                <a:ea typeface="+mn-ea"/>
                <a:cs typeface="+mn-cs"/>
              </a:rPr>
              <a:t>graphic depictions of war and death (including suicidal ideation), homophobia, PTSD</a:t>
            </a:r>
            <a:endParaRPr lang="en-GB" sz="1200" b="1" i="0" kern="1200" dirty="0">
              <a:solidFill>
                <a:schemeClr val="tx1"/>
              </a:solidFill>
              <a:effectLst/>
              <a:latin typeface="HelveticaNeueAltaLT Std" panose="02000503040000020004" pitchFamily="50" charset="0"/>
              <a:ea typeface="+mn-ea"/>
              <a:cs typeface="+mn-cs"/>
            </a:endParaRPr>
          </a:p>
          <a:p>
            <a:pPr fontAlgn="base"/>
            <a:endParaRPr lang="en-GB" sz="1200" b="0"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The Boy I Love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William Hussey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Andersen Press Ltd)</a:t>
            </a:r>
          </a:p>
          <a:p>
            <a:pPr rtl="0" fontAlgn="base"/>
            <a:r>
              <a:rPr lang="en-GB" sz="1200" b="0" i="0" kern="1200" dirty="0">
                <a:solidFill>
                  <a:schemeClr val="tx1"/>
                </a:solidFill>
                <a:effectLst/>
                <a:latin typeface="+mn-lt"/>
                <a:ea typeface="+mn-ea"/>
                <a:cs typeface="+mn-cs"/>
              </a:rPr>
              <a:t>I chose this book as it's similar to </a:t>
            </a:r>
            <a:r>
              <a:rPr lang="en-GB" sz="1200" b="0" i="1" kern="1200" dirty="0">
                <a:solidFill>
                  <a:schemeClr val="tx1"/>
                </a:solidFill>
                <a:effectLst/>
                <a:latin typeface="+mn-lt"/>
                <a:ea typeface="+mn-ea"/>
                <a:cs typeface="+mn-cs"/>
              </a:rPr>
              <a:t>In Memoriam</a:t>
            </a:r>
            <a:r>
              <a:rPr lang="en-GB" sz="1200" b="0" i="0" kern="1200" dirty="0">
                <a:solidFill>
                  <a:schemeClr val="tx1"/>
                </a:solidFill>
                <a:effectLst/>
                <a:latin typeface="+mn-lt"/>
                <a:ea typeface="+mn-ea"/>
                <a:cs typeface="+mn-cs"/>
              </a:rPr>
              <a:t> in a lot of ways, but is accessible for younger readers. It very clearly showcases the horrors of war and the difficulties the characters face having to hide who they are. It is a beautiful book with the concept of hope at its heart. </a:t>
            </a:r>
          </a:p>
          <a:p>
            <a:pPr rtl="0" fontAlgn="base"/>
            <a:r>
              <a:rPr lang="en-GB" sz="1200" b="1" i="0" kern="1200" dirty="0">
                <a:solidFill>
                  <a:schemeClr val="tx1"/>
                </a:solidFill>
                <a:effectLst/>
                <a:latin typeface="+mn-lt"/>
                <a:ea typeface="+mn-ea"/>
                <a:cs typeface="+mn-cs"/>
              </a:rPr>
              <a:t>Content warnings: homophobia, war and death</a:t>
            </a: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96CB9D3C-7353-401C-A70D-1B5E8ACC763F}"/>
              </a:ext>
            </a:extLst>
          </p:cNvPr>
          <p:cNvSpPr>
            <a:spLocks noGrp="1"/>
          </p:cNvSpPr>
          <p:nvPr>
            <p:ph type="sldNum" sz="quarter" idx="5"/>
          </p:nvPr>
        </p:nvSpPr>
        <p:spPr/>
        <p:txBody>
          <a:bodyPr/>
          <a:lstStyle/>
          <a:p>
            <a:fld id="{D78E8763-CE37-478F-AC50-5431D1C2EC64}" type="slidenum">
              <a:rPr lang="en-GB" smtClean="0"/>
              <a:t>13</a:t>
            </a:fld>
            <a:endParaRPr lang="en-GB"/>
          </a:p>
        </p:txBody>
      </p:sp>
    </p:spTree>
    <p:extLst>
      <p:ext uri="{BB962C8B-B14F-4D97-AF65-F5344CB8AC3E}">
        <p14:creationId xmlns:p14="http://schemas.microsoft.com/office/powerpoint/2010/main" val="120446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DDFC-B9D0-E835-BCC6-C36E6C653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9AA0C-F592-88EF-AC52-908EEFC78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D0278-C0A9-08A0-567A-92ED3DFBF382}"/>
              </a:ext>
            </a:extLst>
          </p:cNvPr>
          <p:cNvSpPr>
            <a:spLocks noGrp="1"/>
          </p:cNvSpPr>
          <p:nvPr>
            <p:ph type="body" idx="1"/>
          </p:nvPr>
        </p:nvSpPr>
        <p:spPr/>
        <p:txBody>
          <a:bodyPr/>
          <a:lstStyle/>
          <a:p>
            <a:pPr algn="l" fontAlgn="base"/>
            <a:r>
              <a:rPr lang="en-GB" sz="1200" b="1" i="0" kern="1200" dirty="0">
                <a:solidFill>
                  <a:schemeClr val="tx1"/>
                </a:solidFill>
                <a:effectLst/>
                <a:latin typeface="+mn-lt"/>
                <a:ea typeface="+mn-ea"/>
                <a:cs typeface="+mn-cs"/>
              </a:rPr>
              <a:t>Guest Picks</a:t>
            </a:r>
          </a:p>
          <a:p>
            <a:pPr algn="l" fontAlgn="base"/>
            <a:endParaRPr lang="en-GB" sz="1200" b="1" i="1" kern="1200" dirty="0">
              <a:solidFill>
                <a:schemeClr val="tx1"/>
              </a:solidFill>
              <a:effectLst/>
              <a:latin typeface="+mn-lt"/>
              <a:ea typeface="+mn-ea"/>
              <a:cs typeface="+mn-cs"/>
            </a:endParaRPr>
          </a:p>
          <a:p>
            <a:pPr algn="l" fontAlgn="base"/>
            <a:r>
              <a:rPr lang="en-GB" sz="1200" b="1" i="1" kern="1200" dirty="0">
                <a:solidFill>
                  <a:schemeClr val="tx1"/>
                </a:solidFill>
                <a:effectLst/>
                <a:latin typeface="+mn-lt"/>
                <a:ea typeface="+mn-ea"/>
                <a:cs typeface="+mn-cs"/>
              </a:rPr>
              <a:t>Apocalypse Cow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OR Sorrel </a:t>
            </a:r>
            <a:r>
              <a:rPr lang="en-GB" b="1" i="0" dirty="0">
                <a:solidFill>
                  <a:srgbClr val="E02582"/>
                </a:solidFill>
                <a:effectLst/>
                <a:latin typeface="Altis ScotBook Bold" panose="020B0803030000000003" pitchFamily="34" charset="0"/>
              </a:rPr>
              <a:t>(</a:t>
            </a:r>
            <a:r>
              <a:rPr lang="en-GB" sz="1200" b="1" i="0" kern="1200" dirty="0">
                <a:solidFill>
                  <a:schemeClr val="tx1"/>
                </a:solidFill>
                <a:effectLst/>
                <a:latin typeface="+mn-lt"/>
                <a:ea typeface="+mn-ea"/>
                <a:cs typeface="+mn-cs"/>
              </a:rPr>
              <a:t>Guppy Publishing Ltd)</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A hoard of zombie cows are causing absolute chaos and you're stuck with two of your least favourite </a:t>
            </a:r>
            <a:r>
              <a:rPr lang="en-GB" sz="1200" b="0" i="0" kern="1200" dirty="0" err="1">
                <a:solidFill>
                  <a:schemeClr val="tx1"/>
                </a:solidFill>
                <a:effectLst/>
                <a:latin typeface="+mn-lt"/>
                <a:ea typeface="+mn-ea"/>
                <a:cs typeface="+mn-cs"/>
              </a:rPr>
              <a:t>people.what</a:t>
            </a:r>
            <a:r>
              <a:rPr lang="en-GB" sz="1200" b="0" i="0" kern="1200" dirty="0">
                <a:solidFill>
                  <a:schemeClr val="tx1"/>
                </a:solidFill>
                <a:effectLst/>
                <a:latin typeface="+mn-lt"/>
                <a:ea typeface="+mn-ea"/>
                <a:cs typeface="+mn-cs"/>
              </a:rPr>
              <a:t> could possibly go wrong? This book is absolutely bonkers but in the best way. It's a fun read for anyone who loves all things apocalyptic and zombie related. </a:t>
            </a:r>
          </a:p>
          <a:p>
            <a:pPr rtl="0" fontAlgn="base"/>
            <a:br>
              <a:rPr lang="en-GB" b="1" dirty="0">
                <a:latin typeface="Altis ScotBook Bold" panose="020B0803030000000003" pitchFamily="34" charset="0"/>
              </a:rPr>
            </a:br>
            <a:r>
              <a:rPr lang="en-GB" sz="1200" b="1" i="1" kern="1200" dirty="0">
                <a:solidFill>
                  <a:schemeClr val="tx1"/>
                </a:solidFill>
                <a:effectLst/>
                <a:latin typeface="+mn-lt"/>
                <a:ea typeface="+mn-ea"/>
                <a:cs typeface="+mn-cs"/>
              </a:rPr>
              <a:t>The Song Walker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Zillah Bethell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Usborne Publishing Ltd</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mn-lt"/>
                <a:ea typeface="+mn-ea"/>
                <a:cs typeface="+mn-cs"/>
              </a:rPr>
              <a:t>A girl wakes up carrying nothing but a case she can’t get into. She doesn’t remember anything about herself and has to navigate the vast landscape of the Australian outback. The premise feels really unique and it becomes a great story of friendship and finding yourself. It is well written and keeps you guessing until the very last page. </a:t>
            </a:r>
          </a:p>
          <a:p>
            <a:pPr fontAlgn="base"/>
            <a:endParaRPr lang="en-GB" sz="1200" b="1"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Heroes: How to turn Inspiration into Action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Marcus Rashford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Macmillan Children's Books)</a:t>
            </a:r>
          </a:p>
          <a:p>
            <a:pPr rtl="0" fontAlgn="base"/>
            <a:r>
              <a:rPr lang="en-GB" sz="1200" b="0" i="0" kern="1200" dirty="0">
                <a:solidFill>
                  <a:schemeClr val="tx1"/>
                </a:solidFill>
                <a:effectLst/>
                <a:latin typeface="+mn-lt"/>
                <a:ea typeface="+mn-ea"/>
                <a:cs typeface="+mn-cs"/>
              </a:rPr>
              <a:t>I don't often read non-fiction, but Marcus Rashford does a lot of inspirational work, so I was intrigued to find out who he himself considers heroic. It made me think about my own heroes in life and how I can stand up for the things that matter to me. You also get to learn lots about different types of people and understand how you can make a difference in the world. </a:t>
            </a:r>
            <a:endParaRPr lang="en-GB" sz="1200" b="0"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05F9DCC4-7E4D-FAB5-552C-CA9B77F92B48}"/>
              </a:ext>
            </a:extLst>
          </p:cNvPr>
          <p:cNvSpPr>
            <a:spLocks noGrp="1"/>
          </p:cNvSpPr>
          <p:nvPr>
            <p:ph type="sldNum" sz="quarter" idx="5"/>
          </p:nvPr>
        </p:nvSpPr>
        <p:spPr/>
        <p:txBody>
          <a:bodyPr/>
          <a:lstStyle/>
          <a:p>
            <a:fld id="{D78E8763-CE37-478F-AC50-5431D1C2EC64}" type="slidenum">
              <a:rPr lang="en-GB" smtClean="0"/>
              <a:t>14</a:t>
            </a:fld>
            <a:endParaRPr lang="en-GB"/>
          </a:p>
        </p:txBody>
      </p:sp>
    </p:spTree>
    <p:extLst>
      <p:ext uri="{BB962C8B-B14F-4D97-AF65-F5344CB8AC3E}">
        <p14:creationId xmlns:p14="http://schemas.microsoft.com/office/powerpoint/2010/main" val="98273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7DBF-082D-89C6-0760-96211F88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2D8E4-822C-C815-BA48-C8BD7506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E8C98-BE05-B276-311C-E56BB67C4D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DADF95F-5FCF-4E11-8E9C-D004F27F1C11}"/>
              </a:ext>
            </a:extLst>
          </p:cNvPr>
          <p:cNvSpPr>
            <a:spLocks noGrp="1"/>
          </p:cNvSpPr>
          <p:nvPr>
            <p:ph type="sldNum" sz="quarter" idx="5"/>
          </p:nvPr>
        </p:nvSpPr>
        <p:spPr/>
        <p:txBody>
          <a:bodyPr/>
          <a:lstStyle/>
          <a:p>
            <a:fld id="{D78E8763-CE37-478F-AC50-5431D1C2EC64}" type="slidenum">
              <a:rPr lang="en-GB" smtClean="0"/>
              <a:t>15</a:t>
            </a:fld>
            <a:endParaRPr lang="en-GB"/>
          </a:p>
        </p:txBody>
      </p:sp>
    </p:spTree>
    <p:extLst>
      <p:ext uri="{BB962C8B-B14F-4D97-AF65-F5344CB8AC3E}">
        <p14:creationId xmlns:p14="http://schemas.microsoft.com/office/powerpoint/2010/main" val="408504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AF09-BACC-F2CC-F6FE-1531DA6AB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FFD44-7513-2F20-6806-4E6AA9849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83D6C-E804-922D-24EF-A9F6BA912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3D29BDA-6C3E-56CD-35AB-6C3EBA3D1475}"/>
              </a:ext>
            </a:extLst>
          </p:cNvPr>
          <p:cNvSpPr>
            <a:spLocks noGrp="1"/>
          </p:cNvSpPr>
          <p:nvPr>
            <p:ph type="sldNum" sz="quarter" idx="5"/>
          </p:nvPr>
        </p:nvSpPr>
        <p:spPr/>
        <p:txBody>
          <a:bodyPr/>
          <a:lstStyle/>
          <a:p>
            <a:fld id="{D78E8763-CE37-478F-AC50-5431D1C2EC64}" type="slidenum">
              <a:rPr lang="en-GB" smtClean="0"/>
              <a:t>16</a:t>
            </a:fld>
            <a:endParaRPr lang="en-GB"/>
          </a:p>
        </p:txBody>
      </p:sp>
    </p:spTree>
    <p:extLst>
      <p:ext uri="{BB962C8B-B14F-4D97-AF65-F5344CB8AC3E}">
        <p14:creationId xmlns:p14="http://schemas.microsoft.com/office/powerpoint/2010/main" val="274971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E8763-CE37-478F-AC50-5431D1C2EC64}" type="slidenum">
              <a:rPr lang="en-GB" smtClean="0"/>
              <a:t>2</a:t>
            </a:fld>
            <a:endParaRPr lang="en-GB"/>
          </a:p>
        </p:txBody>
      </p:sp>
    </p:spTree>
    <p:extLst>
      <p:ext uri="{BB962C8B-B14F-4D97-AF65-F5344CB8AC3E}">
        <p14:creationId xmlns:p14="http://schemas.microsoft.com/office/powerpoint/2010/main" val="299336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3</a:t>
            </a:fld>
            <a:endParaRPr lang="en-GB"/>
          </a:p>
        </p:txBody>
      </p:sp>
    </p:spTree>
    <p:extLst>
      <p:ext uri="{BB962C8B-B14F-4D97-AF65-F5344CB8AC3E}">
        <p14:creationId xmlns:p14="http://schemas.microsoft.com/office/powerpoint/2010/main" val="42288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516B-22E4-54D5-C786-E0E542A8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8AE9-BF2F-C3DD-F7EE-9E5D33AC3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8E85A-A8C4-45E7-0A12-382C04E2D2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73BA60-FCD4-EB9D-D682-9D9834570CB7}"/>
              </a:ext>
            </a:extLst>
          </p:cNvPr>
          <p:cNvSpPr>
            <a:spLocks noGrp="1"/>
          </p:cNvSpPr>
          <p:nvPr>
            <p:ph type="sldNum" sz="quarter" idx="5"/>
          </p:nvPr>
        </p:nvSpPr>
        <p:spPr/>
        <p:txBody>
          <a:bodyPr/>
          <a:lstStyle/>
          <a:p>
            <a:fld id="{D78E8763-CE37-478F-AC50-5431D1C2EC64}" type="slidenum">
              <a:rPr lang="en-GB" smtClean="0"/>
              <a:t>4</a:t>
            </a:fld>
            <a:endParaRPr lang="en-GB"/>
          </a:p>
        </p:txBody>
      </p:sp>
    </p:spTree>
    <p:extLst>
      <p:ext uri="{BB962C8B-B14F-4D97-AF65-F5344CB8AC3E}">
        <p14:creationId xmlns:p14="http://schemas.microsoft.com/office/powerpoint/2010/main" val="310188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HelveticaNeueAltaLT Std" panose="02000503040000020004" pitchFamily="50" charset="0"/>
              </a:rPr>
              <a:t>To find out more information on the importance of using contemporary books in your classroom or school, we recommend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NeueAltaLT Std" panose="0200050304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HelveticaNeueAltaLT Std" panose="02000503040000020004" pitchFamily="50" charset="0"/>
                <a:cs typeface="Arial" panose="020B0604020202020204" pitchFamily="34" charset="0"/>
              </a:rPr>
              <a:t>National Literacy Trust’s ‘</a:t>
            </a:r>
            <a:r>
              <a:rPr lang="en-US" sz="1200" i="0" dirty="0">
                <a:latin typeface="HelveticaNeueAltaLT Std" panose="02000503040000020004" pitchFamily="50" charset="0"/>
                <a:cs typeface="Arial" panose="020B0604020202020204" pitchFamily="34" charset="0"/>
              </a:rPr>
              <a:t>Children and young peoples’ reading in 2023’ report: https://literacytrust.org.uk/research-services/research-reports/children-and-young-peoples-reading-in-2023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dirty="0">
              <a:latin typeface="HelveticaNeueAltaLT Std" panose="02000503040000020004" pitchFamily="50"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latin typeface="HelveticaNeueAltaLT Std" panose="02000503040000020004" pitchFamily="50" charset="0"/>
                <a:cs typeface="Arial" panose="020B0604020202020204" pitchFamily="34" charset="0"/>
              </a:rPr>
              <a:t>S</a:t>
            </a:r>
            <a:r>
              <a:rPr lang="en-GB" dirty="0">
                <a:latin typeface="HelveticaNeueAltaLT Std" panose="02000503040000020004" pitchFamily="50" charset="0"/>
              </a:rPr>
              <a:t>cottish Book Trust’s article ‘</a:t>
            </a:r>
            <a:r>
              <a:rPr lang="en-GB" b="0" i="0" dirty="0">
                <a:solidFill>
                  <a:srgbClr val="343432"/>
                </a:solidFill>
                <a:effectLst/>
                <a:latin typeface="HelveticaNeueAltaLT Std" panose="02000503040000020004" pitchFamily="50" charset="0"/>
              </a:rPr>
              <a:t>How teachers can put the right book in the right hand’:  </a:t>
            </a:r>
            <a:r>
              <a:rPr lang="en-GB" dirty="0">
                <a:latin typeface="HelveticaNeueAltaLT Std" panose="02000503040000020004" pitchFamily="50" charset="0"/>
              </a:rPr>
              <a:t>https://www.scottishbooktrust.com/articles/how-teachers-can-put-the-right-book-in-the-right-hand</a:t>
            </a:r>
          </a:p>
        </p:txBody>
      </p:sp>
      <p:sp>
        <p:nvSpPr>
          <p:cNvPr id="4" name="Slide Number Placeholder 3"/>
          <p:cNvSpPr>
            <a:spLocks noGrp="1"/>
          </p:cNvSpPr>
          <p:nvPr>
            <p:ph type="sldNum" sz="quarter" idx="5"/>
          </p:nvPr>
        </p:nvSpPr>
        <p:spPr/>
        <p:txBody>
          <a:bodyPr/>
          <a:lstStyle/>
          <a:p>
            <a:fld id="{D78E8763-CE37-478F-AC50-5431D1C2EC64}" type="slidenum">
              <a:rPr lang="en-GB" smtClean="0"/>
              <a:t>5</a:t>
            </a:fld>
            <a:endParaRPr lang="en-GB"/>
          </a:p>
        </p:txBody>
      </p:sp>
    </p:spTree>
    <p:extLst>
      <p:ext uri="{BB962C8B-B14F-4D97-AF65-F5344CB8AC3E}">
        <p14:creationId xmlns:p14="http://schemas.microsoft.com/office/powerpoint/2010/main" val="387966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dirty="0">
                <a:latin typeface="Altis ScotBook Bold" panose="020B0803030000000003" pitchFamily="34" charset="0"/>
              </a:rPr>
              <a:t>New from Scottish publishers and authors</a:t>
            </a:r>
          </a:p>
          <a:p>
            <a:pPr rtl="0" fontAlgn="base"/>
            <a:endParaRPr lang="en-GB" sz="1200" b="1" i="0" kern="1200" dirty="0">
              <a:solidFill>
                <a:schemeClr val="tx1"/>
              </a:solidFill>
              <a:effectLst/>
              <a:latin typeface="Altis ScotBook Bold" panose="020B0803030000000003" pitchFamily="34" charset="0"/>
              <a:ea typeface="+mn-ea"/>
              <a:cs typeface="+mn-cs"/>
            </a:endParaRPr>
          </a:p>
          <a:p>
            <a:pPr rtl="0" fontAlgn="base"/>
            <a:r>
              <a:rPr lang="en-GB" sz="1200" b="0" i="0" kern="1200" dirty="0">
                <a:solidFill>
                  <a:schemeClr val="tx1"/>
                </a:solidFill>
                <a:effectLst/>
                <a:latin typeface="HelveticaNeueAltaLT Std" panose="02000503040000020004" pitchFamily="50" charset="0"/>
                <a:ea typeface="+mn-ea"/>
                <a:cs typeface="+mn-cs"/>
              </a:rPr>
              <a:t>Discover some new picks from Scottish publishers and authors, including previous Junior Book of the Month picks. Each month we run our Junior Book of the Month competition on our website, offering you the opportunity to win some of the most exciting new Scottish publications for children and young people! </a:t>
            </a:r>
            <a:r>
              <a:rPr lang="en-GB" sz="1200" b="0" i="0" u="none" strike="noStrike" kern="1200" dirty="0">
                <a:solidFill>
                  <a:schemeClr val="tx1"/>
                </a:solidFill>
                <a:effectLst/>
                <a:latin typeface="HelveticaNeueAltaLT Std" panose="02000503040000020004" pitchFamily="50" charset="0"/>
                <a:ea typeface="+mn-ea"/>
                <a:cs typeface="+mn-cs"/>
              </a:rPr>
              <a:t>Make sure you visit our website to join in- https://www.scottishbooktrust.com/book-of-the-month </a:t>
            </a:r>
          </a:p>
          <a:p>
            <a:pPr rtl="0" fontAlgn="base"/>
            <a:br>
              <a:rPr lang="en-GB" b="1" dirty="0">
                <a:latin typeface="Altis ScotBook Bold" panose="020B0803030000000003" pitchFamily="34" charset="0"/>
              </a:rPr>
            </a:br>
            <a:r>
              <a:rPr lang="en-GB" sz="1200" b="1" i="1" kern="1200" dirty="0">
                <a:solidFill>
                  <a:schemeClr val="tx1"/>
                </a:solidFill>
                <a:effectLst/>
                <a:latin typeface="Altis ScotBook Bold" panose="020B0803030000000003" pitchFamily="34" charset="0"/>
                <a:ea typeface="+mn-ea"/>
                <a:cs typeface="+mn-cs"/>
              </a:rPr>
              <a:t>The Polar Bear Day </a:t>
            </a:r>
            <a:r>
              <a:rPr lang="en-GB" sz="1200" b="1" i="0" kern="1200" dirty="0">
                <a:solidFill>
                  <a:schemeClr val="tx1"/>
                </a:solidFill>
                <a:effectLst/>
                <a:latin typeface="Altis ScotBook Bold" panose="020B0803030000000003" pitchFamily="34" charset="0"/>
                <a:ea typeface="+mn-ea"/>
                <a:cs typeface="+mn-cs"/>
              </a:rPr>
              <a:t>by </a:t>
            </a:r>
            <a:r>
              <a:rPr lang="en-GB" b="1" i="0" dirty="0">
                <a:solidFill>
                  <a:srgbClr val="E02582"/>
                </a:solidFill>
                <a:effectLst/>
                <a:latin typeface="Altis ScotBook Bold" panose="020B0803030000000003" pitchFamily="34" charset="0"/>
              </a:rPr>
              <a:t>Park </a:t>
            </a:r>
            <a:r>
              <a:rPr lang="en-GB" b="1" i="0" dirty="0" err="1">
                <a:solidFill>
                  <a:srgbClr val="E02582"/>
                </a:solidFill>
                <a:effectLst/>
                <a:latin typeface="Altis ScotBook Bold" panose="020B0803030000000003" pitchFamily="34" charset="0"/>
              </a:rPr>
              <a:t>Jihee</a:t>
            </a:r>
            <a:r>
              <a:rPr lang="en-GB" b="1" i="0" dirty="0">
                <a:solidFill>
                  <a:srgbClr val="E02582"/>
                </a:solidFill>
                <a:effectLst/>
                <a:latin typeface="Altis ScotBook Bold" panose="020B0803030000000003" pitchFamily="34" charset="0"/>
              </a:rPr>
              <a:t> </a:t>
            </a:r>
            <a:r>
              <a:rPr lang="en-GB" b="1" i="0" dirty="0">
                <a:latin typeface="Altis ScotBook Bold" panose="020B0803030000000003" pitchFamily="34" charset="0"/>
              </a:rPr>
              <a:t>(</a:t>
            </a:r>
            <a:r>
              <a:rPr lang="en-GB" sz="1200" b="1" i="0" kern="1200" dirty="0">
                <a:solidFill>
                  <a:schemeClr val="tx1"/>
                </a:solidFill>
                <a:effectLst/>
                <a:latin typeface="Altis ScotBook Bold" panose="020B0803030000000003" pitchFamily="34" charset="0"/>
                <a:ea typeface="+mn-ea"/>
                <a:cs typeface="+mn-cs"/>
              </a:rPr>
              <a:t>Floris Books</a:t>
            </a:r>
            <a:r>
              <a:rPr lang="en-GB" b="1" i="0" dirty="0">
                <a:latin typeface="Altis ScotBook Bold" panose="020B0803030000000003" pitchFamily="34" charset="0"/>
              </a:rPr>
              <a:t>)</a:t>
            </a:r>
            <a:br>
              <a:rPr lang="en-GB" b="1" i="0" dirty="0">
                <a:latin typeface="Altis ScotBook Bold" panose="020B0803030000000003" pitchFamily="34" charset="0"/>
              </a:rPr>
            </a:br>
            <a:r>
              <a:rPr lang="en-GB" sz="1200" b="0" i="0" kern="1200" dirty="0">
                <a:solidFill>
                  <a:schemeClr val="tx1"/>
                </a:solidFill>
                <a:effectLst/>
                <a:latin typeface="HelveticaNeueAltaLT Std" panose="02000503040000020004" pitchFamily="50" charset="0"/>
                <a:ea typeface="+mn-ea"/>
                <a:cs typeface="+mn-cs"/>
              </a:rPr>
              <a:t>One day a small child opens their front door to find a polar bear! They spend time together, find snacks in the fridge, and the polar bear has a bath. When night falls, they must help the polar bear return home. Almost wordless, this stunning picture book has a magical quality which draws in the reader and makes them curious about where the story will take them next.</a:t>
            </a:r>
            <a:br>
              <a:rPr lang="en-GB" dirty="0"/>
            </a:br>
            <a:endParaRPr lang="en-GB" sz="1200" b="0" i="1" kern="1200" dirty="0">
              <a:solidFill>
                <a:schemeClr val="tx1"/>
              </a:solidFill>
              <a:effectLst/>
              <a:latin typeface="HelveticaNeueAltaLT Std" panose="02000503040000020004" pitchFamily="50" charset="0"/>
              <a:ea typeface="+mn-ea"/>
              <a:cs typeface="+mn-cs"/>
            </a:endParaRPr>
          </a:p>
          <a:p>
            <a:pPr algn="l" fontAlgn="base"/>
            <a:r>
              <a:rPr lang="en-GB" sz="1200" b="1" i="1" kern="1200" dirty="0" err="1">
                <a:solidFill>
                  <a:schemeClr val="tx1"/>
                </a:solidFill>
                <a:effectLst/>
                <a:latin typeface="Altis ScotBook Bold" panose="020B0803030000000003" pitchFamily="34" charset="0"/>
                <a:ea typeface="+mn-ea"/>
                <a:cs typeface="+mn-cs"/>
              </a:rPr>
              <a:t>Rusthead</a:t>
            </a:r>
            <a:r>
              <a:rPr lang="en-GB" sz="1200" b="1" i="1" kern="1200" dirty="0">
                <a:solidFill>
                  <a:schemeClr val="tx1"/>
                </a:solidFill>
                <a:effectLst/>
                <a:latin typeface="Altis ScotBook Bold" panose="020B0803030000000003" pitchFamily="34" charset="0"/>
                <a:ea typeface="+mn-ea"/>
                <a:cs typeface="+mn-cs"/>
              </a:rPr>
              <a:t> </a:t>
            </a:r>
            <a:r>
              <a:rPr lang="en-GB" sz="1200" b="1" i="0" kern="1200" dirty="0">
                <a:solidFill>
                  <a:schemeClr val="tx1"/>
                </a:solidFill>
                <a:effectLst/>
                <a:latin typeface="Altis ScotBook Bold" panose="020B0803030000000003" pitchFamily="34" charset="0"/>
                <a:ea typeface="+mn-ea"/>
                <a:cs typeface="+mn-cs"/>
              </a:rPr>
              <a:t>by Ross MacKenzie (Andersen Press Ltd)</a:t>
            </a:r>
          </a:p>
          <a:p>
            <a:pPr algn="l" fontAlgn="base"/>
            <a:r>
              <a:rPr lang="en-GB" sz="1200" b="0" i="0" kern="1200" dirty="0">
                <a:solidFill>
                  <a:schemeClr val="tx1"/>
                </a:solidFill>
                <a:effectLst/>
                <a:latin typeface="HelveticaNeueAltaLT Std" panose="02000503040000020004" pitchFamily="50" charset="0"/>
                <a:ea typeface="+mn-ea"/>
                <a:cs typeface="+mn-cs"/>
              </a:rPr>
              <a:t>A thrilling sci-fi adventure about one boy who must help battle an evil robot empire to save the galaxy! Best friends Kol and Sully are ‘</a:t>
            </a:r>
            <a:r>
              <a:rPr lang="en-GB" sz="1200" b="0" i="0" kern="1200" dirty="0" err="1">
                <a:solidFill>
                  <a:schemeClr val="tx1"/>
                </a:solidFill>
                <a:effectLst/>
                <a:latin typeface="HelveticaNeueAltaLT Std" panose="02000503040000020004" pitchFamily="50" charset="0"/>
                <a:ea typeface="+mn-ea"/>
                <a:cs typeface="+mn-cs"/>
              </a:rPr>
              <a:t>rustheads</a:t>
            </a:r>
            <a:r>
              <a:rPr lang="en-GB" sz="1200" b="0" i="0" kern="1200" dirty="0">
                <a:solidFill>
                  <a:schemeClr val="tx1"/>
                </a:solidFill>
                <a:effectLst/>
                <a:latin typeface="HelveticaNeueAltaLT Std" panose="02000503040000020004" pitchFamily="50" charset="0"/>
                <a:ea typeface="+mn-ea"/>
                <a:cs typeface="+mn-cs"/>
              </a:rPr>
              <a:t>’, (treasure hunters who must search planet Rust's vast desert of scrap for survival). When they discover a hidden spaceship and a mysterious girl on a mission, they’re launched into a fast-paced, galaxy-spanning adventure full of danger, friendship and courage.</a:t>
            </a:r>
          </a:p>
          <a:p>
            <a:pPr algn="l" fontAlgn="base"/>
            <a:endParaRPr lang="en-GB" sz="1200" b="1" i="0" kern="1200" dirty="0">
              <a:solidFill>
                <a:schemeClr val="tx1"/>
              </a:solidFill>
              <a:effectLst/>
              <a:latin typeface="Altis ScotBook Bold" panose="020B0803030000000003" pitchFamily="34" charset="0"/>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We Are Dragon </a:t>
            </a:r>
            <a:r>
              <a:rPr lang="en-GB" sz="1200" b="1" i="0" kern="1200" dirty="0">
                <a:solidFill>
                  <a:schemeClr val="tx1"/>
                </a:solidFill>
                <a:effectLst/>
                <a:latin typeface="Altis ScotBook Bold" panose="020B0803030000000003" pitchFamily="34" charset="0"/>
                <a:ea typeface="+mn-ea"/>
                <a:cs typeface="+mn-cs"/>
              </a:rPr>
              <a:t>by Alastair Chisholm (Nosy Crow Ltd)</a:t>
            </a:r>
            <a:r>
              <a:rPr lang="en-GB" sz="1200" b="0" i="0" kern="1200" dirty="0">
                <a:solidFill>
                  <a:schemeClr val="tx1"/>
                </a:solidFill>
                <a:effectLst/>
                <a:latin typeface="+mn-lt"/>
                <a:ea typeface="+mn-ea"/>
                <a:cs typeface="+mn-cs"/>
              </a:rPr>
              <a:t> </a:t>
            </a:r>
          </a:p>
          <a:p>
            <a:pPr fontAlgn="base"/>
            <a:r>
              <a:rPr lang="en-GB" sz="1200" b="0" i="0" kern="1200" dirty="0">
                <a:solidFill>
                  <a:schemeClr val="tx1"/>
                </a:solidFill>
                <a:effectLst/>
                <a:latin typeface="HelveticaNeueAltaLT Std" panose="02000503040000020004" pitchFamily="50" charset="0"/>
                <a:ea typeface="+mn-ea"/>
                <a:cs typeface="+mn-cs"/>
              </a:rPr>
              <a:t>The third book in the series allows us to  follow another  member of Cub  crew, living  aboard  one of  the  giant mechanical creatures that carry humans through the warring territories of a dangerous land. </a:t>
            </a:r>
            <a:r>
              <a:rPr lang="en-GB" sz="1200" b="0" i="0" kern="1200" dirty="0" err="1">
                <a:solidFill>
                  <a:schemeClr val="tx1"/>
                </a:solidFill>
                <a:effectLst/>
                <a:latin typeface="HelveticaNeueAltaLT Std" panose="02000503040000020004" pitchFamily="50" charset="0"/>
                <a:ea typeface="+mn-ea"/>
                <a:cs typeface="+mn-cs"/>
              </a:rPr>
              <a:t>Reike</a:t>
            </a:r>
            <a:r>
              <a:rPr lang="en-GB" sz="1200" b="0" i="0" kern="1200" dirty="0">
                <a:solidFill>
                  <a:schemeClr val="tx1"/>
                </a:solidFill>
                <a:effectLst/>
                <a:latin typeface="HelveticaNeueAltaLT Std" panose="02000503040000020004" pitchFamily="50" charset="0"/>
                <a:ea typeface="+mn-ea"/>
                <a:cs typeface="+mn-cs"/>
              </a:rPr>
              <a:t> is a tech whizz, strong willed, smart and convinced she alone can turn the war. She has her  personal  battles, finding  the world overwhelming and struggling  to process human interactions.  Can the crew come together so the battle can be won?</a:t>
            </a:r>
            <a:endParaRPr lang="en-GB" sz="1200" b="1" i="0" kern="1200" dirty="0">
              <a:solidFill>
                <a:schemeClr val="tx1"/>
              </a:solidFill>
              <a:effectLst/>
              <a:latin typeface="HelveticaNeueAltaLT Std" panose="02000503040000020004" pitchFamily="50" charset="0"/>
              <a:ea typeface="+mn-ea"/>
              <a:cs typeface="+mn-cs"/>
            </a:endParaRPr>
          </a:p>
        </p:txBody>
      </p:sp>
      <p:sp>
        <p:nvSpPr>
          <p:cNvPr id="4" name="Slide Number Placeholder 3"/>
          <p:cNvSpPr>
            <a:spLocks noGrp="1"/>
          </p:cNvSpPr>
          <p:nvPr>
            <p:ph type="sldNum" sz="quarter" idx="5"/>
          </p:nvPr>
        </p:nvSpPr>
        <p:spPr/>
        <p:txBody>
          <a:bodyPr/>
          <a:lstStyle/>
          <a:p>
            <a:fld id="{D78E8763-CE37-478F-AC50-5431D1C2EC64}" type="slidenum">
              <a:rPr lang="en-GB" smtClean="0"/>
              <a:t>6</a:t>
            </a:fld>
            <a:endParaRPr lang="en-GB"/>
          </a:p>
        </p:txBody>
      </p:sp>
    </p:spTree>
    <p:extLst>
      <p:ext uri="{BB962C8B-B14F-4D97-AF65-F5344CB8AC3E}">
        <p14:creationId xmlns:p14="http://schemas.microsoft.com/office/powerpoint/2010/main" val="7527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B868-4DFD-4963-1CF3-F86B38C31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BC8FE-5392-0EC0-FA97-7120604BE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81804-A87E-A911-2DA6-CB14699914DD}"/>
              </a:ext>
            </a:extLst>
          </p:cNvPr>
          <p:cNvSpPr>
            <a:spLocks noGrp="1"/>
          </p:cNvSpPr>
          <p:nvPr>
            <p:ph type="body" idx="1"/>
          </p:nvPr>
        </p:nvSpPr>
        <p:spPr/>
        <p:txBody>
          <a:bodyPr/>
          <a:lstStyle/>
          <a:p>
            <a:pPr algn="l" fontAlgn="base"/>
            <a:r>
              <a:rPr lang="en-GB" b="1" dirty="0">
                <a:latin typeface="Altis ScotBook Bold" panose="020B0803030000000003" pitchFamily="34" charset="0"/>
              </a:rPr>
              <a:t>New from Scottish publishers and authors</a:t>
            </a:r>
          </a:p>
          <a:p>
            <a:pPr fontAlgn="base"/>
            <a:br>
              <a:rPr lang="en-GB" b="1" dirty="0">
                <a:latin typeface="Altis ScotBook Bold" panose="020B0803030000000003" pitchFamily="34" charset="0"/>
              </a:rPr>
            </a:br>
            <a:r>
              <a:rPr lang="en-GB" sz="1200" b="1" i="1" kern="1200" dirty="0">
                <a:solidFill>
                  <a:schemeClr val="tx1"/>
                </a:solidFill>
                <a:effectLst/>
                <a:latin typeface="Altis ScotBook Bold" panose="020B0803030000000003" pitchFamily="34" charset="0"/>
                <a:ea typeface="+mn-ea"/>
                <a:cs typeface="+mn-cs"/>
              </a:rPr>
              <a:t>The Horse Dreamer </a:t>
            </a:r>
            <a:r>
              <a:rPr lang="en-GB" sz="1200" b="1" i="0" kern="1200" dirty="0">
                <a:solidFill>
                  <a:schemeClr val="tx1"/>
                </a:solidFill>
                <a:effectLst/>
                <a:latin typeface="Altis ScotBook Bold" panose="020B0803030000000003" pitchFamily="34" charset="0"/>
                <a:ea typeface="+mn-ea"/>
                <a:cs typeface="+mn-cs"/>
              </a:rPr>
              <a:t>by Holly Surplice</a:t>
            </a:r>
            <a:r>
              <a:rPr lang="en-GB" b="1" i="0" dirty="0">
                <a:solidFill>
                  <a:srgbClr val="E02582"/>
                </a:solidFill>
                <a:effectLst/>
                <a:latin typeface="Altis ScotBook Bold" panose="020B0803030000000003" pitchFamily="34" charset="0"/>
              </a:rPr>
              <a:t> </a:t>
            </a:r>
            <a:r>
              <a:rPr lang="en-GB" b="1" i="0" dirty="0">
                <a:latin typeface="Altis ScotBook Bold" panose="020B0803030000000003" pitchFamily="34" charset="0"/>
              </a:rPr>
              <a:t>(</a:t>
            </a:r>
            <a:r>
              <a:rPr lang="en-GB" sz="1200" b="1" i="0" kern="1200" dirty="0">
                <a:solidFill>
                  <a:schemeClr val="tx1"/>
                </a:solidFill>
                <a:effectLst/>
                <a:latin typeface="Altis ScotBook Bold" panose="020B0803030000000003" pitchFamily="34" charset="0"/>
                <a:ea typeface="+mn-ea"/>
                <a:cs typeface="+mn-cs"/>
              </a:rPr>
              <a:t>Chicken House Ltd</a:t>
            </a:r>
            <a:r>
              <a:rPr lang="en-GB" b="1" i="0" dirty="0">
                <a:latin typeface="Altis ScotBook Bold" panose="020B0803030000000003" pitchFamily="34" charset="0"/>
              </a:rPr>
              <a:t>)</a:t>
            </a:r>
            <a:br>
              <a:rPr lang="en-GB" b="1" i="0" dirty="0">
                <a:latin typeface="Altis ScotBook Bold" panose="020B0803030000000003" pitchFamily="34" charset="0"/>
              </a:rPr>
            </a:br>
            <a:r>
              <a:rPr lang="en-GB" sz="1200" b="1" i="0" kern="1200" dirty="0">
                <a:solidFill>
                  <a:schemeClr val="tx1"/>
                </a:solidFill>
                <a:effectLst/>
                <a:latin typeface="HelveticaNeueAltaLT Std" panose="02000503040000020004" pitchFamily="50" charset="0"/>
                <a:ea typeface="+mn-ea"/>
                <a:cs typeface="+mn-cs"/>
              </a:rPr>
              <a:t>Previous Junior Book of the Month</a:t>
            </a:r>
          </a:p>
          <a:p>
            <a:pPr fontAlgn="base"/>
            <a:r>
              <a:rPr lang="en-GB" sz="1200" b="0" i="0" kern="1200" dirty="0">
                <a:solidFill>
                  <a:schemeClr val="tx1"/>
                </a:solidFill>
                <a:effectLst/>
                <a:latin typeface="HelveticaNeueAltaLT Std" panose="02000503040000020004" pitchFamily="50" charset="0"/>
                <a:ea typeface="+mn-ea"/>
                <a:cs typeface="+mn-cs"/>
              </a:rPr>
              <a:t>This tender verse novel follows Merryn and her two sisters as they navigate the world after the loss of their father. Merryn fashions a horse from driftwood and storm debris, naming him Sorrel. From that moment on, this dreamlike companion seems to always be there when she needs him most. Set against a backdrop of wild Scottish coastline, this story is alive with feeling and dotted with rich, inky illustrations.</a:t>
            </a:r>
          </a:p>
          <a:p>
            <a:pPr fontAlgn="base"/>
            <a:r>
              <a:rPr lang="en-GB" sz="1200" b="1" i="0" kern="1200" dirty="0">
                <a:solidFill>
                  <a:schemeClr val="tx1"/>
                </a:solidFill>
                <a:effectLst/>
                <a:latin typeface="HelveticaNeueAltaLT Std" panose="02000503040000020004" pitchFamily="50" charset="0"/>
                <a:ea typeface="+mn-ea"/>
                <a:cs typeface="+mn-cs"/>
              </a:rPr>
              <a:t>Content warning: death of a parent</a:t>
            </a:r>
          </a:p>
          <a:p>
            <a:pPr rtl="0" fontAlgn="base"/>
            <a:br>
              <a:rPr lang="en-GB" b="1" dirty="0">
                <a:latin typeface="Altis ScotBook Bold" panose="020B0803030000000003" pitchFamily="34" charset="0"/>
              </a:rPr>
            </a:br>
            <a:r>
              <a:rPr lang="en-GB" sz="1200" b="1" i="1" kern="1200" dirty="0">
                <a:solidFill>
                  <a:schemeClr val="tx1"/>
                </a:solidFill>
                <a:effectLst/>
                <a:latin typeface="Altis ScotBook Bold" panose="020B0803030000000003" pitchFamily="34" charset="0"/>
                <a:ea typeface="+mn-ea"/>
                <a:cs typeface="+mn-cs"/>
              </a:rPr>
              <a:t>Celtic Folk and Fairy Tales </a:t>
            </a:r>
            <a:r>
              <a:rPr lang="en-GB" sz="1200" b="1" i="0" kern="1200" dirty="0">
                <a:solidFill>
                  <a:schemeClr val="tx1"/>
                </a:solidFill>
                <a:effectLst/>
                <a:latin typeface="Altis ScotBook Bold" panose="020B0803030000000003" pitchFamily="34" charset="0"/>
                <a:ea typeface="+mn-ea"/>
                <a:cs typeface="+mn-cs"/>
              </a:rPr>
              <a:t>by Lari Don (Floris Books)</a:t>
            </a:r>
          </a:p>
          <a:p>
            <a:pPr fontAlgn="base"/>
            <a:r>
              <a:rPr lang="en-GB" sz="1200" b="1" i="0" kern="1200" dirty="0">
                <a:solidFill>
                  <a:schemeClr val="tx1"/>
                </a:solidFill>
                <a:effectLst/>
                <a:latin typeface="+mn-lt"/>
                <a:ea typeface="+mn-ea"/>
                <a:cs typeface="+mn-cs"/>
              </a:rPr>
              <a:t>Previous Junior Book of the Month</a:t>
            </a:r>
          </a:p>
          <a:p>
            <a:pPr fontAlgn="base"/>
            <a:r>
              <a:rPr lang="en-GB" sz="1200" b="0" i="0" kern="1200" dirty="0">
                <a:solidFill>
                  <a:schemeClr val="tx1"/>
                </a:solidFill>
                <a:effectLst/>
                <a:latin typeface="+mn-lt"/>
                <a:ea typeface="+mn-ea"/>
                <a:cs typeface="+mn-cs"/>
              </a:rPr>
              <a:t>Bringing together some of the most fantastical stories from Scotland, Ireland, Wales and more, this is the perfect collection to set your imagination alight. Kelpies, selkies, changelings, imps and giants stride through richly crafted worlds where anything is possible and unlikely heroes emerge. Lari Don’s skilful storytelling makes this a great book to read aloud with the whole family and will make you look twice at the world around you.</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fontAlgn="base"/>
            <a:r>
              <a:rPr lang="en-GB" sz="1200" b="1" i="1" kern="1200" dirty="0">
                <a:solidFill>
                  <a:schemeClr val="tx1"/>
                </a:solidFill>
                <a:effectLst/>
                <a:latin typeface="Altis ScotBook Bold" panose="020B0803030000000003" pitchFamily="34" charset="0"/>
                <a:ea typeface="+mn-ea"/>
                <a:cs typeface="+mn-cs"/>
              </a:rPr>
              <a:t>Mat o’ Shanter </a:t>
            </a:r>
            <a:r>
              <a:rPr lang="en-GB" sz="1200" b="1" i="0" kern="1200" dirty="0">
                <a:solidFill>
                  <a:schemeClr val="tx1"/>
                </a:solidFill>
                <a:effectLst/>
                <a:latin typeface="Altis ScotBook Bold" panose="020B0803030000000003" pitchFamily="34" charset="0"/>
                <a:ea typeface="+mn-ea"/>
                <a:cs typeface="+mn-cs"/>
              </a:rPr>
              <a:t>by Simon Lamb (Scallywag Press)</a:t>
            </a:r>
          </a:p>
          <a:p>
            <a:pPr fontAlgn="base"/>
            <a:r>
              <a:rPr lang="en-GB" sz="1200" b="1" i="0" kern="1200" dirty="0">
                <a:solidFill>
                  <a:schemeClr val="tx1"/>
                </a:solidFill>
                <a:effectLst/>
                <a:latin typeface="+mn-lt"/>
                <a:ea typeface="+mn-ea"/>
                <a:cs typeface="+mn-cs"/>
              </a:rPr>
              <a:t>Previous Junior Book of the Month</a:t>
            </a:r>
          </a:p>
          <a:p>
            <a:pPr fontAlgn="base"/>
            <a:r>
              <a:rPr lang="en-GB" sz="1200" b="0" i="0" kern="1200" dirty="0">
                <a:solidFill>
                  <a:schemeClr val="tx1"/>
                </a:solidFill>
                <a:effectLst/>
                <a:latin typeface="+mn-lt"/>
                <a:ea typeface="+mn-ea"/>
                <a:cs typeface="+mn-cs"/>
              </a:rPr>
              <a:t>Think you know Robert Burns’ </a:t>
            </a:r>
            <a:r>
              <a:rPr lang="en-GB" sz="1200" b="0" i="1" kern="1200" dirty="0">
                <a:solidFill>
                  <a:schemeClr val="tx1"/>
                </a:solidFill>
                <a:effectLst/>
                <a:latin typeface="+mn-lt"/>
                <a:ea typeface="+mn-ea"/>
                <a:cs typeface="+mn-cs"/>
              </a:rPr>
              <a:t>Tam o’ Shanter</a:t>
            </a:r>
            <a:r>
              <a:rPr lang="en-GB" sz="1200" b="0" i="0" kern="1200" dirty="0">
                <a:solidFill>
                  <a:schemeClr val="tx1"/>
                </a:solidFill>
                <a:effectLst/>
                <a:latin typeface="+mn-lt"/>
                <a:ea typeface="+mn-ea"/>
                <a:cs typeface="+mn-cs"/>
              </a:rPr>
              <a:t>? Get ready to see it turned inside out and used as a springboard for something brand new and electric! Simon Lamb reworks the classic epic to centre around Mat, a ‘young Prestwick lad’ with no concern for his worried parents calling him home. Peril, humour and stirring adventures ensue, all articulated in Simon Lamb’s enchanting and lively verse and illustrated in full by Scottish muralist, Ross MacRae.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HelveticaNeueAltaLT Std" panose="02000503040000020004" pitchFamily="50" charset="0"/>
                <a:ea typeface="+mn-ea"/>
                <a:cs typeface="+mn-cs"/>
              </a:rPr>
              <a:t>Content warning: bullying</a:t>
            </a:r>
          </a:p>
          <a:p>
            <a:pPr fontAlgn="base"/>
            <a:endParaRPr lang="en-GB" sz="1200" b="0" i="0" kern="1200" dirty="0">
              <a:solidFill>
                <a:schemeClr val="tx1"/>
              </a:solidFill>
              <a:effectLst/>
              <a:latin typeface="+mn-lt"/>
              <a:ea typeface="+mn-ea"/>
              <a:cs typeface="+mn-cs"/>
            </a:endParaRPr>
          </a:p>
          <a:p>
            <a:pPr fontAlgn="base"/>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9EB0FAC4-5033-61D1-ADB0-5E14EE83961D}"/>
              </a:ext>
            </a:extLst>
          </p:cNvPr>
          <p:cNvSpPr>
            <a:spLocks noGrp="1"/>
          </p:cNvSpPr>
          <p:nvPr>
            <p:ph type="sldNum" sz="quarter" idx="5"/>
          </p:nvPr>
        </p:nvSpPr>
        <p:spPr/>
        <p:txBody>
          <a:bodyPr/>
          <a:lstStyle/>
          <a:p>
            <a:fld id="{D78E8763-CE37-478F-AC50-5431D1C2EC64}" type="slidenum">
              <a:rPr lang="en-GB" smtClean="0"/>
              <a:t>7</a:t>
            </a:fld>
            <a:endParaRPr lang="en-GB"/>
          </a:p>
        </p:txBody>
      </p:sp>
    </p:spTree>
    <p:extLst>
      <p:ext uri="{BB962C8B-B14F-4D97-AF65-F5344CB8AC3E}">
        <p14:creationId xmlns:p14="http://schemas.microsoft.com/office/powerpoint/2010/main" val="159180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70E4-B655-7BC3-76F1-60DD8C933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D66CE-62C2-4C63-868B-2752D7F09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749BE-3D3B-800E-5205-E27E7284EBA8}"/>
              </a:ext>
            </a:extLst>
          </p:cNvPr>
          <p:cNvSpPr>
            <a:spLocks noGrp="1"/>
          </p:cNvSpPr>
          <p:nvPr>
            <p:ph type="body" idx="1"/>
          </p:nvPr>
        </p:nvSpPr>
        <p:spPr/>
        <p:txBody>
          <a:bodyPr/>
          <a:lstStyle/>
          <a:p>
            <a:pPr algn="l" fontAlgn="base"/>
            <a:r>
              <a:rPr lang="en-GB" sz="1200" b="1" i="0" kern="1200" dirty="0">
                <a:solidFill>
                  <a:schemeClr val="tx1"/>
                </a:solidFill>
                <a:effectLst/>
                <a:latin typeface="+mn-lt"/>
                <a:ea typeface="+mn-ea"/>
                <a:cs typeface="+mn-cs"/>
              </a:rPr>
              <a:t>Really readable books</a:t>
            </a:r>
          </a:p>
          <a:p>
            <a:pPr algn="l" fontAlgn="base"/>
            <a:endParaRPr lang="en-GB" sz="1200" b="1" i="0" kern="1200" dirty="0">
              <a:solidFill>
                <a:schemeClr val="tx1"/>
              </a:solidFill>
              <a:effectLst/>
              <a:latin typeface="+mn-lt"/>
              <a:ea typeface="+mn-ea"/>
              <a:cs typeface="+mn-cs"/>
            </a:endParaRPr>
          </a:p>
          <a:p>
            <a:pPr algn="l" fontAlgn="base"/>
            <a:r>
              <a:rPr lang="en-GB" sz="1200" b="0" i="0" kern="1200" dirty="0">
                <a:solidFill>
                  <a:schemeClr val="tx1"/>
                </a:solidFill>
                <a:effectLst/>
                <a:latin typeface="HelveticaNeueAltaLT Std" panose="02000503040000020004" pitchFamily="50" charset="0"/>
                <a:ea typeface="+mn-ea"/>
                <a:cs typeface="+mn-cs"/>
              </a:rPr>
              <a:t>We’ve picked some of our favourite readable texts, including graphic novels, non-fiction and dyslexia friendly printed books. Whether your pupils are keen bookworms, or less engaged with books, here are some great page-turners. If you’re looking for more books like this, see the really readable books for every child book list on our website! https://www.scottishbooktrust.com/book-lists/really-readable-books-for-every-child </a:t>
            </a:r>
          </a:p>
          <a:p>
            <a:pPr algn="l" fontAlgn="base"/>
            <a:endParaRPr lang="en-GB" sz="1200" b="1" i="0" kern="1200" dirty="0">
              <a:solidFill>
                <a:schemeClr val="tx1"/>
              </a:solidFill>
              <a:effectLst/>
              <a:latin typeface="HelveticaNeueAltaLT Std" panose="02000503040000020004" pitchFamily="50" charset="0"/>
              <a:ea typeface="+mn-ea"/>
              <a:cs typeface="+mn-cs"/>
            </a:endParaRPr>
          </a:p>
          <a:p>
            <a:pPr algn="l" fontAlgn="base"/>
            <a:r>
              <a:rPr lang="en-GB" sz="1200" b="1" i="1" kern="1200" dirty="0">
                <a:solidFill>
                  <a:schemeClr val="tx1"/>
                </a:solidFill>
                <a:effectLst/>
                <a:latin typeface="+mn-lt"/>
                <a:ea typeface="+mn-ea"/>
                <a:cs typeface="+mn-cs"/>
              </a:rPr>
              <a:t>Unicorn Boy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Dave Roman</a:t>
            </a:r>
            <a:r>
              <a:rPr lang="en-GB" b="1" i="0" dirty="0">
                <a:solidFill>
                  <a:srgbClr val="E02582"/>
                </a:solidFill>
                <a:effectLst/>
                <a:latin typeface="Altis ScotBook Bold" panose="020B0803030000000003" pitchFamily="34" charset="0"/>
              </a:rPr>
              <a:t> (</a:t>
            </a:r>
            <a:r>
              <a:rPr lang="en-GB" sz="1200" b="1" i="0" kern="1200" dirty="0">
                <a:solidFill>
                  <a:schemeClr val="tx1"/>
                </a:solidFill>
                <a:effectLst/>
                <a:latin typeface="+mn-lt"/>
                <a:ea typeface="+mn-ea"/>
                <a:cs typeface="+mn-cs"/>
              </a:rPr>
              <a:t>Hodder Children's Books)</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Brian’s normal life is interrupted when a singing unicorn horn pops out of his forehead. Now, despite his shyness he’s the centre of attention. What’s worse is now his best friend has been kidnapped and taken away into another realm! Can Brian embrace his powers to help those in need? This colourful graphic novel is funny and heartwarming. With expressive artwork and a fast-paced story, it’ll keep readers hooked.</a:t>
            </a:r>
          </a:p>
          <a:p>
            <a:pPr algn="l" fontAlgn="base"/>
            <a:br>
              <a:rPr lang="en-GB" b="1" dirty="0">
                <a:latin typeface="Altis ScotBook Bold" panose="020B0803030000000003" pitchFamily="34" charset="0"/>
              </a:rPr>
            </a:br>
            <a:r>
              <a:rPr lang="en-GB" sz="1200" b="1" i="1" kern="1200" dirty="0">
                <a:solidFill>
                  <a:schemeClr val="tx1"/>
                </a:solidFill>
                <a:effectLst/>
                <a:latin typeface="+mn-lt"/>
                <a:ea typeface="+mn-ea"/>
                <a:cs typeface="+mn-cs"/>
              </a:rPr>
              <a:t>Kickflip</a:t>
            </a:r>
            <a:r>
              <a:rPr lang="en-GB" sz="1200" b="1" i="0" kern="1200" dirty="0">
                <a:solidFill>
                  <a:schemeClr val="tx1"/>
                </a:solidFill>
                <a:effectLst/>
                <a:latin typeface="+mn-lt"/>
                <a:ea typeface="+mn-ea"/>
                <a:cs typeface="+mn-cs"/>
              </a:rPr>
              <a:t>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LD Lapinski and Logan Hanning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Orion Children's Books</a:t>
            </a:r>
            <a:r>
              <a:rPr lang="en-GB" sz="1200" b="1" i="0" kern="1200" dirty="0">
                <a:solidFill>
                  <a:schemeClr val="tx1"/>
                </a:solidFill>
                <a:effectLst/>
                <a:latin typeface="Altis ScotBook Bold" panose="020B0803030000000003" pitchFamily="34" charset="0"/>
                <a:ea typeface="+mn-ea"/>
                <a:cs typeface="+mn-cs"/>
              </a:rPr>
              <a:t>)</a:t>
            </a:r>
          </a:p>
          <a:p>
            <a:pPr fontAlgn="base"/>
            <a:r>
              <a:rPr lang="en-GB" sz="1200" b="0" i="0" kern="1200" dirty="0">
                <a:solidFill>
                  <a:schemeClr val="tx1"/>
                </a:solidFill>
                <a:effectLst/>
                <a:latin typeface="+mn-lt"/>
                <a:ea typeface="+mn-ea"/>
                <a:cs typeface="+mn-cs"/>
              </a:rPr>
              <a:t>When Elliot is bullied at school for not fitting in with the other girls, they find refuge in the local skatepark. However, when the other skaters assume Elliot is a boy, they realise that neither label feels quite right. Exploring friendship, gender, identity and sports, Lapinski and Logan’s signature styles perfectly balance images with text, making it both an engaging and accessible read that’s full of relatable characters who jump off the page. </a:t>
            </a:r>
          </a:p>
          <a:p>
            <a:pPr fontAlgn="base"/>
            <a:endParaRPr lang="en-GB" sz="1200" b="0" i="0" kern="1200" dirty="0">
              <a:solidFill>
                <a:schemeClr val="tx1"/>
              </a:solidFill>
              <a:effectLst/>
              <a:latin typeface="+mn-lt"/>
              <a:ea typeface="+mn-ea"/>
              <a:cs typeface="+mn-cs"/>
            </a:endParaRPr>
          </a:p>
          <a:p>
            <a:pPr rtl="0" fontAlgn="base"/>
            <a:r>
              <a:rPr lang="en-GB" sz="1200" b="1" i="1" kern="1200" dirty="0" err="1">
                <a:solidFill>
                  <a:schemeClr val="tx1"/>
                </a:solidFill>
                <a:effectLst/>
                <a:latin typeface="+mn-lt"/>
                <a:ea typeface="+mn-ea"/>
                <a:cs typeface="+mn-cs"/>
              </a:rPr>
              <a:t>Illuminature</a:t>
            </a:r>
            <a:r>
              <a:rPr lang="en-GB" sz="1200" b="1" i="0" kern="1200" dirty="0">
                <a:solidFill>
                  <a:schemeClr val="tx1"/>
                </a:solidFill>
                <a:effectLst/>
                <a:latin typeface="+mn-lt"/>
                <a:ea typeface="+mn-ea"/>
                <a:cs typeface="+mn-cs"/>
              </a:rPr>
              <a:t>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Rachel Williams and Carnovsky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Wide Eyed Editions)</a:t>
            </a:r>
          </a:p>
          <a:p>
            <a:pPr rtl="0" fontAlgn="base"/>
            <a:r>
              <a:rPr lang="en-GB" sz="1200" b="0" i="0" kern="1200" dirty="0">
                <a:solidFill>
                  <a:schemeClr val="tx1"/>
                </a:solidFill>
                <a:effectLst/>
                <a:latin typeface="+mn-lt"/>
                <a:ea typeface="+mn-ea"/>
                <a:cs typeface="+mn-cs"/>
              </a:rPr>
              <a:t>This interactive non-fiction book explores different animals and climates across the world. The twist is that it comes with a pair of viewing glasses! Looking through them allows readers to see both these environments during the day and at night, as well as the plant life you can expect to find there. Packed with interesting facts about climate zones, animals and plants, we love how this book cleverly invites readers in. </a:t>
            </a:r>
            <a:br>
              <a:rPr lang="en-GB" dirty="0"/>
            </a:b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2A12AFB0-8F19-26BE-B829-EAA7E48459B1}"/>
              </a:ext>
            </a:extLst>
          </p:cNvPr>
          <p:cNvSpPr>
            <a:spLocks noGrp="1"/>
          </p:cNvSpPr>
          <p:nvPr>
            <p:ph type="sldNum" sz="quarter" idx="5"/>
          </p:nvPr>
        </p:nvSpPr>
        <p:spPr/>
        <p:txBody>
          <a:bodyPr/>
          <a:lstStyle/>
          <a:p>
            <a:fld id="{D78E8763-CE37-478F-AC50-5431D1C2EC64}" type="slidenum">
              <a:rPr lang="en-GB" smtClean="0"/>
              <a:t>8</a:t>
            </a:fld>
            <a:endParaRPr lang="en-GB"/>
          </a:p>
        </p:txBody>
      </p:sp>
    </p:spTree>
    <p:extLst>
      <p:ext uri="{BB962C8B-B14F-4D97-AF65-F5344CB8AC3E}">
        <p14:creationId xmlns:p14="http://schemas.microsoft.com/office/powerpoint/2010/main" val="81141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67F14-D14A-0149-2CCB-587D8A89D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5C846-0967-9F51-5B75-0C3E50A06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6F379-E0EE-47BA-DE5F-5941B8859A19}"/>
              </a:ext>
            </a:extLst>
          </p:cNvPr>
          <p:cNvSpPr>
            <a:spLocks noGrp="1"/>
          </p:cNvSpPr>
          <p:nvPr>
            <p:ph type="body" idx="1"/>
          </p:nvPr>
        </p:nvSpPr>
        <p:spPr/>
        <p:txBody>
          <a:bodyPr/>
          <a:lstStyle/>
          <a:p>
            <a:pPr algn="l" fontAlgn="base"/>
            <a:r>
              <a:rPr lang="en-GB" sz="1200" b="1" i="0" kern="1200" dirty="0">
                <a:solidFill>
                  <a:schemeClr val="tx1"/>
                </a:solidFill>
                <a:effectLst/>
                <a:latin typeface="+mn-lt"/>
                <a:ea typeface="+mn-ea"/>
                <a:cs typeface="+mn-cs"/>
              </a:rPr>
              <a:t>Really readable books</a:t>
            </a:r>
          </a:p>
          <a:p>
            <a:pPr algn="l" fontAlgn="base"/>
            <a:endParaRPr lang="en-GB" sz="1200" b="1" i="0" kern="1200" dirty="0">
              <a:solidFill>
                <a:schemeClr val="tx1"/>
              </a:solidFill>
              <a:effectLst/>
              <a:latin typeface="+mn-lt"/>
              <a:ea typeface="+mn-ea"/>
              <a:cs typeface="+mn-cs"/>
            </a:endParaRPr>
          </a:p>
          <a:p>
            <a:pPr algn="l" fontAlgn="base"/>
            <a:r>
              <a:rPr lang="en-GB" sz="1200" b="1" i="1" kern="1200" dirty="0">
                <a:solidFill>
                  <a:schemeClr val="tx1"/>
                </a:solidFill>
                <a:effectLst/>
                <a:latin typeface="+mn-lt"/>
                <a:ea typeface="+mn-ea"/>
                <a:cs typeface="+mn-cs"/>
              </a:rPr>
              <a:t>Black Water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Barbara Henderson</a:t>
            </a:r>
            <a:r>
              <a:rPr lang="en-GB" b="1" i="0" dirty="0">
                <a:solidFill>
                  <a:srgbClr val="E02582"/>
                </a:solidFill>
                <a:effectLst/>
                <a:latin typeface="Altis ScotBook Bold" panose="020B0803030000000003" pitchFamily="34" charset="0"/>
              </a:rPr>
              <a:t> (</a:t>
            </a:r>
            <a:r>
              <a:rPr lang="en-GB" sz="1200" b="1" i="0" kern="1200" dirty="0">
                <a:solidFill>
                  <a:schemeClr val="tx1"/>
                </a:solidFill>
                <a:effectLst/>
                <a:latin typeface="+mn-lt"/>
                <a:ea typeface="+mn-ea"/>
                <a:cs typeface="+mn-cs"/>
              </a:rPr>
              <a:t>Pokey Hat)</a:t>
            </a:r>
            <a:br>
              <a:rPr lang="en-GB" b="1" i="0" dirty="0">
                <a:latin typeface="Altis ScotBook Bold" panose="020B0803030000000003" pitchFamily="34" charset="0"/>
              </a:rPr>
            </a:br>
            <a:r>
              <a:rPr lang="en-GB" sz="1200" b="0" i="0" kern="1200" dirty="0">
                <a:solidFill>
                  <a:schemeClr val="tx1"/>
                </a:solidFill>
                <a:effectLst/>
                <a:latin typeface="+mn-lt"/>
                <a:ea typeface="+mn-ea"/>
                <a:cs typeface="+mn-cs"/>
              </a:rPr>
              <a:t>This historical novella follows Henry, a 13-year-old excise apprentice who is swept up in adventure when a band of smugglers are spotted (then stranded) within the Solway Firth. When forced to board the boat, the excisemen face canons, quicksand and deadly sabotage. Despite its length, </a:t>
            </a:r>
            <a:r>
              <a:rPr lang="en-GB" sz="1200" b="0" i="1" kern="1200" dirty="0">
                <a:solidFill>
                  <a:schemeClr val="tx1"/>
                </a:solidFill>
                <a:effectLst/>
                <a:latin typeface="+mn-lt"/>
                <a:ea typeface="+mn-ea"/>
                <a:cs typeface="+mn-cs"/>
              </a:rPr>
              <a:t>Black Water</a:t>
            </a:r>
            <a:r>
              <a:rPr lang="en-GB" sz="1200" b="0" i="0" kern="1200" dirty="0">
                <a:solidFill>
                  <a:schemeClr val="tx1"/>
                </a:solidFill>
                <a:effectLst/>
                <a:latin typeface="+mn-lt"/>
                <a:ea typeface="+mn-ea"/>
                <a:cs typeface="+mn-cs"/>
              </a:rPr>
              <a:t> is not short on story or adventure. Inspired by real events from Scottish history, including the life of Robert Burns, this thrilling story is a real page-turner!</a:t>
            </a:r>
          </a:p>
          <a:p>
            <a:pPr algn="l" fontAlgn="base"/>
            <a:br>
              <a:rPr lang="en-GB" b="1" dirty="0">
                <a:latin typeface="Altis ScotBook Bold" panose="020B0803030000000003" pitchFamily="34" charset="0"/>
              </a:rPr>
            </a:br>
            <a:r>
              <a:rPr lang="en-GB" sz="1200" b="1" i="1" kern="1200" dirty="0">
                <a:solidFill>
                  <a:schemeClr val="tx1"/>
                </a:solidFill>
                <a:effectLst/>
                <a:latin typeface="+mn-lt"/>
                <a:ea typeface="+mn-ea"/>
                <a:cs typeface="+mn-cs"/>
              </a:rPr>
              <a:t>The List </a:t>
            </a:r>
            <a:r>
              <a:rPr lang="en-GB" sz="1200" b="1" i="0" kern="1200" dirty="0">
                <a:solidFill>
                  <a:schemeClr val="tx1"/>
                </a:solidFill>
                <a:effectLst/>
                <a:latin typeface="Altis ScotBook Bold" panose="020B0803030000000003" pitchFamily="34" charset="0"/>
                <a:ea typeface="+mn-ea"/>
                <a:cs typeface="+mn-cs"/>
              </a:rPr>
              <a:t>by </a:t>
            </a:r>
            <a:r>
              <a:rPr lang="en-GB" sz="1200" b="1" i="0" kern="1200" dirty="0">
                <a:solidFill>
                  <a:schemeClr val="tx1"/>
                </a:solidFill>
                <a:effectLst/>
                <a:latin typeface="+mn-lt"/>
                <a:ea typeface="+mn-ea"/>
                <a:cs typeface="+mn-cs"/>
              </a:rPr>
              <a:t>Keith Gray </a:t>
            </a:r>
            <a:r>
              <a:rPr lang="en-GB" sz="1200" b="1" i="0" kern="1200" dirty="0">
                <a:solidFill>
                  <a:schemeClr val="tx1"/>
                </a:solidFill>
                <a:effectLst/>
                <a:latin typeface="Altis ScotBook Bold" panose="020B0803030000000003" pitchFamily="34" charset="0"/>
                <a:ea typeface="+mn-ea"/>
                <a:cs typeface="+mn-cs"/>
              </a:rPr>
              <a:t>(</a:t>
            </a:r>
            <a:r>
              <a:rPr lang="en-GB" sz="1200" b="1" i="0" kern="1200" dirty="0">
                <a:solidFill>
                  <a:schemeClr val="tx1"/>
                </a:solidFill>
                <a:effectLst/>
                <a:latin typeface="+mn-lt"/>
                <a:ea typeface="+mn-ea"/>
                <a:cs typeface="+mn-cs"/>
              </a:rPr>
              <a:t>Barrington Stoke Ltd)</a:t>
            </a:r>
          </a:p>
          <a:p>
            <a:pPr algn="l" fontAlgn="base"/>
            <a:r>
              <a:rPr lang="en-GB" sz="1200" b="0" i="0" kern="1200" dirty="0">
                <a:solidFill>
                  <a:schemeClr val="tx1"/>
                </a:solidFill>
                <a:effectLst/>
                <a:latin typeface="+mn-lt"/>
                <a:ea typeface="+mn-ea"/>
                <a:cs typeface="+mn-cs"/>
              </a:rPr>
              <a:t>Jake and Denny are best friends. However, this is the last summer they’ll spend together before Denny has to move to a new town. Deciding to make the most of the time he still has, Denny comes up with a list of everything he wants to do before he leaves (including settling a score or two)! This dyslexia-friendly book is an excellent coming-of-age story that shines a light on the complexities of friendship.</a:t>
            </a:r>
            <a:br>
              <a:rPr lang="en-GB" dirty="0"/>
            </a:br>
            <a:endParaRPr lang="en-GB" sz="1200" b="1" i="0" kern="1200" dirty="0">
              <a:solidFill>
                <a:schemeClr val="tx1"/>
              </a:solidFill>
              <a:effectLst/>
              <a:latin typeface="Altis ScotBook Bold" panose="020B0803030000000003" pitchFamily="34" charset="0"/>
              <a:ea typeface="+mn-ea"/>
              <a:cs typeface="+mn-cs"/>
            </a:endParaRPr>
          </a:p>
        </p:txBody>
      </p:sp>
      <p:sp>
        <p:nvSpPr>
          <p:cNvPr id="4" name="Slide Number Placeholder 3">
            <a:extLst>
              <a:ext uri="{FF2B5EF4-FFF2-40B4-BE49-F238E27FC236}">
                <a16:creationId xmlns:a16="http://schemas.microsoft.com/office/drawing/2014/main" id="{26BBD006-88B3-190A-FC03-E53E590E722A}"/>
              </a:ext>
            </a:extLst>
          </p:cNvPr>
          <p:cNvSpPr>
            <a:spLocks noGrp="1"/>
          </p:cNvSpPr>
          <p:nvPr>
            <p:ph type="sldNum" sz="quarter" idx="5"/>
          </p:nvPr>
        </p:nvSpPr>
        <p:spPr/>
        <p:txBody>
          <a:bodyPr/>
          <a:lstStyle/>
          <a:p>
            <a:fld id="{D78E8763-CE37-478F-AC50-5431D1C2EC64}" type="slidenum">
              <a:rPr lang="en-GB" smtClean="0"/>
              <a:t>9</a:t>
            </a:fld>
            <a:endParaRPr lang="en-GB"/>
          </a:p>
        </p:txBody>
      </p:sp>
    </p:spTree>
    <p:extLst>
      <p:ext uri="{BB962C8B-B14F-4D97-AF65-F5344CB8AC3E}">
        <p14:creationId xmlns:p14="http://schemas.microsoft.com/office/powerpoint/2010/main" val="314952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hyperlink" Target="https://www.scottishbooktrust.com/book-lists/graphic-novels-for-teens" TargetMode="External"/><Relationship Id="rId3" Type="http://schemas.openxmlformats.org/officeDocument/2006/relationships/image" Target="../media/image3.jpeg"/><Relationship Id="rId7" Type="http://schemas.openxmlformats.org/officeDocument/2006/relationships/hyperlink" Target="https://www.scottishbooktrust.com/book-lists/our-favourite-childrens-books-about-feminism-and-gender-equality"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www.scottishbooktrust.com/book-lists/reimagined-fairytales" TargetMode="External"/><Relationship Id="rId5" Type="http://schemas.openxmlformats.org/officeDocument/2006/relationships/hyperlink" Target="https://www.scottishbooktrust.com/book-lists/10-wordless-wonders" TargetMode="External"/><Relationship Id="rId10" Type="http://schemas.openxmlformats.org/officeDocument/2006/relationships/image" Target="../media/image2.png"/><Relationship Id="rId4" Type="http://schemas.openxmlformats.org/officeDocument/2006/relationships/hyperlink" Target="https://www.scottishbooktrust.com/book-lists" TargetMode="External"/><Relationship Id="rId9" Type="http://schemas.openxmlformats.org/officeDocument/2006/relationships/hyperlink" Target="https://www.scottishbooktrust.com/book-lists/books-for-your-science-classro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hyperlink" Target="https://www.scottishbooktrust.com/learning-and-resources/school-events-and-opportunitie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www.scottishbooktrust.com/about/newsletters" TargetMode="External"/><Relationship Id="rId5" Type="http://schemas.openxmlformats.org/officeDocument/2006/relationships/hyperlink" Target="https://www.scottishbooktrust.com/competitions-and-giveaways/junior-book-of-the-month-feather-vane-by-beth-o-brien" TargetMode="External"/><Relationship Id="rId4" Type="http://schemas.openxmlformats.org/officeDocument/2006/relationships/hyperlink" Target="https://www.scottishbooktrust.com/learning-and-resources/clpl-for-learning-profession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hyperlink" Target="https://www.scottishbooktrust.com/learning-resources/book-discovery-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ltis ScotBook Bold" panose="020B0803030000000003"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vert="horz" lIns="91440" tIns="45720" rIns="91440" bIns="45720" anchor="t">
            <a:noAutofit/>
          </a:bodyPr>
          <a:lstStyle/>
          <a:p>
            <a:r>
              <a:rPr lang="en-US" sz="2800" dirty="0">
                <a:solidFill>
                  <a:schemeClr val="bg1"/>
                </a:solidFill>
                <a:latin typeface="HelveticaNeueAltaLT Std" panose="02000503040000020004" pitchFamily="50" charset="0"/>
                <a:cs typeface="Arial"/>
              </a:rPr>
              <a:t>Issue 10: May 2026</a:t>
            </a:r>
            <a:endParaRPr lang="en-US" sz="2800" dirty="0">
              <a:solidFill>
                <a:schemeClr val="bg1"/>
              </a:solidFill>
              <a:latin typeface="HelveticaNeueAltaLT Std" panose="02000503040000020004" pitchFamily="50"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HelveticaNeueAltaLT Std" panose="02000503040000020004" pitchFamily="50" charset="0"/>
                <a:cs typeface="Arial" panose="020B0604020202020204" pitchFamily="34" charset="0"/>
              </a:rPr>
              <a:t>scottishbooktrust.com</a:t>
            </a:r>
          </a:p>
        </p:txBody>
      </p:sp>
      <p:pic>
        <p:nvPicPr>
          <p:cNvPr id="6" name="Picture 5">
            <a:extLst>
              <a:ext uri="{FF2B5EF4-FFF2-40B4-BE49-F238E27FC236}">
                <a16:creationId xmlns:a16="http://schemas.microsoft.com/office/drawing/2014/main" id="{487A9D91-FC04-2763-B2F2-CCF6672A188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DEA1F69D-841E-5F87-7187-AACE29F464A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F2DF1043-0363-457A-3B4B-9262ECDEF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532" y="1525452"/>
            <a:ext cx="2406936" cy="3706182"/>
          </a:xfrm>
          <a:prstGeom prst="rect">
            <a:avLst/>
          </a:prstGeom>
        </p:spPr>
      </p:pic>
      <p:sp>
        <p:nvSpPr>
          <p:cNvPr id="11" name="Title 7">
            <a:extLst>
              <a:ext uri="{FF2B5EF4-FFF2-40B4-BE49-F238E27FC236}">
                <a16:creationId xmlns:a16="http://schemas.microsoft.com/office/drawing/2014/main" id="{5C86F639-EDF0-5473-46B2-F253E82314D1}"/>
              </a:ext>
            </a:extLst>
          </p:cNvPr>
          <p:cNvSpPr>
            <a:spLocks noGrp="1"/>
          </p:cNvSpPr>
          <p:nvPr>
            <p:ph type="title"/>
          </p:nvPr>
        </p:nvSpPr>
        <p:spPr/>
        <p:txBody>
          <a:bodyPr anchor="t" anchorCtr="0">
            <a:noAutofit/>
          </a:bodyPr>
          <a:lstStyle/>
          <a:p>
            <a:pPr algn="l"/>
            <a:r>
              <a:rPr lang="en-GB" sz="3200" b="1" dirty="0">
                <a:latin typeface="Altis ScotBook Bold" panose="020B0803030000000003" pitchFamily="34" charset="0"/>
                <a:cs typeface="Arial" panose="020B0604020202020204" pitchFamily="34" charset="0"/>
              </a:rPr>
              <a:t>Top picks from our Authors Live programme </a:t>
            </a:r>
            <a:endParaRPr lang="en-US" sz="3200" b="1" dirty="0">
              <a:latin typeface="Altis ScotBook Bold" panose="020B0803030000000003"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9FBE638-5CA7-F56B-A837-C4FA1A21D32F}"/>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P4–7</a:t>
            </a:r>
          </a:p>
        </p:txBody>
      </p:sp>
      <p:sp>
        <p:nvSpPr>
          <p:cNvPr id="6" name="Text Placeholder 5">
            <a:extLst>
              <a:ext uri="{FF2B5EF4-FFF2-40B4-BE49-F238E27FC236}">
                <a16:creationId xmlns:a16="http://schemas.microsoft.com/office/drawing/2014/main" id="{2A219092-6D3E-EB79-CE86-493EA88F019A}"/>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P4–7</a:t>
            </a:r>
          </a:p>
          <a:p>
            <a:pPr marL="0" indent="0" algn="ctr">
              <a:buNone/>
            </a:pPr>
            <a:endParaRPr lang="en-GB" b="1" dirty="0">
              <a:latin typeface="Altis ScotBook Bold" panose="020B0803030000000003" pitchFamily="34" charset="0"/>
            </a:endParaRPr>
          </a:p>
        </p:txBody>
      </p:sp>
      <p:sp>
        <p:nvSpPr>
          <p:cNvPr id="12" name="Text Placeholder 11">
            <a:extLst>
              <a:ext uri="{FF2B5EF4-FFF2-40B4-BE49-F238E27FC236}">
                <a16:creationId xmlns:a16="http://schemas.microsoft.com/office/drawing/2014/main" id="{8403065D-E0CB-F19C-65A5-15BCB2A57599}"/>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P3–7</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A20882EC-9085-0A4C-F9ED-73A572CA30F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B014FC7A-5772-A071-7798-F07F3FE8329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4" name="Picture 3">
            <a:extLst>
              <a:ext uri="{FF2B5EF4-FFF2-40B4-BE49-F238E27FC236}">
                <a16:creationId xmlns:a16="http://schemas.microsoft.com/office/drawing/2014/main" id="{932F2364-53AC-BDF6-AEBB-E1C6FBCC89A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0108" y="1535142"/>
            <a:ext cx="2375716" cy="2375716"/>
          </a:xfrm>
          <a:prstGeom prst="rect">
            <a:avLst/>
          </a:prstGeom>
        </p:spPr>
      </p:pic>
      <p:pic>
        <p:nvPicPr>
          <p:cNvPr id="18" name="Content Placeholder 17">
            <a:extLst>
              <a:ext uri="{FF2B5EF4-FFF2-40B4-BE49-F238E27FC236}">
                <a16:creationId xmlns:a16="http://schemas.microsoft.com/office/drawing/2014/main" id="{7F16BBDE-1345-A707-B9A5-8D43BDA29F61}"/>
              </a:ext>
            </a:extLst>
          </p:cNvPr>
          <p:cNvPicPr>
            <a:picLocks noGrp="1" noChangeAspect="1"/>
          </p:cNvPicPr>
          <p:nvPr>
            <p:ph sz="half" idx="2"/>
          </p:nvPr>
        </p:nvPicPr>
        <p:blipFill>
          <a:blip r:embed="rId7" cstate="screen">
            <a:extLst>
              <a:ext uri="{28A0092B-C50C-407E-A947-70E740481C1C}">
                <a14:useLocalDpi xmlns:a14="http://schemas.microsoft.com/office/drawing/2010/main" val="0"/>
              </a:ext>
            </a:extLst>
          </a:blip>
          <a:stretch>
            <a:fillRect/>
          </a:stretch>
        </p:blipFill>
        <p:spPr>
          <a:xfrm>
            <a:off x="3363591" y="1525451"/>
            <a:ext cx="1584176" cy="2432176"/>
          </a:xfrm>
          <a:prstGeom prst="rect">
            <a:avLst/>
          </a:prstGeom>
        </p:spPr>
      </p:pic>
      <p:pic>
        <p:nvPicPr>
          <p:cNvPr id="20" name="Picture 19">
            <a:extLst>
              <a:ext uri="{FF2B5EF4-FFF2-40B4-BE49-F238E27FC236}">
                <a16:creationId xmlns:a16="http://schemas.microsoft.com/office/drawing/2014/main" id="{7AAEDBDB-7DB1-D115-AE9C-4E8BF5D9D44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193293" y="2799457"/>
            <a:ext cx="1590479" cy="2432176"/>
          </a:xfrm>
          <a:prstGeom prst="rect">
            <a:avLst/>
          </a:prstGeom>
        </p:spPr>
      </p:pic>
    </p:spTree>
    <p:extLst>
      <p:ext uri="{BB962C8B-B14F-4D97-AF65-F5344CB8AC3E}">
        <p14:creationId xmlns:p14="http://schemas.microsoft.com/office/powerpoint/2010/main" val="231641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85D7E41-C616-5264-205F-09F200A16729}"/>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04A6FAEA-97DA-A6A7-0459-7039946451B7}"/>
              </a:ext>
            </a:extLst>
          </p:cNvPr>
          <p:cNvSpPr>
            <a:spLocks noGrp="1"/>
          </p:cNvSpPr>
          <p:nvPr>
            <p:ph type="title"/>
          </p:nvPr>
        </p:nvSpPr>
        <p:spPr/>
        <p:txBody>
          <a:bodyPr anchor="t" anchorCtr="0">
            <a:noAutofit/>
          </a:bodyPr>
          <a:lstStyle/>
          <a:p>
            <a:pPr algn="l"/>
            <a:r>
              <a:rPr lang="en-GB" sz="3200" b="1" dirty="0">
                <a:latin typeface="Altis ScotBook Bold" panose="020B0803030000000003" pitchFamily="34" charset="0"/>
                <a:cs typeface="Arial" panose="020B0604020202020204" pitchFamily="34" charset="0"/>
              </a:rPr>
              <a:t>Scottish Book Trust staff picks </a:t>
            </a:r>
            <a:r>
              <a:rPr lang="en-US" sz="3200" b="1" dirty="0">
                <a:latin typeface="Altis ScotBook Bold" panose="020B0803030000000003" pitchFamily="34" charset="0"/>
                <a:cs typeface="Arial" panose="020B0604020202020204" pitchFamily="34" charset="0"/>
              </a:rPr>
              <a:t>(1)</a:t>
            </a:r>
          </a:p>
        </p:txBody>
      </p:sp>
      <p:sp>
        <p:nvSpPr>
          <p:cNvPr id="5" name="Text Placeholder 4">
            <a:extLst>
              <a:ext uri="{FF2B5EF4-FFF2-40B4-BE49-F238E27FC236}">
                <a16:creationId xmlns:a16="http://schemas.microsoft.com/office/drawing/2014/main" id="{96E2CF45-B8B6-B3FF-FE61-6DDF048E2E02}"/>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P1–4</a:t>
            </a:r>
          </a:p>
        </p:txBody>
      </p:sp>
      <p:sp>
        <p:nvSpPr>
          <p:cNvPr id="6" name="Text Placeholder 5">
            <a:extLst>
              <a:ext uri="{FF2B5EF4-FFF2-40B4-BE49-F238E27FC236}">
                <a16:creationId xmlns:a16="http://schemas.microsoft.com/office/drawing/2014/main" id="{4CE0AEE3-124E-6F8A-11DD-EEF9C4FD2623}"/>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P1–5</a:t>
            </a:r>
          </a:p>
          <a:p>
            <a:pPr marL="0" indent="0" algn="ctr">
              <a:buNone/>
            </a:pPr>
            <a:endParaRPr lang="en-GB" b="1" dirty="0">
              <a:latin typeface="Altis ScotBook Bold" panose="020B0803030000000003" pitchFamily="34" charset="0"/>
            </a:endParaRPr>
          </a:p>
        </p:txBody>
      </p:sp>
      <p:sp>
        <p:nvSpPr>
          <p:cNvPr id="12" name="Text Placeholder 11">
            <a:extLst>
              <a:ext uri="{FF2B5EF4-FFF2-40B4-BE49-F238E27FC236}">
                <a16:creationId xmlns:a16="http://schemas.microsoft.com/office/drawing/2014/main" id="{1BFB3BE5-ADFC-D709-EA7A-405522D18292}"/>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P6+</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7DA7DF70-0793-E7BD-48DB-992156DA539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3D1D3967-CB44-F59D-AD64-C3E8C74A151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4" name="Picture 3">
            <a:extLst>
              <a:ext uri="{FF2B5EF4-FFF2-40B4-BE49-F238E27FC236}">
                <a16:creationId xmlns:a16="http://schemas.microsoft.com/office/drawing/2014/main" id="{9D432E42-F52F-2650-E517-27329317427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9091" y="1531051"/>
            <a:ext cx="2377200" cy="2762045"/>
          </a:xfrm>
          <a:prstGeom prst="rect">
            <a:avLst/>
          </a:prstGeom>
        </p:spPr>
      </p:pic>
      <p:pic>
        <p:nvPicPr>
          <p:cNvPr id="15" name="Content Placeholder 14">
            <a:extLst>
              <a:ext uri="{FF2B5EF4-FFF2-40B4-BE49-F238E27FC236}">
                <a16:creationId xmlns:a16="http://schemas.microsoft.com/office/drawing/2014/main" id="{86CEEACB-2EDE-626D-F7FB-96AA98E1E453}"/>
              </a:ext>
            </a:extLst>
          </p:cNvPr>
          <p:cNvPicPr>
            <a:picLocks noGrp="1" noChangeAspect="1"/>
          </p:cNvPicPr>
          <p:nvPr>
            <p:ph sz="half" idx="2"/>
          </p:nvPr>
        </p:nvPicPr>
        <p:blipFill>
          <a:blip r:embed="rId6" cstate="screen">
            <a:extLst>
              <a:ext uri="{28A0092B-C50C-407E-A947-70E740481C1C}">
                <a14:useLocalDpi xmlns:a14="http://schemas.microsoft.com/office/drawing/2010/main" val="0"/>
              </a:ext>
            </a:extLst>
          </a:blip>
          <a:stretch>
            <a:fillRect/>
          </a:stretch>
        </p:blipFill>
        <p:spPr>
          <a:xfrm>
            <a:off x="3363591" y="1531050"/>
            <a:ext cx="2355104" cy="2762045"/>
          </a:xfrm>
          <a:prstGeom prst="rect">
            <a:avLst/>
          </a:prstGeom>
        </p:spPr>
      </p:pic>
      <p:pic>
        <p:nvPicPr>
          <p:cNvPr id="18" name="Picture 17">
            <a:extLst>
              <a:ext uri="{FF2B5EF4-FFF2-40B4-BE49-F238E27FC236}">
                <a16:creationId xmlns:a16="http://schemas.microsoft.com/office/drawing/2014/main" id="{9693BB4A-3829-CCF8-CA1D-C325AD58203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11539" y="1531051"/>
            <a:ext cx="2141505" cy="2762044"/>
          </a:xfrm>
          <a:prstGeom prst="rect">
            <a:avLst/>
          </a:prstGeom>
        </p:spPr>
      </p:pic>
    </p:spTree>
    <p:extLst>
      <p:ext uri="{BB962C8B-B14F-4D97-AF65-F5344CB8AC3E}">
        <p14:creationId xmlns:p14="http://schemas.microsoft.com/office/powerpoint/2010/main" val="178555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64CB0F42-3F35-1233-FE96-8B35BD84A3D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C25FD82-5084-9240-FD84-559CBFEDBD2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27497" y="1590930"/>
            <a:ext cx="2454333" cy="3696284"/>
          </a:xfrm>
          <a:prstGeom prst="rect">
            <a:avLst/>
          </a:prstGeom>
        </p:spPr>
      </p:pic>
      <p:pic>
        <p:nvPicPr>
          <p:cNvPr id="8" name="Picture 7">
            <a:extLst>
              <a:ext uri="{FF2B5EF4-FFF2-40B4-BE49-F238E27FC236}">
                <a16:creationId xmlns:a16="http://schemas.microsoft.com/office/drawing/2014/main" id="{D23C7848-90A5-C391-A6D6-8B9BE17E98B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840873" y="1590930"/>
            <a:ext cx="2440957" cy="3676140"/>
          </a:xfrm>
          <a:prstGeom prst="rect">
            <a:avLst/>
          </a:prstGeom>
        </p:spPr>
      </p:pic>
      <p:pic>
        <p:nvPicPr>
          <p:cNvPr id="6" name="Picture 5">
            <a:extLst>
              <a:ext uri="{FF2B5EF4-FFF2-40B4-BE49-F238E27FC236}">
                <a16:creationId xmlns:a16="http://schemas.microsoft.com/office/drawing/2014/main" id="{63BFEBA2-3D4C-05FE-3EFD-04D86B886D0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882944" y="1590931"/>
            <a:ext cx="2410312" cy="3700582"/>
          </a:xfrm>
          <a:prstGeom prst="rect">
            <a:avLst/>
          </a:prstGeom>
        </p:spPr>
      </p:pic>
      <p:sp>
        <p:nvSpPr>
          <p:cNvPr id="11" name="Title 7">
            <a:extLst>
              <a:ext uri="{FF2B5EF4-FFF2-40B4-BE49-F238E27FC236}">
                <a16:creationId xmlns:a16="http://schemas.microsoft.com/office/drawing/2014/main" id="{8953CA78-1E91-21F3-837C-5E2FBAC99E6F}"/>
              </a:ext>
            </a:extLst>
          </p:cNvPr>
          <p:cNvSpPr>
            <a:spLocks noGrp="1"/>
          </p:cNvSpPr>
          <p:nvPr>
            <p:ph type="title"/>
          </p:nvPr>
        </p:nvSpPr>
        <p:spPr/>
        <p:txBody>
          <a:bodyPr anchor="t" anchorCtr="0">
            <a:noAutofit/>
          </a:bodyPr>
          <a:lstStyle/>
          <a:p>
            <a:pPr algn="l"/>
            <a:r>
              <a:rPr lang="en-GB" sz="3200" b="1" dirty="0">
                <a:latin typeface="Altis ScotBook Bold" panose="020B0803030000000003" pitchFamily="34" charset="0"/>
                <a:cs typeface="Arial" panose="020B0604020202020204" pitchFamily="34" charset="0"/>
              </a:rPr>
              <a:t>Scottish Book Trust staff picks </a:t>
            </a:r>
            <a:r>
              <a:rPr lang="en-US" sz="3200" b="1" dirty="0">
                <a:latin typeface="Altis ScotBook Bold" panose="020B0803030000000003" pitchFamily="34" charset="0"/>
                <a:cs typeface="Arial" panose="020B0604020202020204" pitchFamily="34" charset="0"/>
              </a:rPr>
              <a:t>(2)</a:t>
            </a:r>
          </a:p>
        </p:txBody>
      </p:sp>
      <p:sp>
        <p:nvSpPr>
          <p:cNvPr id="5" name="Text Placeholder 4">
            <a:extLst>
              <a:ext uri="{FF2B5EF4-FFF2-40B4-BE49-F238E27FC236}">
                <a16:creationId xmlns:a16="http://schemas.microsoft.com/office/drawing/2014/main" id="{168E5226-29AE-FF01-4B6A-4471F1379345}"/>
              </a:ext>
            </a:extLst>
          </p:cNvPr>
          <p:cNvSpPr>
            <a:spLocks noGrp="1"/>
          </p:cNvSpPr>
          <p:nvPr>
            <p:ph type="body" sz="quarter" idx="12"/>
          </p:nvPr>
        </p:nvSpPr>
        <p:spPr>
          <a:xfrm>
            <a:off x="1836080" y="5525049"/>
            <a:ext cx="2576239" cy="598487"/>
          </a:xfrm>
        </p:spPr>
        <p:txBody>
          <a:bodyPr/>
          <a:lstStyle/>
          <a:p>
            <a:pPr marL="0" indent="0" algn="ctr">
              <a:buNone/>
            </a:pPr>
            <a:r>
              <a:rPr lang="en-GB" b="1" dirty="0">
                <a:latin typeface="Altis ScotBook Bold" panose="020B0803030000000003" pitchFamily="34" charset="0"/>
              </a:rPr>
              <a:t>P5–S2</a:t>
            </a:r>
          </a:p>
        </p:txBody>
      </p:sp>
      <p:sp>
        <p:nvSpPr>
          <p:cNvPr id="10" name="TextBox 9">
            <a:extLst>
              <a:ext uri="{FF2B5EF4-FFF2-40B4-BE49-F238E27FC236}">
                <a16:creationId xmlns:a16="http://schemas.microsoft.com/office/drawing/2014/main" id="{4FBCFEC3-FD2C-06FD-C501-E7069B12FD0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0AFC4977-722D-DFE2-1759-7A887F8EC3D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
        <p:nvSpPr>
          <p:cNvPr id="15" name="Text Placeholder 14">
            <a:extLst>
              <a:ext uri="{FF2B5EF4-FFF2-40B4-BE49-F238E27FC236}">
                <a16:creationId xmlns:a16="http://schemas.microsoft.com/office/drawing/2014/main" id="{1F29E8BC-B7D7-6DE3-78E1-BE840A5E1203}"/>
              </a:ext>
            </a:extLst>
          </p:cNvPr>
          <p:cNvSpPr>
            <a:spLocks noGrp="1"/>
          </p:cNvSpPr>
          <p:nvPr>
            <p:ph type="body" sz="quarter" idx="13"/>
          </p:nvPr>
        </p:nvSpPr>
        <p:spPr>
          <a:xfrm>
            <a:off x="5759854" y="5525049"/>
            <a:ext cx="684353" cy="598488"/>
          </a:xfrm>
        </p:spPr>
        <p:txBody>
          <a:bodyPr/>
          <a:lstStyle/>
          <a:p>
            <a:pPr marL="0" indent="0">
              <a:buNone/>
            </a:pPr>
            <a:r>
              <a:rPr lang="en-GB" b="1" dirty="0">
                <a:latin typeface="Altis ScotBook Bold" panose="020B0803030000000003" pitchFamily="34" charset="0"/>
              </a:rPr>
              <a:t>S3+</a:t>
            </a:r>
          </a:p>
          <a:p>
            <a:pPr marL="0" indent="0">
              <a:buNone/>
            </a:pPr>
            <a:endParaRPr lang="en-GB" dirty="0"/>
          </a:p>
        </p:txBody>
      </p:sp>
    </p:spTree>
    <p:extLst>
      <p:ext uri="{BB962C8B-B14F-4D97-AF65-F5344CB8AC3E}">
        <p14:creationId xmlns:p14="http://schemas.microsoft.com/office/powerpoint/2010/main" val="390939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39B07FD1-C6CB-796A-5FC2-77F1162309C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5BDBD56A-0C2C-0443-2B71-7979C7D7C0CE}"/>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Guest Picks (1)</a:t>
            </a:r>
          </a:p>
        </p:txBody>
      </p:sp>
      <p:sp>
        <p:nvSpPr>
          <p:cNvPr id="5" name="Text Placeholder 4">
            <a:extLst>
              <a:ext uri="{FF2B5EF4-FFF2-40B4-BE49-F238E27FC236}">
                <a16:creationId xmlns:a16="http://schemas.microsoft.com/office/drawing/2014/main" id="{0392E549-4A9A-E3FB-3C06-45D86F796892}"/>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P5+</a:t>
            </a:r>
          </a:p>
        </p:txBody>
      </p:sp>
      <p:sp>
        <p:nvSpPr>
          <p:cNvPr id="6" name="Text Placeholder 5">
            <a:extLst>
              <a:ext uri="{FF2B5EF4-FFF2-40B4-BE49-F238E27FC236}">
                <a16:creationId xmlns:a16="http://schemas.microsoft.com/office/drawing/2014/main" id="{A1EFD773-3376-990E-5FDC-168BA2C3E2FE}"/>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S4+</a:t>
            </a:r>
          </a:p>
        </p:txBody>
      </p:sp>
      <p:sp>
        <p:nvSpPr>
          <p:cNvPr id="12" name="Text Placeholder 11">
            <a:extLst>
              <a:ext uri="{FF2B5EF4-FFF2-40B4-BE49-F238E27FC236}">
                <a16:creationId xmlns:a16="http://schemas.microsoft.com/office/drawing/2014/main" id="{F83A067C-3A5D-35C4-AEB7-0433AE661C44}"/>
              </a:ext>
            </a:extLst>
          </p:cNvPr>
          <p:cNvSpPr>
            <a:spLocks noGrp="1"/>
          </p:cNvSpPr>
          <p:nvPr>
            <p:ph type="body" sz="quarter" idx="14"/>
          </p:nvPr>
        </p:nvSpPr>
        <p:spPr>
          <a:xfrm>
            <a:off x="6094413" y="5545550"/>
            <a:ext cx="2509837" cy="598488"/>
          </a:xfrm>
        </p:spPr>
        <p:txBody>
          <a:bodyPr/>
          <a:lstStyle/>
          <a:p>
            <a:pPr marL="0" indent="0" algn="ctr">
              <a:buNone/>
            </a:pPr>
            <a:r>
              <a:rPr lang="en-GB" b="1" dirty="0">
                <a:latin typeface="Altis ScotBook Bold" panose="020B0803030000000003" pitchFamily="34" charset="0"/>
              </a:rPr>
              <a:t>S2+</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DCC881FE-63DE-06BB-0050-DBFCCF64FC5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F47A508D-AD8C-A4C4-6BC0-BD43E30AC28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4" name="Picture 3">
            <a:extLst>
              <a:ext uri="{FF2B5EF4-FFF2-40B4-BE49-F238E27FC236}">
                <a16:creationId xmlns:a16="http://schemas.microsoft.com/office/drawing/2014/main" id="{C23CE045-A911-FCE6-3019-CC86CE0E17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55896" y="292315"/>
            <a:ext cx="1512168" cy="553823"/>
          </a:xfrm>
          <a:prstGeom prst="rect">
            <a:avLst/>
          </a:prstGeom>
        </p:spPr>
      </p:pic>
      <p:pic>
        <p:nvPicPr>
          <p:cNvPr id="9" name="Picture 8">
            <a:extLst>
              <a:ext uri="{FF2B5EF4-FFF2-40B4-BE49-F238E27FC236}">
                <a16:creationId xmlns:a16="http://schemas.microsoft.com/office/drawing/2014/main" id="{7AC11FBD-D091-648A-1D77-BC40BE6846E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500" y="1531050"/>
            <a:ext cx="2167545" cy="3338109"/>
          </a:xfrm>
          <a:prstGeom prst="rect">
            <a:avLst/>
          </a:prstGeom>
        </p:spPr>
      </p:pic>
      <p:pic>
        <p:nvPicPr>
          <p:cNvPr id="24" name="Content Placeholder 23">
            <a:extLst>
              <a:ext uri="{FF2B5EF4-FFF2-40B4-BE49-F238E27FC236}">
                <a16:creationId xmlns:a16="http://schemas.microsoft.com/office/drawing/2014/main" id="{A0D9907A-0B9F-C1E3-F94C-151F8AEB2687}"/>
              </a:ext>
            </a:extLst>
          </p:cNvPr>
          <p:cNvPicPr>
            <a:picLocks noGrp="1" noChangeAspect="1"/>
          </p:cNvPicPr>
          <p:nvPr>
            <p:ph sz="half" idx="2"/>
          </p:nvPr>
        </p:nvPicPr>
        <p:blipFill>
          <a:blip r:embed="rId7" cstate="screen">
            <a:extLst>
              <a:ext uri="{28A0092B-C50C-407E-A947-70E740481C1C}">
                <a14:useLocalDpi xmlns:a14="http://schemas.microsoft.com/office/drawing/2010/main" val="0"/>
              </a:ext>
            </a:extLst>
          </a:blip>
          <a:stretch>
            <a:fillRect/>
          </a:stretch>
        </p:blipFill>
        <p:spPr>
          <a:xfrm>
            <a:off x="3445304" y="1531050"/>
            <a:ext cx="2188779" cy="3360460"/>
          </a:xfrm>
          <a:prstGeom prst="rect">
            <a:avLst/>
          </a:prstGeom>
        </p:spPr>
      </p:pic>
      <p:pic>
        <p:nvPicPr>
          <p:cNvPr id="26" name="Picture 25">
            <a:extLst>
              <a:ext uri="{FF2B5EF4-FFF2-40B4-BE49-F238E27FC236}">
                <a16:creationId xmlns:a16="http://schemas.microsoft.com/office/drawing/2014/main" id="{0524FB44-45CD-6EA3-7309-EC71DB798E1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50342" y="1534482"/>
            <a:ext cx="2145061" cy="3360460"/>
          </a:xfrm>
          <a:prstGeom prst="rect">
            <a:avLst/>
          </a:prstGeom>
        </p:spPr>
      </p:pic>
      <p:pic>
        <p:nvPicPr>
          <p:cNvPr id="27" name="Picture 26">
            <a:extLst>
              <a:ext uri="{FF2B5EF4-FFF2-40B4-BE49-F238E27FC236}">
                <a16:creationId xmlns:a16="http://schemas.microsoft.com/office/drawing/2014/main" id="{1316E220-4472-2A7A-9D77-37B9520EC0A5}"/>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874511" y="5390542"/>
            <a:ext cx="541729" cy="541729"/>
          </a:xfrm>
          <a:prstGeom prst="ellipse">
            <a:avLst/>
          </a:prstGeom>
        </p:spPr>
      </p:pic>
      <p:pic>
        <p:nvPicPr>
          <p:cNvPr id="28" name="Picture 27">
            <a:extLst>
              <a:ext uri="{FF2B5EF4-FFF2-40B4-BE49-F238E27FC236}">
                <a16:creationId xmlns:a16="http://schemas.microsoft.com/office/drawing/2014/main" id="{EC0461F7-73D4-9428-1FC5-ECA8A2BFDBC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3707904" y="5390543"/>
            <a:ext cx="541729" cy="541729"/>
          </a:xfrm>
          <a:prstGeom prst="ellipse">
            <a:avLst/>
          </a:prstGeom>
        </p:spPr>
      </p:pic>
      <p:pic>
        <p:nvPicPr>
          <p:cNvPr id="29" name="Picture 28">
            <a:extLst>
              <a:ext uri="{FF2B5EF4-FFF2-40B4-BE49-F238E27FC236}">
                <a16:creationId xmlns:a16="http://schemas.microsoft.com/office/drawing/2014/main" id="{A7F0FFCC-2DE2-BBFE-5D7F-466A3F51F14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6536799" y="5390543"/>
            <a:ext cx="541729" cy="541729"/>
          </a:xfrm>
          <a:prstGeom prst="ellipse">
            <a:avLst/>
          </a:prstGeom>
        </p:spPr>
      </p:pic>
    </p:spTree>
    <p:extLst>
      <p:ext uri="{BB962C8B-B14F-4D97-AF65-F5344CB8AC3E}">
        <p14:creationId xmlns:p14="http://schemas.microsoft.com/office/powerpoint/2010/main" val="173091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81A5F232-7AC8-A3C8-4F85-79FFCDA65108}"/>
            </a:ext>
          </a:extLst>
        </p:cNvPr>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5E27AB1E-E3DA-646A-3ECC-C11B411EE21F}"/>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043158" y="1534482"/>
            <a:ext cx="2314237" cy="3360460"/>
          </a:xfrm>
          <a:prstGeom prst="rect">
            <a:avLst/>
          </a:prstGeom>
        </p:spPr>
      </p:pic>
      <p:pic>
        <p:nvPicPr>
          <p:cNvPr id="13" name="Picture 12">
            <a:extLst>
              <a:ext uri="{FF2B5EF4-FFF2-40B4-BE49-F238E27FC236}">
                <a16:creationId xmlns:a16="http://schemas.microsoft.com/office/drawing/2014/main" id="{236C7C96-0B85-7925-B1C4-9DDC9C521E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45304" y="1556786"/>
            <a:ext cx="2189740" cy="3331248"/>
          </a:xfrm>
          <a:prstGeom prst="rect">
            <a:avLst/>
          </a:prstGeom>
        </p:spPr>
      </p:pic>
      <p:pic>
        <p:nvPicPr>
          <p:cNvPr id="7" name="Picture 6">
            <a:extLst>
              <a:ext uri="{FF2B5EF4-FFF2-40B4-BE49-F238E27FC236}">
                <a16:creationId xmlns:a16="http://schemas.microsoft.com/office/drawing/2014/main" id="{B6048B98-402E-EEF6-84EA-3D9BD118653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5943" y="1537910"/>
            <a:ext cx="2170211" cy="3331249"/>
          </a:xfrm>
          <a:prstGeom prst="rect">
            <a:avLst/>
          </a:prstGeom>
        </p:spPr>
      </p:pic>
      <p:sp>
        <p:nvSpPr>
          <p:cNvPr id="11" name="Title 7">
            <a:extLst>
              <a:ext uri="{FF2B5EF4-FFF2-40B4-BE49-F238E27FC236}">
                <a16:creationId xmlns:a16="http://schemas.microsoft.com/office/drawing/2014/main" id="{676E4A6B-7BEB-D16C-F58B-916BC6D69CF0}"/>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Guest Picks (2)</a:t>
            </a:r>
          </a:p>
        </p:txBody>
      </p:sp>
      <p:sp>
        <p:nvSpPr>
          <p:cNvPr id="5" name="Text Placeholder 4">
            <a:extLst>
              <a:ext uri="{FF2B5EF4-FFF2-40B4-BE49-F238E27FC236}">
                <a16:creationId xmlns:a16="http://schemas.microsoft.com/office/drawing/2014/main" id="{190A70B2-B878-E22C-6EA6-2E37E9FF3B1A}"/>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S3+</a:t>
            </a:r>
          </a:p>
        </p:txBody>
      </p:sp>
      <p:sp>
        <p:nvSpPr>
          <p:cNvPr id="6" name="Text Placeholder 5">
            <a:extLst>
              <a:ext uri="{FF2B5EF4-FFF2-40B4-BE49-F238E27FC236}">
                <a16:creationId xmlns:a16="http://schemas.microsoft.com/office/drawing/2014/main" id="{A17BE3BB-8500-B631-C984-930D0D2C1ABE}"/>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P5+</a:t>
            </a:r>
          </a:p>
        </p:txBody>
      </p:sp>
      <p:sp>
        <p:nvSpPr>
          <p:cNvPr id="12" name="Text Placeholder 11">
            <a:extLst>
              <a:ext uri="{FF2B5EF4-FFF2-40B4-BE49-F238E27FC236}">
                <a16:creationId xmlns:a16="http://schemas.microsoft.com/office/drawing/2014/main" id="{038E1CCA-A665-F049-1FC6-F3B02AA3410A}"/>
              </a:ext>
            </a:extLst>
          </p:cNvPr>
          <p:cNvSpPr>
            <a:spLocks noGrp="1"/>
          </p:cNvSpPr>
          <p:nvPr>
            <p:ph type="body" sz="quarter" idx="14"/>
          </p:nvPr>
        </p:nvSpPr>
        <p:spPr>
          <a:xfrm>
            <a:off x="6094413" y="5545550"/>
            <a:ext cx="2509837" cy="598488"/>
          </a:xfrm>
        </p:spPr>
        <p:txBody>
          <a:bodyPr/>
          <a:lstStyle/>
          <a:p>
            <a:pPr marL="0" indent="0" algn="ctr">
              <a:buNone/>
            </a:pPr>
            <a:r>
              <a:rPr lang="en-GB" b="1" dirty="0">
                <a:latin typeface="Altis ScotBook Bold" panose="020B0803030000000003" pitchFamily="34" charset="0"/>
              </a:rPr>
              <a:t>P5+</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156402F5-7B86-8391-49B6-BAEF9DF5B6C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413A49B0-A849-7A34-B155-35DBD470192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4" name="Picture 3">
            <a:extLst>
              <a:ext uri="{FF2B5EF4-FFF2-40B4-BE49-F238E27FC236}">
                <a16:creationId xmlns:a16="http://schemas.microsoft.com/office/drawing/2014/main" id="{52B048B3-F05A-215F-CE67-CACBAFC4B1CF}"/>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955896" y="292315"/>
            <a:ext cx="1512168" cy="553823"/>
          </a:xfrm>
          <a:prstGeom prst="rect">
            <a:avLst/>
          </a:prstGeom>
        </p:spPr>
      </p:pic>
    </p:spTree>
    <p:extLst>
      <p:ext uri="{BB962C8B-B14F-4D97-AF65-F5344CB8AC3E}">
        <p14:creationId xmlns:p14="http://schemas.microsoft.com/office/powerpoint/2010/main" val="259238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50D3F1F3-FCE9-153F-E1BD-2A58E71749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B9CB6C-5FBE-00C8-A766-D346D914B467}"/>
              </a:ext>
            </a:extLst>
          </p:cNvPr>
          <p:cNvSpPr>
            <a:spLocks noGrp="1"/>
          </p:cNvSpPr>
          <p:nvPr>
            <p:ph type="title"/>
          </p:nvPr>
        </p:nvSpPr>
        <p:spPr>
          <a:xfrm>
            <a:off x="457200" y="274638"/>
            <a:ext cx="8229600" cy="778098"/>
          </a:xfrm>
        </p:spPr>
        <p:txBody>
          <a:bodyPr anchor="t" anchorCtr="0"/>
          <a:lstStyle/>
          <a:p>
            <a:pPr algn="l"/>
            <a:r>
              <a:rPr lang="en-US" sz="3600" b="1" dirty="0">
                <a:latin typeface="Altis ScotBook Bold" panose="020B0803030000000003" pitchFamily="34" charset="0"/>
                <a:cs typeface="Arial" panose="020B0604020202020204" pitchFamily="34" charset="0"/>
              </a:rPr>
              <a:t>Looking for more recommendations? (1)</a:t>
            </a:r>
          </a:p>
        </p:txBody>
      </p:sp>
      <p:sp>
        <p:nvSpPr>
          <p:cNvPr id="9" name="Vertical Text Placeholder 8">
            <a:extLst>
              <a:ext uri="{FF2B5EF4-FFF2-40B4-BE49-F238E27FC236}">
                <a16:creationId xmlns:a16="http://schemas.microsoft.com/office/drawing/2014/main" id="{706876B1-F89A-B2C1-2C22-F0F0453D943C}"/>
              </a:ext>
            </a:extLst>
          </p:cNvPr>
          <p:cNvSpPr>
            <a:spLocks noGrp="1"/>
          </p:cNvSpPr>
          <p:nvPr>
            <p:ph type="body" orient="vert" idx="1"/>
          </p:nvPr>
        </p:nvSpPr>
        <p:spPr>
          <a:xfrm>
            <a:off x="457200" y="1628800"/>
            <a:ext cx="8229600" cy="4608513"/>
          </a:xfrm>
        </p:spPr>
        <p:txBody>
          <a:bodyPr vert="horz">
            <a:normAutofit/>
          </a:bodyPr>
          <a:lstStyle/>
          <a:p>
            <a:pPr marL="0" indent="0" fontAlgn="base">
              <a:buNone/>
            </a:pPr>
            <a:r>
              <a:rPr lang="en-GB" sz="1800" b="1" dirty="0">
                <a:latin typeface="HelveticaNeueAltaLT Std" panose="02000503040000020004" pitchFamily="50" charset="0"/>
                <a:hlinkClick r:id="rId4"/>
              </a:rPr>
              <a:t>Book lists</a:t>
            </a:r>
            <a:r>
              <a:rPr lang="en-GB" sz="1800" b="1" dirty="0">
                <a:latin typeface="HelveticaNeueAltaLT Std" panose="02000503040000020004" pitchFamily="50" charset="0"/>
              </a:rPr>
              <a:t> </a:t>
            </a:r>
          </a:p>
          <a:p>
            <a:pPr marL="0" indent="0" fontAlgn="base">
              <a:buNone/>
            </a:pPr>
            <a:r>
              <a:rPr lang="en-GB" sz="1800" dirty="0">
                <a:latin typeface="HelveticaNeueAltaLT Std" panose="02000503040000020004" pitchFamily="50" charset="0"/>
              </a:rPr>
              <a:t>Among our carefully curated book lists, you can find up-to-date recommendations for all ages and stages. Whether you’re looking for something that covers a specific theme (like historical fiction, books with LGBTQ+ characters, stories that feature maths and science) or just searching for a spark of inspiration – there’s something for everyone to discover. </a:t>
            </a:r>
          </a:p>
          <a:p>
            <a:pPr marL="0" indent="0" fontAlgn="base">
              <a:buNone/>
            </a:pPr>
            <a:endParaRPr lang="en-GB" sz="1800" b="1" dirty="0">
              <a:latin typeface="HelveticaNeueAltaLT Std" panose="02000503040000020004" pitchFamily="50" charset="0"/>
            </a:endParaRPr>
          </a:p>
          <a:p>
            <a:pPr marL="0" indent="0" fontAlgn="base">
              <a:buNone/>
            </a:pPr>
            <a:r>
              <a:rPr lang="en-GB" sz="1800" b="1" dirty="0">
                <a:latin typeface="HelveticaNeueAltaLT Std" panose="02000503040000020004" pitchFamily="50" charset="0"/>
              </a:rPr>
              <a:t>Recent book lists include:</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5"/>
              </a:rPr>
              <a:t>10 wordless wonders </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6"/>
              </a:rPr>
              <a:t>Reimagined fairytales </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7"/>
              </a:rPr>
              <a:t>Our favourite children’s books about feminism and gender equality </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8"/>
              </a:rPr>
              <a:t>Graphic novels for teens </a:t>
            </a:r>
            <a:endParaRPr lang="en-GB" sz="1800" dirty="0">
              <a:latin typeface="HelveticaNeueAltaLT Std" panose="02000503040000020004" pitchFamily="50" charset="0"/>
            </a:endParaRPr>
          </a:p>
          <a:p>
            <a:pPr fontAlgn="base"/>
            <a:r>
              <a:rPr lang="en-GB" sz="1800" dirty="0">
                <a:latin typeface="HelveticaNeueAltaLT Std" panose="02000503040000020004" pitchFamily="50" charset="0"/>
                <a:hlinkClick r:id="rId9"/>
              </a:rPr>
              <a:t>Books for your science classroom </a:t>
            </a: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D4C391-2ED2-DA2F-6F9F-034D5F02809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B2A1104D-CD91-EEB3-075A-0606AFB1AD1C}"/>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69314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E218C8E-EA8E-020C-0453-8EB9E98F5F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1CBC239-AF71-958A-2C5D-E79E941A3C82}"/>
              </a:ext>
            </a:extLst>
          </p:cNvPr>
          <p:cNvSpPr>
            <a:spLocks noGrp="1"/>
          </p:cNvSpPr>
          <p:nvPr>
            <p:ph type="title"/>
          </p:nvPr>
        </p:nvSpPr>
        <p:spPr>
          <a:xfrm>
            <a:off x="457200" y="274638"/>
            <a:ext cx="8229600" cy="778098"/>
          </a:xfrm>
        </p:spPr>
        <p:txBody>
          <a:bodyPr anchor="t" anchorCtr="0"/>
          <a:lstStyle/>
          <a:p>
            <a:pPr algn="l"/>
            <a:r>
              <a:rPr lang="en-US" sz="3600" b="1" dirty="0">
                <a:latin typeface="Altis ScotBook Bold" panose="020B0803030000000003" pitchFamily="34" charset="0"/>
                <a:cs typeface="Arial" panose="020B0604020202020204" pitchFamily="34" charset="0"/>
              </a:rPr>
              <a:t>Looking for more recommendations? (2)</a:t>
            </a:r>
          </a:p>
        </p:txBody>
      </p:sp>
      <p:sp>
        <p:nvSpPr>
          <p:cNvPr id="9" name="Vertical Text Placeholder 8">
            <a:extLst>
              <a:ext uri="{FF2B5EF4-FFF2-40B4-BE49-F238E27FC236}">
                <a16:creationId xmlns:a16="http://schemas.microsoft.com/office/drawing/2014/main" id="{9385FF74-08E8-5A02-0CB6-DE892159D308}"/>
              </a:ext>
            </a:extLst>
          </p:cNvPr>
          <p:cNvSpPr>
            <a:spLocks noGrp="1"/>
          </p:cNvSpPr>
          <p:nvPr>
            <p:ph type="body" orient="vert" idx="1"/>
          </p:nvPr>
        </p:nvSpPr>
        <p:spPr>
          <a:xfrm>
            <a:off x="457200" y="1628800"/>
            <a:ext cx="8229600" cy="4608513"/>
          </a:xfrm>
        </p:spPr>
        <p:txBody>
          <a:bodyPr vert="horz">
            <a:normAutofit/>
          </a:bodyPr>
          <a:lstStyle/>
          <a:p>
            <a:pPr marL="0" indent="0" fontAlgn="base">
              <a:buNone/>
            </a:pPr>
            <a:r>
              <a:rPr lang="en-GB" sz="1400" b="1" dirty="0">
                <a:latin typeface="HelveticaNeueAltaLT Std" panose="02000503040000020004" pitchFamily="50" charset="0"/>
              </a:rPr>
              <a:t>Professional Learning sessions</a:t>
            </a:r>
          </a:p>
          <a:p>
            <a:pPr marL="0" indent="0" fontAlgn="base">
              <a:buNone/>
            </a:pPr>
            <a:r>
              <a:rPr lang="en-GB" sz="1400" dirty="0">
                <a:latin typeface="HelveticaNeueAltaLT Std" panose="02000503040000020004" pitchFamily="50" charset="0"/>
              </a:rPr>
              <a:t>Our expert School Communities team run fully-funded Professional Learning sessions across Scotland for teachers and learning professionals. Our Book Discovery sessions are designed to introduce you to new and exciting texts on different themes. </a:t>
            </a:r>
          </a:p>
          <a:p>
            <a:pPr marL="0" indent="0" fontAlgn="base">
              <a:buNone/>
            </a:pPr>
            <a:r>
              <a:rPr lang="en-GB" sz="1400" dirty="0">
                <a:latin typeface="HelveticaNeueAltaLT Std" panose="02000503040000020004" pitchFamily="50" charset="0"/>
                <a:hlinkClick r:id="rId4"/>
              </a:rPr>
              <a:t>Discover our upcoming Professional Learning sessions</a:t>
            </a:r>
            <a:endParaRPr lang="en-GB" sz="1400" dirty="0">
              <a:latin typeface="HelveticaNeueAltaLT Std" panose="02000503040000020004" pitchFamily="50" charset="0"/>
            </a:endParaRPr>
          </a:p>
          <a:p>
            <a:pPr marL="0" indent="0" fontAlgn="base">
              <a:buNone/>
            </a:pPr>
            <a:endParaRPr lang="en-GB" sz="1400" dirty="0">
              <a:latin typeface="HelveticaNeueAltaLT Std" panose="02000503040000020004" pitchFamily="50" charset="0"/>
            </a:endParaRPr>
          </a:p>
          <a:p>
            <a:pPr marL="0" indent="0" fontAlgn="base">
              <a:buNone/>
            </a:pPr>
            <a:r>
              <a:rPr lang="en-GB" sz="1400" b="1" dirty="0">
                <a:latin typeface="HelveticaNeueAltaLT Std" panose="02000503040000020004" pitchFamily="50" charset="0"/>
              </a:rPr>
              <a:t>Junior Book of the Month</a:t>
            </a:r>
          </a:p>
          <a:p>
            <a:pPr marL="0" indent="0" fontAlgn="base">
              <a:buNone/>
            </a:pPr>
            <a:r>
              <a:rPr lang="en-GB" sz="1400" dirty="0">
                <a:latin typeface="HelveticaNeueAltaLT Std" panose="02000503040000020004" pitchFamily="50" charset="0"/>
              </a:rPr>
              <a:t>Each month we have five copies of our Junior Book of the Month to be won alongside a Q&amp;A with the author. To enter, simply answer the short question on our website. Look out for the latest Junior Book of the Month in our newsletters and on our social media channels.</a:t>
            </a:r>
          </a:p>
          <a:p>
            <a:pPr marL="0" indent="0" fontAlgn="base">
              <a:buNone/>
            </a:pPr>
            <a:r>
              <a:rPr lang="en-GB" sz="1400" dirty="0">
                <a:latin typeface="HelveticaNeueAltaLT Std" panose="02000503040000020004" pitchFamily="50" charset="0"/>
                <a:hlinkClick r:id="rId5"/>
              </a:rPr>
              <a:t>Discover our Junior Book of the Month</a:t>
            </a:r>
            <a:endParaRPr lang="en-GB" sz="1400" dirty="0">
              <a:latin typeface="HelveticaNeueAltaLT Std" panose="02000503040000020004" pitchFamily="50" charset="0"/>
            </a:endParaRPr>
          </a:p>
          <a:p>
            <a:pPr marL="0" indent="0" fontAlgn="base">
              <a:buNone/>
            </a:pPr>
            <a:endParaRPr lang="en-GB" sz="1400" dirty="0">
              <a:latin typeface="HelveticaNeueAltaLT Std" panose="02000503040000020004" pitchFamily="50" charset="0"/>
            </a:endParaRPr>
          </a:p>
          <a:p>
            <a:pPr marL="0" indent="0" fontAlgn="base">
              <a:buNone/>
            </a:pPr>
            <a:r>
              <a:rPr lang="en-GB" sz="1400" b="1" dirty="0">
                <a:latin typeface="HelveticaNeueAltaLT Std" panose="02000503040000020004" pitchFamily="50" charset="0"/>
              </a:rPr>
              <a:t>Stay in touch </a:t>
            </a:r>
          </a:p>
          <a:p>
            <a:pPr marL="0" indent="0" fontAlgn="base">
              <a:buNone/>
            </a:pPr>
            <a:r>
              <a:rPr lang="en-GB" sz="1400" dirty="0">
                <a:latin typeface="HelveticaNeueAltaLT Std" panose="02000503040000020004" pitchFamily="50" charset="0"/>
              </a:rPr>
              <a:t>To keep up-to-date with Scottish Book Trust, sign up to our </a:t>
            </a:r>
            <a:r>
              <a:rPr lang="en-GB" sz="1400" dirty="0">
                <a:latin typeface="HelveticaNeueAltaLT Std" panose="02000503040000020004" pitchFamily="50" charset="0"/>
                <a:hlinkClick r:id="rId6"/>
              </a:rPr>
              <a:t>schools and libraries newsletter</a:t>
            </a:r>
            <a:r>
              <a:rPr lang="en-GB" sz="1400" dirty="0">
                <a:latin typeface="HelveticaNeueAltaLT Std" panose="02000503040000020004" pitchFamily="50" charset="0"/>
              </a:rPr>
              <a:t> and bookmark our </a:t>
            </a:r>
            <a:r>
              <a:rPr lang="en-GB" sz="1400" dirty="0">
                <a:latin typeface="HelveticaNeueAltaLT Std" panose="02000503040000020004" pitchFamily="50" charset="0"/>
                <a:hlinkClick r:id="rId7"/>
              </a:rPr>
              <a:t>opportunities and events page</a:t>
            </a:r>
            <a:r>
              <a:rPr lang="en-GB" sz="1400" dirty="0">
                <a:latin typeface="HelveticaNeueAltaLT Std" panose="02000503040000020004" pitchFamily="50" charset="0"/>
              </a:rPr>
              <a:t>.</a:t>
            </a: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fontAlgn="base">
              <a:buNone/>
            </a:pPr>
            <a:endParaRPr lang="en-GB" sz="1800" dirty="0">
              <a:latin typeface="HelveticaNeueAltaLT Std" panose="02000503040000020004" pitchFamily="50"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A534566-1189-6E87-D6A4-B8349232D47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9709588B-52C7-965D-C81C-747062E1572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98364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ltis ScotBook Bold" panose="020B0803030000000003"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HelveticaNeueAltaLT Std" panose="02000503040000020004" pitchFamily="50" charset="0"/>
                <a:cs typeface="Arial" panose="020B0604020202020204" pitchFamily="34" charset="0"/>
              </a:rPr>
              <a:t>scottishbooktrust.com</a:t>
            </a:r>
            <a:endParaRPr lang="en-US" sz="2800" dirty="0">
              <a:solidFill>
                <a:schemeClr val="bg1"/>
              </a:solidFill>
              <a:latin typeface="HelveticaNeueAltaLT Std" panose="02000503040000020004" pitchFamily="50"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HelveticaNeueAltaLT Std" panose="02000503040000020004" pitchFamily="50"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HelveticaNeueAltaLT Std" panose="02000503040000020004" pitchFamily="50" charset="0"/>
              <a:cs typeface="Arial" panose="020B0604020202020204" pitchFamily="34" charset="0"/>
            </a:endParaRPr>
          </a:p>
        </p:txBody>
      </p:sp>
      <p:pic>
        <p:nvPicPr>
          <p:cNvPr id="4" name="Picture 3">
            <a:extLst>
              <a:ext uri="{FF2B5EF4-FFF2-40B4-BE49-F238E27FC236}">
                <a16:creationId xmlns:a16="http://schemas.microsoft.com/office/drawing/2014/main" id="{6AA753B1-3A82-1446-BC6C-563AEFEC73B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b="1" dirty="0">
                <a:latin typeface="Altis ScotBook Bold" panose="020B0803030000000003"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052736"/>
            <a:ext cx="8229600" cy="3456384"/>
          </a:xfrm>
        </p:spPr>
        <p:txBody>
          <a:bodyPr vert="horz">
            <a:normAutofit/>
          </a:bodyPr>
          <a:lstStyle/>
          <a:p>
            <a:pPr marL="0" indent="0">
              <a:buNone/>
            </a:pPr>
            <a:r>
              <a:rPr lang="en-US" sz="2400" dirty="0">
                <a:latin typeface="HelveticaNeueAltaLT Std" panose="02000503040000020004" pitchFamily="50" charset="0"/>
                <a:cs typeface="Arial" panose="020B0604020202020204" pitchFamily="34" charset="0"/>
              </a:rPr>
              <a:t>This PowerPoint version of the Book Discovery Guide (issue 10) allows you to share the guide with your colleagues.</a:t>
            </a:r>
            <a:br>
              <a:rPr lang="en-US" sz="2400" dirty="0">
                <a:latin typeface="HelveticaNeueAltaLT Std" panose="02000503040000020004" pitchFamily="50" charset="0"/>
                <a:cs typeface="Arial" panose="020B0604020202020204" pitchFamily="34" charset="0"/>
              </a:rPr>
            </a:br>
            <a:br>
              <a:rPr lang="en-US" sz="2400" dirty="0">
                <a:latin typeface="HelveticaNeueAltaLT Std" panose="02000503040000020004" pitchFamily="50" charset="0"/>
                <a:cs typeface="Arial" panose="020B0604020202020204" pitchFamily="34" charset="0"/>
              </a:rPr>
            </a:br>
            <a:r>
              <a:rPr lang="en-US" sz="2400" dirty="0">
                <a:latin typeface="HelveticaNeueAltaLT Std" panose="02000503040000020004" pitchFamily="50" charset="0"/>
                <a:cs typeface="Arial" panose="020B0604020202020204" pitchFamily="34" charset="0"/>
              </a:rPr>
              <a:t>Each slide will contain the covers and where applicable, age ratings of the books.</a:t>
            </a:r>
            <a:br>
              <a:rPr lang="en-US" sz="2400" dirty="0">
                <a:latin typeface="HelveticaNeueAltaLT Std" panose="02000503040000020004" pitchFamily="50" charset="0"/>
                <a:cs typeface="Arial" panose="020B0604020202020204" pitchFamily="34" charset="0"/>
              </a:rPr>
            </a:br>
            <a:br>
              <a:rPr lang="en-US" sz="2400" dirty="0">
                <a:latin typeface="HelveticaNeueAltaLT Std" panose="02000503040000020004" pitchFamily="50" charset="0"/>
                <a:cs typeface="Arial" panose="020B0604020202020204" pitchFamily="34" charset="0"/>
              </a:rPr>
            </a:br>
            <a:r>
              <a:rPr lang="en-US" sz="2400" dirty="0">
                <a:latin typeface="HelveticaNeueAltaLT Std" panose="02000503040000020004" pitchFamily="50" charset="0"/>
                <a:cs typeface="Arial" panose="020B0604020202020204" pitchFamily="34" charset="0"/>
              </a:rPr>
              <a:t>Click ‘notes’ at the bottom of your window to read the blurbs of each book.</a:t>
            </a:r>
            <a:endParaRPr lang="en-US" sz="2400" dirty="0">
              <a:latin typeface="HelveticaNeueAltaLT Std" panose="02000503040000020004" pitchFamily="50" charset="0"/>
            </a:endParaRPr>
          </a:p>
          <a:p>
            <a:pPr marL="0" indent="0">
              <a:buNone/>
            </a:pPr>
            <a:endParaRPr lang="en-US" sz="2400" dirty="0">
              <a:latin typeface="Helvetica Neue"/>
            </a:endParaRPr>
          </a:p>
        </p:txBody>
      </p:sp>
      <p:pic>
        <p:nvPicPr>
          <p:cNvPr id="2" name="Picture 1">
            <a:extLst>
              <a:ext uri="{FF2B5EF4-FFF2-40B4-BE49-F238E27FC236}">
                <a16:creationId xmlns:a16="http://schemas.microsoft.com/office/drawing/2014/main" id="{BE7C2ED5-751F-E712-BAD9-FCFE284DAC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t="12316"/>
          <a:stretch/>
        </p:blipFill>
        <p:spPr>
          <a:xfrm>
            <a:off x="2681257" y="4643597"/>
            <a:ext cx="4160764" cy="1597610"/>
          </a:xfrm>
          <a:prstGeom prst="rect">
            <a:avLst/>
          </a:prstGeom>
          <a:ln w="28575">
            <a:solidFill>
              <a:schemeClr val="tx1"/>
            </a:solidFill>
          </a:ln>
        </p:spPr>
      </p:pic>
      <p:sp>
        <p:nvSpPr>
          <p:cNvPr id="3" name="Arrow: Right 2">
            <a:extLst>
              <a:ext uri="{FF2B5EF4-FFF2-40B4-BE49-F238E27FC236}">
                <a16:creationId xmlns:a16="http://schemas.microsoft.com/office/drawing/2014/main" id="{23430543-0F20-7BF8-D74E-E9AC0A1AD4AB}"/>
              </a:ext>
              <a:ext uri="{C183D7F6-B498-43B3-948B-1728B52AA6E4}">
                <adec:decorative xmlns:adec="http://schemas.microsoft.com/office/drawing/2017/decorative" val="1"/>
              </a:ext>
            </a:extLst>
          </p:cNvPr>
          <p:cNvSpPr/>
          <p:nvPr/>
        </p:nvSpPr>
        <p:spPr>
          <a:xfrm>
            <a:off x="2346309" y="5985163"/>
            <a:ext cx="1008112" cy="36004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4" name="Picture 3">
            <a:extLst>
              <a:ext uri="{FF2B5EF4-FFF2-40B4-BE49-F238E27FC236}">
                <a16:creationId xmlns:a16="http://schemas.microsoft.com/office/drawing/2014/main" id="{F34A09AF-017E-06C3-EBE8-6B86B6767B4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7" name="Picture 6">
            <a:extLst>
              <a:ext uri="{FF2B5EF4-FFF2-40B4-BE49-F238E27FC236}">
                <a16:creationId xmlns:a16="http://schemas.microsoft.com/office/drawing/2014/main" id="{73F316C1-63CD-30CC-C29A-B3E23BD5252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80112" y="4949148"/>
            <a:ext cx="851936" cy="579187"/>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579296" cy="1143000"/>
          </a:xfrm>
        </p:spPr>
        <p:txBody>
          <a:bodyPr anchor="t" anchorCtr="0"/>
          <a:lstStyle/>
          <a:p>
            <a:pPr algn="l"/>
            <a:r>
              <a:rPr lang="en-GB" sz="3800" b="1" dirty="0">
                <a:latin typeface="Altis ScotBook Bold" panose="020B0803030000000003" pitchFamily="34" charset="0"/>
                <a:cs typeface="Arial" panose="020B0604020202020204" pitchFamily="34" charset="0"/>
              </a:rPr>
              <a:t>What is Book Discovery Guide? (1)</a:t>
            </a:r>
            <a:endParaRPr lang="en-US" sz="3800" b="1" dirty="0">
              <a:latin typeface="Altis ScotBook Bold" panose="020B0803030000000003" pitchFamily="34" charset="0"/>
              <a:cs typeface="Arial" panose="020B0604020202020204" pitchFamily="34" charset="0"/>
            </a:endParaRPr>
          </a:p>
        </p:txBody>
      </p:sp>
      <p:sp>
        <p:nvSpPr>
          <p:cNvPr id="9" name="Vertical Text Placeholder 8"/>
          <p:cNvSpPr>
            <a:spLocks noGrp="1"/>
          </p:cNvSpPr>
          <p:nvPr>
            <p:ph type="body" orient="vert" idx="1"/>
          </p:nvPr>
        </p:nvSpPr>
        <p:spPr>
          <a:xfrm>
            <a:off x="457200" y="1124744"/>
            <a:ext cx="8229600" cy="3212580"/>
          </a:xfrm>
        </p:spPr>
        <p:txBody>
          <a:bodyPr vert="horz">
            <a:normAutofit lnSpcReduction="10000"/>
          </a:bodyPr>
          <a:lstStyle/>
          <a:p>
            <a:pPr marL="0" indent="0">
              <a:buNone/>
            </a:pPr>
            <a:r>
              <a:rPr lang="en-US" sz="2800" dirty="0">
                <a:latin typeface="HelveticaNeueAltaLT Std" panose="02000503040000020004" pitchFamily="50" charset="0"/>
                <a:cs typeface="Arial" panose="020B0604020202020204" pitchFamily="34" charset="0"/>
                <a:hlinkClick r:id="rId4"/>
              </a:rPr>
              <a:t>Book Discovery Guide </a:t>
            </a:r>
            <a:r>
              <a:rPr lang="en-US" sz="2800" dirty="0">
                <a:latin typeface="HelveticaNeueAltaLT Std" panose="02000503040000020004" pitchFamily="50" charset="0"/>
                <a:cs typeface="Arial" panose="020B0604020202020204" pitchFamily="34" charset="0"/>
              </a:rPr>
              <a:t>is our guide to help you find high-quality contemporary books for pupils of all ages and reading levels.</a:t>
            </a:r>
            <a:br>
              <a:rPr lang="en-US" sz="2800" dirty="0">
                <a:latin typeface="HelveticaNeueAltaLT Std" panose="02000503040000020004" pitchFamily="50" charset="0"/>
                <a:cs typeface="Arial" panose="020B0604020202020204" pitchFamily="34" charset="0"/>
              </a:rPr>
            </a:br>
            <a:br>
              <a:rPr lang="en-US" sz="2800" dirty="0">
                <a:latin typeface="HelveticaNeueAltaLT Std" panose="02000503040000020004" pitchFamily="50" charset="0"/>
                <a:cs typeface="Arial" panose="020B0604020202020204" pitchFamily="34" charset="0"/>
              </a:rPr>
            </a:br>
            <a:r>
              <a:rPr lang="en-US" sz="2800" dirty="0">
                <a:latin typeface="HelveticaNeueAltaLT Std" panose="02000503040000020004" pitchFamily="50" charset="0"/>
                <a:cs typeface="Arial" panose="020B0604020202020204" pitchFamily="34" charset="0"/>
              </a:rPr>
              <a:t>Each issue contains our top picks across themes, staff picks and guest recommendations, alongside useful resources for a vibrant reading culture. </a:t>
            </a:r>
            <a:endParaRPr lang="en-US" sz="2800" dirty="0">
              <a:latin typeface="Helvetica Neue"/>
            </a:endParaRPr>
          </a:p>
        </p:txBody>
      </p:sp>
      <p:sp>
        <p:nvSpPr>
          <p:cNvPr id="4" name="Vertical Text Placeholder 8">
            <a:extLst>
              <a:ext uri="{FF2B5EF4-FFF2-40B4-BE49-F238E27FC236}">
                <a16:creationId xmlns:a16="http://schemas.microsoft.com/office/drawing/2014/main" id="{31CF67B3-CC7F-B5FC-99D9-C0389F6DBB15}"/>
              </a:ext>
            </a:extLst>
          </p:cNvPr>
          <p:cNvSpPr txBox="1">
            <a:spLocks/>
          </p:cNvSpPr>
          <p:nvPr/>
        </p:nvSpPr>
        <p:spPr>
          <a:xfrm>
            <a:off x="2206352" y="4581128"/>
            <a:ext cx="5612820" cy="1825352"/>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25D90BB3-5D16-AB3C-970D-A3091FA37DD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359582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08DEF86-89E3-D374-DF0F-EFA7257DC52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1064A79-63B1-3E9E-3FF8-61E5C5D338C1}"/>
              </a:ext>
            </a:extLst>
          </p:cNvPr>
          <p:cNvSpPr>
            <a:spLocks noGrp="1"/>
          </p:cNvSpPr>
          <p:nvPr>
            <p:ph type="title"/>
          </p:nvPr>
        </p:nvSpPr>
        <p:spPr/>
        <p:txBody>
          <a:bodyPr anchor="t" anchorCtr="0"/>
          <a:lstStyle/>
          <a:p>
            <a:pPr algn="l"/>
            <a:r>
              <a:rPr lang="en-GB" sz="3800" b="1" dirty="0">
                <a:latin typeface="Altis ScotBook Bold" panose="020B0803030000000003" pitchFamily="34" charset="0"/>
                <a:cs typeface="Arial" panose="020B0604020202020204" pitchFamily="34" charset="0"/>
              </a:rPr>
              <a:t>What is Book Discovery Guide? (2)</a:t>
            </a:r>
            <a:br>
              <a:rPr lang="en-GB" sz="3800" b="1" dirty="0">
                <a:latin typeface="Altis ScotBook Bold" panose="020B0803030000000003" pitchFamily="34" charset="0"/>
                <a:cs typeface="Arial" panose="020B0604020202020204" pitchFamily="34" charset="0"/>
              </a:rPr>
            </a:br>
            <a:endParaRPr lang="en-US" sz="3800" b="1" dirty="0">
              <a:latin typeface="Altis ScotBook Bold" panose="020B0803030000000003"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19157DBB-E88A-9FC8-7460-4159E980FD5C}"/>
              </a:ext>
            </a:extLst>
          </p:cNvPr>
          <p:cNvSpPr>
            <a:spLocks noGrp="1"/>
          </p:cNvSpPr>
          <p:nvPr>
            <p:ph type="body" orient="vert" idx="1"/>
          </p:nvPr>
        </p:nvSpPr>
        <p:spPr>
          <a:xfrm>
            <a:off x="539552" y="1342028"/>
            <a:ext cx="8229600" cy="2664297"/>
          </a:xfrm>
        </p:spPr>
        <p:txBody>
          <a:bodyPr vert="horz">
            <a:normAutofit fontScale="92500" lnSpcReduction="10000"/>
          </a:bodyPr>
          <a:lstStyle/>
          <a:p>
            <a:pPr marL="0" indent="0">
              <a:buNone/>
            </a:pPr>
            <a:endParaRPr lang="en-GB" dirty="0">
              <a:latin typeface="HelveticaNeueAltaLT Std" panose="02000503040000020004" pitchFamily="50" charset="0"/>
              <a:cs typeface="Arial" panose="020B0604020202020204" pitchFamily="34" charset="0"/>
            </a:endParaRPr>
          </a:p>
          <a:p>
            <a:pPr marL="0" indent="0">
              <a:buNone/>
            </a:pPr>
            <a:r>
              <a:rPr lang="en-GB" dirty="0">
                <a:latin typeface="HelveticaNeueAltaLT Std" panose="02000503040000020004" pitchFamily="50" charset="0"/>
                <a:cs typeface="Arial" panose="020B0604020202020204" pitchFamily="34" charset="0"/>
              </a:rPr>
              <a:t>With all of our resources, we highly recommend that you </a:t>
            </a:r>
            <a:r>
              <a:rPr lang="en-GB" b="1" dirty="0">
                <a:latin typeface="HelveticaNeueAltaLT Std" panose="02000503040000020004" pitchFamily="50" charset="0"/>
                <a:cs typeface="Arial" panose="020B0604020202020204" pitchFamily="34" charset="0"/>
              </a:rPr>
              <a:t>read the book before using it with your class </a:t>
            </a:r>
            <a:r>
              <a:rPr lang="en-GB" dirty="0">
                <a:latin typeface="HelveticaNeueAltaLT Std" panose="02000503040000020004" pitchFamily="50" charset="0"/>
                <a:cs typeface="Arial" panose="020B0604020202020204" pitchFamily="34" charset="0"/>
              </a:rPr>
              <a:t>and use your best judgement on whether teaching about this topic is appropriate for your class.</a:t>
            </a:r>
            <a:endParaRPr lang="en-US" dirty="0">
              <a:latin typeface="HelveticaNeueAltaLT Std" panose="02000503040000020004" pitchFamily="50" charset="0"/>
              <a:cs typeface="Arial" panose="020B0604020202020204" pitchFamily="34" charset="0"/>
            </a:endParaRPr>
          </a:p>
        </p:txBody>
      </p:sp>
      <p:pic>
        <p:nvPicPr>
          <p:cNvPr id="4" name="Picture 3" descr="Content warning icon. This will appear next to texts which have content warnings. These can be found in the notes of the slide.">
            <a:extLst>
              <a:ext uri="{FF2B5EF4-FFF2-40B4-BE49-F238E27FC236}">
                <a16:creationId xmlns:a16="http://schemas.microsoft.com/office/drawing/2014/main" id="{AE96C196-CB8B-AB62-4456-9FD34E0E259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58740" y="4209854"/>
            <a:ext cx="1504735" cy="1504735"/>
          </a:xfrm>
          <a:prstGeom prst="rect">
            <a:avLst/>
          </a:prstGeom>
        </p:spPr>
      </p:pic>
      <p:sp>
        <p:nvSpPr>
          <p:cNvPr id="3" name="Vertical Text Placeholder 8">
            <a:extLst>
              <a:ext uri="{FF2B5EF4-FFF2-40B4-BE49-F238E27FC236}">
                <a16:creationId xmlns:a16="http://schemas.microsoft.com/office/drawing/2014/main" id="{D3062BC6-61B0-DF06-9341-B3122740278D}"/>
              </a:ext>
            </a:extLst>
          </p:cNvPr>
          <p:cNvSpPr txBox="1">
            <a:spLocks/>
          </p:cNvSpPr>
          <p:nvPr/>
        </p:nvSpPr>
        <p:spPr>
          <a:xfrm>
            <a:off x="2411760" y="4488993"/>
            <a:ext cx="6275040" cy="1137801"/>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HelveticaNeueAltaLT Std" panose="02000503040000020004" pitchFamily="50" charset="0"/>
                <a:cs typeface="Arial" panose="020B0604020202020204" pitchFamily="34" charset="0"/>
              </a:rPr>
              <a:t>This icon indicates you should check the notes for content warnings.</a:t>
            </a:r>
          </a:p>
          <a:p>
            <a:pPr marL="0" indent="0">
              <a:buFont typeface="Arial"/>
              <a:buNone/>
            </a:pPr>
            <a:endParaRPr lang="en-US" sz="2800" dirty="0">
              <a:latin typeface="Helvetica Neue"/>
            </a:endParaRPr>
          </a:p>
        </p:txBody>
      </p:sp>
      <p:sp>
        <p:nvSpPr>
          <p:cNvPr id="6" name="TextBox 5">
            <a:extLst>
              <a:ext uri="{FF2B5EF4-FFF2-40B4-BE49-F238E27FC236}">
                <a16:creationId xmlns:a16="http://schemas.microsoft.com/office/drawing/2014/main" id="{F0537617-BF02-CB69-02C7-A6BC603EFD5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434CF5FD-77D6-F8ED-7CB3-4EEA40B7051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141209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3200" b="1" dirty="0">
                <a:latin typeface="Altis ScotBook Bold" panose="020B0803030000000003" pitchFamily="34" charset="0"/>
                <a:cs typeface="Arial" panose="020B0604020202020204" pitchFamily="34" charset="0"/>
              </a:rPr>
              <a:t>The importance of using contemporary books in your classroom:</a:t>
            </a:r>
          </a:p>
        </p:txBody>
      </p:sp>
      <p:sp>
        <p:nvSpPr>
          <p:cNvPr id="9" name="Vertical Text Placeholder 8"/>
          <p:cNvSpPr>
            <a:spLocks noGrp="1"/>
          </p:cNvSpPr>
          <p:nvPr>
            <p:ph type="body" orient="vert" idx="1"/>
          </p:nvPr>
        </p:nvSpPr>
        <p:spPr>
          <a:xfrm>
            <a:off x="457200" y="1484783"/>
            <a:ext cx="8229600" cy="4687417"/>
          </a:xfrm>
        </p:spPr>
        <p:txBody>
          <a:bodyPr vert="horz">
            <a:normAutofit fontScale="92500"/>
          </a:bodyPr>
          <a:lstStyle/>
          <a:p>
            <a:r>
              <a:rPr lang="en-US" sz="2800" dirty="0">
                <a:latin typeface="HelveticaNeueAltaLT Std" panose="02000503040000020004" pitchFamily="50" charset="0"/>
                <a:cs typeface="Arial" panose="020B0604020202020204" pitchFamily="34" charset="0"/>
              </a:rPr>
              <a:t>More representative; children are more motivated to read when texts contain characters like them.</a:t>
            </a:r>
            <a:br>
              <a:rPr lang="en-US" sz="2800" dirty="0">
                <a:latin typeface="HelveticaNeueAltaLT Std" panose="02000503040000020004" pitchFamily="50" charset="0"/>
                <a:cs typeface="Arial" panose="020B0604020202020204" pitchFamily="34" charset="0"/>
              </a:rPr>
            </a:br>
            <a:endParaRPr lang="en-US" sz="2800" dirty="0">
              <a:latin typeface="HelveticaNeueAltaLT Std" panose="02000503040000020004" pitchFamily="50" charset="0"/>
              <a:cs typeface="Arial" panose="020B0604020202020204" pitchFamily="34" charset="0"/>
            </a:endParaRPr>
          </a:p>
          <a:p>
            <a:r>
              <a:rPr lang="en-US" sz="2800" dirty="0">
                <a:latin typeface="HelveticaNeueAltaLT Std" panose="02000503040000020004" pitchFamily="50" charset="0"/>
                <a:cs typeface="Arial" panose="020B0604020202020204" pitchFamily="34" charset="0"/>
              </a:rPr>
              <a:t>Read about a wide range of experiences relevant to today (for example, climate change, refugee crisis, technology and social media).</a:t>
            </a:r>
            <a:br>
              <a:rPr lang="en-US" sz="2800" dirty="0">
                <a:latin typeface="HelveticaNeueAltaLT Std" panose="02000503040000020004" pitchFamily="50" charset="0"/>
                <a:cs typeface="Arial" panose="020B0604020202020204" pitchFamily="34" charset="0"/>
              </a:rPr>
            </a:br>
            <a:endParaRPr lang="en-US" sz="2800" dirty="0">
              <a:latin typeface="HelveticaNeueAltaLT Std" panose="02000503040000020004" pitchFamily="50" charset="0"/>
              <a:cs typeface="Arial" panose="020B0604020202020204" pitchFamily="34" charset="0"/>
            </a:endParaRPr>
          </a:p>
          <a:p>
            <a:r>
              <a:rPr lang="en-US" sz="2800" dirty="0">
                <a:latin typeface="HelveticaNeueAltaLT Std" panose="02000503040000020004" pitchFamily="50" charset="0"/>
                <a:cs typeface="Arial" panose="020B0604020202020204" pitchFamily="34" charset="0"/>
              </a:rPr>
              <a:t>Language is up-to-date, making it easier to follow.</a:t>
            </a:r>
          </a:p>
          <a:p>
            <a:pPr marL="0" indent="0"/>
            <a:endParaRPr lang="en-US" sz="2800" dirty="0">
              <a:latin typeface="HelveticaNeueAltaLT Std" panose="02000503040000020004" pitchFamily="50" charset="0"/>
            </a:endParaRPr>
          </a:p>
          <a:p>
            <a:pPr marL="0" indent="0">
              <a:buNone/>
            </a:pPr>
            <a:r>
              <a:rPr lang="en-US" sz="2800" dirty="0">
                <a:latin typeface="HelveticaNeueAltaLT Std" panose="02000503040000020004" pitchFamily="50" charset="0"/>
              </a:rPr>
              <a:t>See ‘notes’ of this slide for more information.</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DBDF0E35-E238-C77A-69E2-A21E1013593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E3FAE30C-34DE-8C66-105E-9941A5D611B6}"/>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118015" y="1535114"/>
            <a:ext cx="2405020" cy="3692458"/>
          </a:xfrm>
          <a:prstGeom prst="rect">
            <a:avLst/>
          </a:prstGeom>
        </p:spPr>
      </p:pic>
      <p:pic>
        <p:nvPicPr>
          <p:cNvPr id="13" name="Picture 12">
            <a:extLst>
              <a:ext uri="{FF2B5EF4-FFF2-40B4-BE49-F238E27FC236}">
                <a16:creationId xmlns:a16="http://schemas.microsoft.com/office/drawing/2014/main" id="{E1DAEBF0-ADA8-49F3-1B69-160A268021A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387351" y="1535113"/>
            <a:ext cx="2397635" cy="3692458"/>
          </a:xfrm>
          <a:prstGeom prst="rect">
            <a:avLst/>
          </a:prstGeom>
        </p:spPr>
      </p:pic>
      <p:pic>
        <p:nvPicPr>
          <p:cNvPr id="8" name="Picture 7">
            <a:extLst>
              <a:ext uri="{FF2B5EF4-FFF2-40B4-BE49-F238E27FC236}">
                <a16:creationId xmlns:a16="http://schemas.microsoft.com/office/drawing/2014/main" id="{FB55D2F6-B145-FA68-0369-245F1E3A1E3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57200" y="2344041"/>
            <a:ext cx="2592846" cy="2592846"/>
          </a:xfrm>
          <a:prstGeom prst="rect">
            <a:avLst/>
          </a:prstGeom>
        </p:spPr>
      </p:pic>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New from Scottish publishers and authors (1)</a:t>
            </a:r>
          </a:p>
        </p:txBody>
      </p:sp>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EY</a:t>
            </a:r>
          </a:p>
        </p:txBody>
      </p:sp>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P5–S1</a:t>
            </a:r>
          </a:p>
        </p:txBody>
      </p:sp>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P5–S1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0D078BD9-C7D0-F810-A399-B08D1911E0E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2CBE37E-261F-FCDC-C8EB-AFF6695F6D9E}"/>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D4AB46D0-BBDD-97EC-1587-73685DAA00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11539" y="1531051"/>
            <a:ext cx="2375774" cy="3700582"/>
          </a:xfrm>
          <a:prstGeom prst="rect">
            <a:avLst/>
          </a:prstGeom>
        </p:spPr>
      </p:pic>
      <p:sp>
        <p:nvSpPr>
          <p:cNvPr id="11" name="Title 7">
            <a:extLst>
              <a:ext uri="{FF2B5EF4-FFF2-40B4-BE49-F238E27FC236}">
                <a16:creationId xmlns:a16="http://schemas.microsoft.com/office/drawing/2014/main" id="{2EFCB7F2-8487-D7B6-533B-F8EDF19F37A8}"/>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New from Scottish publishers and authors (2)</a:t>
            </a:r>
          </a:p>
        </p:txBody>
      </p:sp>
      <p:sp>
        <p:nvSpPr>
          <p:cNvPr id="5" name="Text Placeholder 4">
            <a:extLst>
              <a:ext uri="{FF2B5EF4-FFF2-40B4-BE49-F238E27FC236}">
                <a16:creationId xmlns:a16="http://schemas.microsoft.com/office/drawing/2014/main" id="{6D29C310-4726-653F-3FE0-866CE49BAB01}"/>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P6+</a:t>
            </a:r>
          </a:p>
        </p:txBody>
      </p:sp>
      <p:sp>
        <p:nvSpPr>
          <p:cNvPr id="6" name="Text Placeholder 5">
            <a:extLst>
              <a:ext uri="{FF2B5EF4-FFF2-40B4-BE49-F238E27FC236}">
                <a16:creationId xmlns:a16="http://schemas.microsoft.com/office/drawing/2014/main" id="{E477D73E-EB0F-9982-E76B-DA31C7458927}"/>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P4+</a:t>
            </a:r>
          </a:p>
        </p:txBody>
      </p:sp>
      <p:sp>
        <p:nvSpPr>
          <p:cNvPr id="12" name="Text Placeholder 11">
            <a:extLst>
              <a:ext uri="{FF2B5EF4-FFF2-40B4-BE49-F238E27FC236}">
                <a16:creationId xmlns:a16="http://schemas.microsoft.com/office/drawing/2014/main" id="{F45E665A-6C01-32D4-2A8F-AE8CCBE19471}"/>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P5+</a:t>
            </a:r>
          </a:p>
        </p:txBody>
      </p:sp>
      <p:sp>
        <p:nvSpPr>
          <p:cNvPr id="10" name="TextBox 9">
            <a:extLst>
              <a:ext uri="{FF2B5EF4-FFF2-40B4-BE49-F238E27FC236}">
                <a16:creationId xmlns:a16="http://schemas.microsoft.com/office/drawing/2014/main" id="{602A8866-C817-A6D2-3EA3-D2239723A2AB}"/>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0F6057DD-136D-B44D-F1B3-54F4335F281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3" name="Picture 2">
            <a:extLst>
              <a:ext uri="{FF2B5EF4-FFF2-40B4-BE49-F238E27FC236}">
                <a16:creationId xmlns:a16="http://schemas.microsoft.com/office/drawing/2014/main" id="{C56872A3-78CA-CD0C-E34C-C6F6F5237E8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899592" y="5392117"/>
            <a:ext cx="541729" cy="541729"/>
          </a:xfrm>
          <a:prstGeom prst="ellipse">
            <a:avLst/>
          </a:prstGeom>
        </p:spPr>
      </p:pic>
      <p:pic>
        <p:nvPicPr>
          <p:cNvPr id="4" name="Picture 3">
            <a:extLst>
              <a:ext uri="{FF2B5EF4-FFF2-40B4-BE49-F238E27FC236}">
                <a16:creationId xmlns:a16="http://schemas.microsoft.com/office/drawing/2014/main" id="{A54BB313-3DBD-0FE4-0EAF-C0CE03E72EE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6538381" y="5486401"/>
            <a:ext cx="541729" cy="541729"/>
          </a:xfrm>
          <a:prstGeom prst="ellipse">
            <a:avLst/>
          </a:prstGeom>
        </p:spPr>
      </p:pic>
      <p:pic>
        <p:nvPicPr>
          <p:cNvPr id="9" name="Picture 8">
            <a:extLst>
              <a:ext uri="{FF2B5EF4-FFF2-40B4-BE49-F238E27FC236}">
                <a16:creationId xmlns:a16="http://schemas.microsoft.com/office/drawing/2014/main" id="{6C296E86-5416-6182-1B75-9D146C506AB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6687" y="1535114"/>
            <a:ext cx="2405021" cy="3692457"/>
          </a:xfrm>
          <a:prstGeom prst="rect">
            <a:avLst/>
          </a:prstGeom>
        </p:spPr>
      </p:pic>
      <p:pic>
        <p:nvPicPr>
          <p:cNvPr id="15" name="Picture 14">
            <a:extLst>
              <a:ext uri="{FF2B5EF4-FFF2-40B4-BE49-F238E27FC236}">
                <a16:creationId xmlns:a16="http://schemas.microsoft.com/office/drawing/2014/main" id="{F8104959-FF08-25EA-CEE6-B646685A90C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387351" y="1535114"/>
            <a:ext cx="2377221" cy="2901999"/>
          </a:xfrm>
          <a:prstGeom prst="rect">
            <a:avLst/>
          </a:prstGeom>
        </p:spPr>
      </p:pic>
      <p:sp>
        <p:nvSpPr>
          <p:cNvPr id="20" name="Content Placeholder 19">
            <a:extLst>
              <a:ext uri="{FF2B5EF4-FFF2-40B4-BE49-F238E27FC236}">
                <a16:creationId xmlns:a16="http://schemas.microsoft.com/office/drawing/2014/main" id="{0D76A42B-0C89-20D4-D9FA-AD5CA9F45C92}"/>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40225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F48D317-DBF2-46FA-0C51-0FAB488FBA5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E6909E2-8BB3-8CCE-BD0E-FA3DEA2CD69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63591" y="1531051"/>
            <a:ext cx="2420181" cy="3700582"/>
          </a:xfrm>
          <a:prstGeom prst="rect">
            <a:avLst/>
          </a:prstGeom>
        </p:spPr>
      </p:pic>
      <p:sp>
        <p:nvSpPr>
          <p:cNvPr id="11" name="Title 7">
            <a:extLst>
              <a:ext uri="{FF2B5EF4-FFF2-40B4-BE49-F238E27FC236}">
                <a16:creationId xmlns:a16="http://schemas.microsoft.com/office/drawing/2014/main" id="{C9B3A01B-C957-88D9-6F1B-ACE15CF9BBC0}"/>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Really readable books (1)</a:t>
            </a:r>
          </a:p>
        </p:txBody>
      </p:sp>
      <p:sp>
        <p:nvSpPr>
          <p:cNvPr id="5" name="Text Placeholder 4">
            <a:extLst>
              <a:ext uri="{FF2B5EF4-FFF2-40B4-BE49-F238E27FC236}">
                <a16:creationId xmlns:a16="http://schemas.microsoft.com/office/drawing/2014/main" id="{AE49E8C7-26D7-9F2A-1434-C1090C772A7B}"/>
              </a:ext>
            </a:extLst>
          </p:cNvPr>
          <p:cNvSpPr>
            <a:spLocks noGrp="1"/>
          </p:cNvSpPr>
          <p:nvPr>
            <p:ph type="body" sz="quarter" idx="12"/>
          </p:nvPr>
        </p:nvSpPr>
        <p:spPr>
          <a:xfrm>
            <a:off x="462266" y="5534755"/>
            <a:ext cx="2576239" cy="598487"/>
          </a:xfrm>
        </p:spPr>
        <p:txBody>
          <a:bodyPr/>
          <a:lstStyle/>
          <a:p>
            <a:pPr marL="0" indent="0" algn="ctr">
              <a:buNone/>
            </a:pPr>
            <a:r>
              <a:rPr lang="en-GB" b="1" dirty="0">
                <a:latin typeface="Altis ScotBook Bold" panose="020B0803030000000003" pitchFamily="34" charset="0"/>
              </a:rPr>
              <a:t>P4–7</a:t>
            </a:r>
          </a:p>
        </p:txBody>
      </p:sp>
      <p:sp>
        <p:nvSpPr>
          <p:cNvPr id="6" name="Text Placeholder 5">
            <a:extLst>
              <a:ext uri="{FF2B5EF4-FFF2-40B4-BE49-F238E27FC236}">
                <a16:creationId xmlns:a16="http://schemas.microsoft.com/office/drawing/2014/main" id="{75673810-CDBF-A707-38B4-9D59E7BB4DBD}"/>
              </a:ext>
            </a:extLst>
          </p:cNvPr>
          <p:cNvSpPr>
            <a:spLocks noGrp="1"/>
          </p:cNvSpPr>
          <p:nvPr>
            <p:ph type="body" sz="quarter" idx="13"/>
          </p:nvPr>
        </p:nvSpPr>
        <p:spPr>
          <a:xfrm>
            <a:off x="3276600" y="5545550"/>
            <a:ext cx="2590800" cy="598488"/>
          </a:xfrm>
        </p:spPr>
        <p:txBody>
          <a:bodyPr/>
          <a:lstStyle/>
          <a:p>
            <a:pPr marL="0" indent="0" algn="ctr">
              <a:buNone/>
            </a:pPr>
            <a:r>
              <a:rPr lang="en-GB" b="1" dirty="0">
                <a:latin typeface="Altis ScotBook Bold" panose="020B0803030000000003" pitchFamily="34" charset="0"/>
              </a:rPr>
              <a:t>S2+</a:t>
            </a:r>
          </a:p>
        </p:txBody>
      </p:sp>
      <p:sp>
        <p:nvSpPr>
          <p:cNvPr id="12" name="Text Placeholder 11">
            <a:extLst>
              <a:ext uri="{FF2B5EF4-FFF2-40B4-BE49-F238E27FC236}">
                <a16:creationId xmlns:a16="http://schemas.microsoft.com/office/drawing/2014/main" id="{020B0517-2031-D35D-38D8-3A3631C1550A}"/>
              </a:ext>
            </a:extLst>
          </p:cNvPr>
          <p:cNvSpPr>
            <a:spLocks noGrp="1"/>
          </p:cNvSpPr>
          <p:nvPr>
            <p:ph type="body" sz="quarter" idx="14"/>
          </p:nvPr>
        </p:nvSpPr>
        <p:spPr/>
        <p:txBody>
          <a:bodyPr/>
          <a:lstStyle/>
          <a:p>
            <a:pPr marL="0" indent="0" algn="ctr">
              <a:buNone/>
            </a:pPr>
            <a:r>
              <a:rPr lang="en-GB" b="1" dirty="0">
                <a:latin typeface="Altis ScotBook Bold" panose="020B0803030000000003" pitchFamily="34" charset="0"/>
              </a:rPr>
              <a:t>P4–7</a:t>
            </a:r>
          </a:p>
          <a:p>
            <a:pPr marL="0" indent="0" algn="ctr">
              <a:buNone/>
            </a:pPr>
            <a:endParaRPr lang="en-GB" b="1" dirty="0">
              <a:latin typeface="Altis ScotBook Bold" panose="020B0803030000000003" pitchFamily="34" charset="0"/>
            </a:endParaRPr>
          </a:p>
        </p:txBody>
      </p:sp>
      <p:sp>
        <p:nvSpPr>
          <p:cNvPr id="10" name="TextBox 9">
            <a:extLst>
              <a:ext uri="{FF2B5EF4-FFF2-40B4-BE49-F238E27FC236}">
                <a16:creationId xmlns:a16="http://schemas.microsoft.com/office/drawing/2014/main" id="{BCA06956-E4AE-FD23-C1DF-8E8B22F9A03B}"/>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1E51BDB0-1D4F-04A8-9F29-FBB9D50637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pic>
        <p:nvPicPr>
          <p:cNvPr id="8" name="Content Placeholder 7">
            <a:extLst>
              <a:ext uri="{FF2B5EF4-FFF2-40B4-BE49-F238E27FC236}">
                <a16:creationId xmlns:a16="http://schemas.microsoft.com/office/drawing/2014/main" id="{EC6181ED-CD90-DA00-309D-A72C20B8A288}"/>
              </a:ext>
            </a:extLst>
          </p:cNvPr>
          <p:cNvPicPr>
            <a:picLocks noGrp="1" noChangeAspect="1"/>
          </p:cNvPicPr>
          <p:nvPr>
            <p:ph sz="half" idx="2"/>
          </p:nvPr>
        </p:nvPicPr>
        <p:blipFill>
          <a:blip r:embed="rId6" cstate="screen">
            <a:extLst>
              <a:ext uri="{28A0092B-C50C-407E-A947-70E740481C1C}">
                <a14:useLocalDpi xmlns:a14="http://schemas.microsoft.com/office/drawing/2010/main" val="0"/>
              </a:ext>
            </a:extLst>
          </a:blip>
          <a:stretch>
            <a:fillRect/>
          </a:stretch>
        </p:blipFill>
        <p:spPr>
          <a:xfrm>
            <a:off x="659091" y="1531051"/>
            <a:ext cx="2376734" cy="3338109"/>
          </a:xfrm>
          <a:prstGeom prst="rect">
            <a:avLst/>
          </a:prstGeom>
        </p:spPr>
      </p:pic>
      <p:pic>
        <p:nvPicPr>
          <p:cNvPr id="17" name="Picture 16">
            <a:extLst>
              <a:ext uri="{FF2B5EF4-FFF2-40B4-BE49-F238E27FC236}">
                <a16:creationId xmlns:a16="http://schemas.microsoft.com/office/drawing/2014/main" id="{B2A6EA3D-E34E-17A3-B17E-DD6BBA507C7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11539" y="1531051"/>
            <a:ext cx="2356525" cy="2852936"/>
          </a:xfrm>
          <a:prstGeom prst="rect">
            <a:avLst/>
          </a:prstGeom>
        </p:spPr>
      </p:pic>
    </p:spTree>
    <p:extLst>
      <p:ext uri="{BB962C8B-B14F-4D97-AF65-F5344CB8AC3E}">
        <p14:creationId xmlns:p14="http://schemas.microsoft.com/office/powerpoint/2010/main" val="186026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DE63D20-CC98-7C16-1DE5-FF41E45F0FE3}"/>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44D6EA44-D60A-FB9F-CE61-BE2B56F389B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40873" y="1590930"/>
            <a:ext cx="2427581" cy="3700581"/>
          </a:xfrm>
          <a:prstGeom prst="rect">
            <a:avLst/>
          </a:prstGeom>
        </p:spPr>
      </p:pic>
      <p:pic>
        <p:nvPicPr>
          <p:cNvPr id="4" name="Picture 3">
            <a:extLst>
              <a:ext uri="{FF2B5EF4-FFF2-40B4-BE49-F238E27FC236}">
                <a16:creationId xmlns:a16="http://schemas.microsoft.com/office/drawing/2014/main" id="{3B23BAD6-148E-8FC3-0CD5-3DB9B7802D9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82944" y="1590931"/>
            <a:ext cx="2397977" cy="3700582"/>
          </a:xfrm>
          <a:prstGeom prst="rect">
            <a:avLst/>
          </a:prstGeom>
        </p:spPr>
      </p:pic>
      <p:sp>
        <p:nvSpPr>
          <p:cNvPr id="11" name="Title 7">
            <a:extLst>
              <a:ext uri="{FF2B5EF4-FFF2-40B4-BE49-F238E27FC236}">
                <a16:creationId xmlns:a16="http://schemas.microsoft.com/office/drawing/2014/main" id="{345FF8DB-23BD-614D-B00E-9E2FAF77009C}"/>
              </a:ext>
            </a:extLst>
          </p:cNvPr>
          <p:cNvSpPr>
            <a:spLocks noGrp="1"/>
          </p:cNvSpPr>
          <p:nvPr>
            <p:ph type="title"/>
          </p:nvPr>
        </p:nvSpPr>
        <p:spPr/>
        <p:txBody>
          <a:bodyPr anchor="t" anchorCtr="0">
            <a:noAutofit/>
          </a:bodyPr>
          <a:lstStyle/>
          <a:p>
            <a:pPr algn="l"/>
            <a:r>
              <a:rPr lang="en-US" sz="3200" b="1" dirty="0">
                <a:latin typeface="Altis ScotBook Bold" panose="020B0803030000000003" pitchFamily="34" charset="0"/>
                <a:cs typeface="Arial" panose="020B0604020202020204" pitchFamily="34" charset="0"/>
              </a:rPr>
              <a:t>Really readable books (2)</a:t>
            </a:r>
          </a:p>
        </p:txBody>
      </p:sp>
      <p:sp>
        <p:nvSpPr>
          <p:cNvPr id="5" name="Text Placeholder 4">
            <a:extLst>
              <a:ext uri="{FF2B5EF4-FFF2-40B4-BE49-F238E27FC236}">
                <a16:creationId xmlns:a16="http://schemas.microsoft.com/office/drawing/2014/main" id="{40316891-8EC4-196D-F57B-1F1FDE8198E5}"/>
              </a:ext>
            </a:extLst>
          </p:cNvPr>
          <p:cNvSpPr>
            <a:spLocks noGrp="1"/>
          </p:cNvSpPr>
          <p:nvPr>
            <p:ph type="body" sz="quarter" idx="12"/>
          </p:nvPr>
        </p:nvSpPr>
        <p:spPr>
          <a:xfrm>
            <a:off x="1836080" y="5525049"/>
            <a:ext cx="2576239" cy="598487"/>
          </a:xfrm>
        </p:spPr>
        <p:txBody>
          <a:bodyPr/>
          <a:lstStyle/>
          <a:p>
            <a:pPr marL="0" indent="0" algn="ctr">
              <a:buNone/>
            </a:pPr>
            <a:r>
              <a:rPr lang="en-GB" b="1" dirty="0">
                <a:latin typeface="Altis ScotBook Bold" panose="020B0803030000000003" pitchFamily="34" charset="0"/>
              </a:rPr>
              <a:t>P6–S1</a:t>
            </a:r>
          </a:p>
        </p:txBody>
      </p:sp>
      <p:sp>
        <p:nvSpPr>
          <p:cNvPr id="10" name="TextBox 9">
            <a:extLst>
              <a:ext uri="{FF2B5EF4-FFF2-40B4-BE49-F238E27FC236}">
                <a16:creationId xmlns:a16="http://schemas.microsoft.com/office/drawing/2014/main" id="{F18F4B33-3395-DF0A-0E4A-B6CF46945EFD}"/>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HelveticaNeueAltaLT Std" panose="02000503040000020004" pitchFamily="50"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672F5D93-57E1-D89F-4350-511FC47C9A3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72400" y="6093296"/>
            <a:ext cx="851936" cy="579187"/>
          </a:xfrm>
          <a:prstGeom prst="rect">
            <a:avLst/>
          </a:prstGeom>
        </p:spPr>
      </p:pic>
      <p:sp>
        <p:nvSpPr>
          <p:cNvPr id="15" name="Text Placeholder 14">
            <a:extLst>
              <a:ext uri="{FF2B5EF4-FFF2-40B4-BE49-F238E27FC236}">
                <a16:creationId xmlns:a16="http://schemas.microsoft.com/office/drawing/2014/main" id="{16FBC89D-A623-6EB1-B61B-508098C3A31C}"/>
              </a:ext>
            </a:extLst>
          </p:cNvPr>
          <p:cNvSpPr>
            <a:spLocks noGrp="1"/>
          </p:cNvSpPr>
          <p:nvPr>
            <p:ph type="body" sz="quarter" idx="13"/>
          </p:nvPr>
        </p:nvSpPr>
        <p:spPr>
          <a:xfrm>
            <a:off x="5759855" y="5525049"/>
            <a:ext cx="582218" cy="598488"/>
          </a:xfrm>
        </p:spPr>
        <p:txBody>
          <a:bodyPr/>
          <a:lstStyle/>
          <a:p>
            <a:pPr marL="0" indent="0">
              <a:buNone/>
            </a:pPr>
            <a:r>
              <a:rPr lang="en-GB" b="1" dirty="0">
                <a:latin typeface="Altis ScotBook Bold" panose="020B0803030000000003" pitchFamily="34" charset="0"/>
              </a:rPr>
              <a:t>S1+</a:t>
            </a:r>
          </a:p>
          <a:p>
            <a:pPr marL="0" indent="0">
              <a:buNone/>
            </a:pPr>
            <a:endParaRPr lang="en-GB" dirty="0"/>
          </a:p>
        </p:txBody>
      </p:sp>
    </p:spTree>
    <p:extLst>
      <p:ext uri="{BB962C8B-B14F-4D97-AF65-F5344CB8AC3E}">
        <p14:creationId xmlns:p14="http://schemas.microsoft.com/office/powerpoint/2010/main" val="41377447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21" ma:contentTypeDescription="Create a new document." ma:contentTypeScope="" ma:versionID="a90eb5d0e1ff3d51e647be4f0df13895">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9b5e33a0e8df0f848689ff723fda6bce"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6414AE8C-3B84-4318-9A7E-378D9CA9E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ACC0F-54E0-43AF-8A2D-4B03D919CD8D}">
  <ds:schemaRefs>
    <ds:schemaRef ds:uri="http://purl.org/dc/elements/1.1/"/>
    <ds:schemaRef ds:uri="http://purl.org/dc/dcmitype/"/>
    <ds:schemaRef ds:uri="http://schemas.microsoft.com/office/infopath/2007/PartnerControls"/>
    <ds:schemaRef ds:uri="http://schemas.microsoft.com/office/2006/metadata/properties"/>
    <ds:schemaRef ds:uri="6b42feb5-42f4-4875-917d-a8fcb0477ae8"/>
    <ds:schemaRef ds:uri="http://schemas.openxmlformats.org/package/2006/metadata/core-properties"/>
    <ds:schemaRef ds:uri="e8fe8bb9-e0d4-4ac3-b920-326070b987fc"/>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973</TotalTime>
  <Words>3381</Words>
  <Application>Microsoft Office PowerPoint</Application>
  <PresentationFormat>On-screen Show (4:3)</PresentationFormat>
  <Paragraphs>206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Altis ScotBook Bold</vt:lpstr>
      <vt:lpstr>Helvetica Neue</vt:lpstr>
      <vt:lpstr>HelveticaNeueAltaLT Std</vt:lpstr>
      <vt:lpstr>Arial</vt:lpstr>
      <vt:lpstr>Office Theme</vt:lpstr>
      <vt:lpstr>Book Discovery Guide</vt:lpstr>
      <vt:lpstr>How to use this PowerPoint</vt:lpstr>
      <vt:lpstr>What is Book Discovery Guide? (1)</vt:lpstr>
      <vt:lpstr>What is Book Discovery Guide? (2) </vt:lpstr>
      <vt:lpstr>The importance of using contemporary books in your classroom:</vt:lpstr>
      <vt:lpstr>New from Scottish publishers and authors (1)</vt:lpstr>
      <vt:lpstr>New from Scottish publishers and authors (2)</vt:lpstr>
      <vt:lpstr>Really readable books (1)</vt:lpstr>
      <vt:lpstr>Really readable books (2)</vt:lpstr>
      <vt:lpstr>Top picks from our Authors Live programme </vt:lpstr>
      <vt:lpstr>Scottish Book Trust staff picks (1)</vt:lpstr>
      <vt:lpstr>Scottish Book Trust staff picks (2)</vt:lpstr>
      <vt:lpstr>Guest Picks (1)</vt:lpstr>
      <vt:lpstr>Guest Picks (2)</vt:lpstr>
      <vt:lpstr>Looking for more recommendations? (1)</vt:lpstr>
      <vt:lpstr>Looking for more recommendations? (2)</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7</dc:title>
  <dc:creator>Catherine Wilson Garry</dc:creator>
  <cp:lastModifiedBy>Katie Cutforth</cp:lastModifiedBy>
  <cp:revision>11</cp:revision>
  <dcterms:created xsi:type="dcterms:W3CDTF">2024-10-07T14:05:04Z</dcterms:created>
  <dcterms:modified xsi:type="dcterms:W3CDTF">2026-05-22T14:39:23Z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