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9" r:id="rId6"/>
    <p:sldId id="279" r:id="rId7"/>
    <p:sldId id="280" r:id="rId8"/>
    <p:sldId id="281" r:id="rId9"/>
    <p:sldId id="285" r:id="rId10"/>
    <p:sldId id="290" r:id="rId11"/>
    <p:sldId id="283" r:id="rId12"/>
    <p:sldId id="284" r:id="rId13"/>
    <p:sldId id="286" r:id="rId14"/>
    <p:sldId id="282" r:id="rId15"/>
    <p:sldId id="287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0" r:id="rId26"/>
    <p:sldId id="301" r:id="rId27"/>
    <p:sldId id="270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371F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080BF2-DA93-4509-B412-6D9ED5AAA5E1}" v="3" dt="2026-04-01T15:47:08.9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86388" autoAdjust="0"/>
  </p:normalViewPr>
  <p:slideViewPr>
    <p:cSldViewPr snapToObjects="1">
      <p:cViewPr varScale="1">
        <p:scale>
          <a:sx n="97" d="100"/>
          <a:sy n="97" d="100"/>
        </p:scale>
        <p:origin x="1030" y="4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535113"/>
            <a:ext cx="2592386" cy="3951288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E82312A-C749-2FF6-8958-77A84FCFB77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75807" y="1535113"/>
            <a:ext cx="2592386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35B88CE-E50A-7C22-72BA-D66420636FA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107245" y="1535113"/>
            <a:ext cx="2592386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235E4C2-50E5-BEB3-D467-C30B3F854FF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5506" y="5603876"/>
            <a:ext cx="2614081" cy="598487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0A9C224-3B18-2372-D0A6-39AC1F4FD4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76600" y="5603875"/>
            <a:ext cx="2590800" cy="59848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165867E-8131-E74C-DD51-2393E864A19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4413" y="5603875"/>
            <a:ext cx="2509837" cy="59848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3684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0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gif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ZtdhLndVY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gif"/><Relationship Id="rId4" Type="http://schemas.openxmlformats.org/officeDocument/2006/relationships/image" Target="../media/image3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gif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gif"/><Relationship Id="rId4" Type="http://schemas.openxmlformats.org/officeDocument/2006/relationships/image" Target="../media/image1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gif"/><Relationship Id="rId4" Type="http://schemas.openxmlformats.org/officeDocument/2006/relationships/image" Target="../media/image1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4.gif"/><Relationship Id="rId5" Type="http://schemas.openxmlformats.org/officeDocument/2006/relationships/image" Target="../media/image17.jpeg"/><Relationship Id="rId4" Type="http://schemas.openxmlformats.org/officeDocument/2006/relationships/image" Target="../media/image3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4.gif"/><Relationship Id="rId5" Type="http://schemas.openxmlformats.org/officeDocument/2006/relationships/image" Target="../media/image17.jpeg"/><Relationship Id="rId4" Type="http://schemas.openxmlformats.org/officeDocument/2006/relationships/image" Target="../media/image3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4.gif"/><Relationship Id="rId5" Type="http://schemas.openxmlformats.org/officeDocument/2006/relationships/image" Target="../media/image17.jpe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4.gif"/><Relationship Id="rId5" Type="http://schemas.openxmlformats.org/officeDocument/2006/relationships/image" Target="../media/image18.jpeg"/><Relationship Id="rId4" Type="http://schemas.openxmlformats.org/officeDocument/2006/relationships/image" Target="../media/image3.sv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gif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nguin.co.uk/discover/articles/magical-realism-guide-books-authors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Relationship Id="rId9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gif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pPr algn="l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How to use this PowerPoint</a:t>
            </a:r>
          </a:p>
        </p:txBody>
      </p:sp>
      <p:sp>
        <p:nvSpPr>
          <p:cNvPr id="9" name="Vertical Text Placeholder 8"/>
          <p:cNvSpPr>
            <a:spLocks noGrp="1"/>
          </p:cNvSpPr>
          <p:nvPr>
            <p:ph type="body" orient="vert" idx="1"/>
          </p:nvPr>
        </p:nvSpPr>
        <p:spPr>
          <a:xfrm>
            <a:off x="414475" y="1556792"/>
            <a:ext cx="8229600" cy="1053479"/>
          </a:xfrm>
        </p:spPr>
        <p:txBody>
          <a:bodyPr vert="horz"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Helvetica Neue"/>
              </a:rPr>
              <a:t>This PowerPoint has been created to support our learning resource on </a:t>
            </a:r>
            <a:r>
              <a:rPr lang="en-US" sz="2800" i="1" dirty="0">
                <a:latin typeface="Helvetica Neue"/>
              </a:rPr>
              <a:t>Northern Soul </a:t>
            </a:r>
            <a:r>
              <a:rPr lang="en-US" sz="2800" dirty="0">
                <a:latin typeface="Helvetica Neue"/>
              </a:rPr>
              <a:t>by Phil Earle.</a:t>
            </a:r>
            <a:br>
              <a:rPr lang="en-US" sz="2800" dirty="0">
                <a:latin typeface="Helvetica Neue"/>
              </a:rPr>
            </a:br>
            <a:br>
              <a:rPr lang="en-US" sz="2800" dirty="0">
                <a:latin typeface="Helvetica Neue"/>
              </a:rPr>
            </a:br>
            <a:endParaRPr lang="en-US" sz="2800" dirty="0">
              <a:latin typeface="Helvetica Neue"/>
            </a:endParaRPr>
          </a:p>
        </p:txBody>
      </p:sp>
      <p:pic>
        <p:nvPicPr>
          <p:cNvPr id="2" name="Graphic 1" descr="Discussion icon">
            <a:extLst>
              <a:ext uri="{FF2B5EF4-FFF2-40B4-BE49-F238E27FC236}">
                <a16:creationId xmlns:a16="http://schemas.microsoft.com/office/drawing/2014/main" id="{DB5F729A-A24F-2218-2581-28179FBB83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5755" y="2996952"/>
            <a:ext cx="1143000" cy="1143000"/>
          </a:xfrm>
          <a:prstGeom prst="rect">
            <a:avLst/>
          </a:prstGeom>
        </p:spPr>
      </p:pic>
      <p:sp>
        <p:nvSpPr>
          <p:cNvPr id="3" name="Vertical Text Placeholder 8">
            <a:extLst>
              <a:ext uri="{FF2B5EF4-FFF2-40B4-BE49-F238E27FC236}">
                <a16:creationId xmlns:a16="http://schemas.microsoft.com/office/drawing/2014/main" id="{559F0CE5-79F3-60C8-2511-80F643451444}"/>
              </a:ext>
            </a:extLst>
          </p:cNvPr>
          <p:cNvSpPr txBox="1">
            <a:spLocks/>
          </p:cNvSpPr>
          <p:nvPr/>
        </p:nvSpPr>
        <p:spPr>
          <a:xfrm>
            <a:off x="1619672" y="3009318"/>
            <a:ext cx="7200800" cy="1053479"/>
          </a:xfrm>
          <a:prstGeom prst="rect">
            <a:avLst/>
          </a:prstGeom>
        </p:spPr>
        <p:txBody>
          <a:bodyPr vert="horz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800" dirty="0">
                <a:latin typeface="Helvetica Neue"/>
              </a:rPr>
              <a:t>Where you see this icon, pupils should discuss the question on screen in groups.</a:t>
            </a:r>
            <a:br>
              <a:rPr lang="en-US" sz="2800" dirty="0">
                <a:latin typeface="Helvetica Neue"/>
              </a:rPr>
            </a:br>
            <a:br>
              <a:rPr lang="en-US" sz="2800" dirty="0">
                <a:latin typeface="Helvetica Neue"/>
              </a:rPr>
            </a:br>
            <a:endParaRPr lang="en-US" sz="2800" dirty="0">
              <a:latin typeface="Helvetica Neue"/>
            </a:endParaRPr>
          </a:p>
        </p:txBody>
      </p:sp>
      <p:sp>
        <p:nvSpPr>
          <p:cNvPr id="6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1C4BF8-B0C7-F484-3EC9-CABA5BD01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230DED05-789F-B607-E15D-9BBAA62C9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pPr algn="l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Magical realism example (3)</a:t>
            </a:r>
          </a:p>
        </p:txBody>
      </p:sp>
      <p:sp>
        <p:nvSpPr>
          <p:cNvPr id="9" name="Vertical Text Placeholder 8">
            <a:extLst>
              <a:ext uri="{FF2B5EF4-FFF2-40B4-BE49-F238E27FC236}">
                <a16:creationId xmlns:a16="http://schemas.microsoft.com/office/drawing/2014/main" id="{ECA6942B-314F-0A3F-63AC-4EF878D166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124200" y="1113490"/>
            <a:ext cx="5562600" cy="4799625"/>
          </a:xfrm>
        </p:spPr>
        <p:txBody>
          <a:bodyPr vert="horz">
            <a:noAutofit/>
          </a:bodyPr>
          <a:lstStyle/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By using magical realism, Nikolai Gogol can comment on class in an unusual way. A story that says “social class is all just a performance” wouldn’t be very interesting.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But by making up a funny story about a nose on the run, Gogol can still comment on social class, whilst creating a more engaging exploration of class.</a:t>
            </a: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6" descr="An illustration from &quot;The Nose&quot; by Nikolai Gogol showing a nose wearing 19th century clothing">
            <a:extLst>
              <a:ext uri="{FF2B5EF4-FFF2-40B4-BE49-F238E27FC236}">
                <a16:creationId xmlns:a16="http://schemas.microsoft.com/office/drawing/2014/main" id="{AEEBBC21-0158-4413-47EB-C14660C4A9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48" y="1113490"/>
            <a:ext cx="2412781" cy="4619766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676A39-FBF0-83E1-3AB8-FCC4CE847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FE3174-5C47-E5C1-7A19-8FCD88A17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300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7FD634-BD35-C1FB-C038-554BF1D19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D0F05C3C-EAEA-9BC2-06F3-11B9FE208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>
            <a:normAutofit/>
          </a:bodyPr>
          <a:lstStyle/>
          <a:p>
            <a:pPr algn="l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 other words</a:t>
            </a:r>
          </a:p>
        </p:txBody>
      </p:sp>
      <p:sp>
        <p:nvSpPr>
          <p:cNvPr id="9" name="Vertical Text Placeholder 8">
            <a:extLst>
              <a:ext uri="{FF2B5EF4-FFF2-40B4-BE49-F238E27FC236}">
                <a16:creationId xmlns:a16="http://schemas.microsoft.com/office/drawing/2014/main" id="{81621D01-2E83-87D3-DDE1-E0FBC06C2F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1417315"/>
            <a:ext cx="8363272" cy="4171925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By including elements of the fantastical, </a:t>
            </a:r>
            <a:r>
              <a:rPr lang="en-GB" b="1" i="1" dirty="0">
                <a:latin typeface="Arial" panose="020B0604020202020204" pitchFamily="34" charset="0"/>
                <a:cs typeface="Arial" panose="020B0604020202020204" pitchFamily="34" charset="0"/>
              </a:rPr>
              <a:t>you can start getting at the truth in another way</a:t>
            </a: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. It’s another door into the truth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.’ 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Salman Rushdie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90C347-0E76-FFC0-621F-100453D0BC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BC0EAE-FDAB-F757-4E58-446870E5A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408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2EA578-1706-C721-E0E4-F60372C09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2CDB749-F6A4-C282-0979-EFCA86FC9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27168" cy="1354162"/>
          </a:xfrm>
        </p:spPr>
        <p:txBody>
          <a:bodyPr anchor="t" anchorCtr="0">
            <a:noAutofit/>
          </a:bodyPr>
          <a:lstStyle/>
          <a:p>
            <a:pPr algn="l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How is magical realism different to fantasy? (1)</a:t>
            </a:r>
          </a:p>
        </p:txBody>
      </p:sp>
      <p:pic>
        <p:nvPicPr>
          <p:cNvPr id="2" name="Graphic 1" descr="Discussion icon">
            <a:extLst>
              <a:ext uri="{FF2B5EF4-FFF2-40B4-BE49-F238E27FC236}">
                <a16:creationId xmlns:a16="http://schemas.microsoft.com/office/drawing/2014/main" id="{3F777971-AC21-F7F9-7EAD-CA78234BBD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12360" y="25449"/>
            <a:ext cx="1143000" cy="1143000"/>
          </a:xfrm>
          <a:prstGeom prst="rect">
            <a:avLst/>
          </a:prstGeom>
        </p:spPr>
      </p:pic>
      <p:sp>
        <p:nvSpPr>
          <p:cNvPr id="9" name="Vertical Text Placeholder 8">
            <a:extLst>
              <a:ext uri="{FF2B5EF4-FFF2-40B4-BE49-F238E27FC236}">
                <a16:creationId xmlns:a16="http://schemas.microsoft.com/office/drawing/2014/main" id="{2745D0D7-A47E-2D4C-C42F-57636E6277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1916832"/>
            <a:ext cx="8229600" cy="2155701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Magical realism and fantasy are not the same!</a:t>
            </a: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How do you think they might be different?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000792-440A-4B0A-68A9-73900E8D7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C00CEB-0BBD-60C9-2828-4E7822495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045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3CDABA-436F-CF2A-3CF3-AA085E657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>
            <a:extLst>
              <a:ext uri="{FF2B5EF4-FFF2-40B4-BE49-F238E27FC236}">
                <a16:creationId xmlns:a16="http://schemas.microsoft.com/office/drawing/2014/main" id="{28015394-E3C5-0F4B-6936-DD49F566CC09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is magical realism different to fantasy? (2)</a:t>
            </a:r>
          </a:p>
        </p:txBody>
      </p:sp>
      <p:sp>
        <p:nvSpPr>
          <p:cNvPr id="9" name="Vertical Text Placeholder 8">
            <a:extLst>
              <a:ext uri="{FF2B5EF4-FFF2-40B4-BE49-F238E27FC236}">
                <a16:creationId xmlns:a16="http://schemas.microsoft.com/office/drawing/2014/main" id="{B7E5B0CE-2364-8D6A-789D-3CE2F5C3DF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1772816"/>
            <a:ext cx="8229600" cy="3816424"/>
          </a:xfrm>
        </p:spPr>
        <p:txBody>
          <a:bodyPr vert="horz"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Fantasy is set in an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alternative world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whereas magical realism is set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in a world like our own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Magical moments in a fantasy novel are often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much more open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whereas magic in magical realism is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slightly mysterious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When you read magical realism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, you may doubt whether the magic is real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or just in someone’s head.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57A3F6-8445-86A1-753B-3DF1A9A014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9E3EE4-E9E8-8558-9B81-7434B6FBB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120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2D3F7B-C3BC-CE4A-C5E8-276587E1B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11E78EB1-4A53-8B2F-B147-B584D26FE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>
            <a:noAutofit/>
          </a:bodyPr>
          <a:lstStyle/>
          <a:p>
            <a:pPr algn="l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Magical realism and Latin America (1)</a:t>
            </a:r>
          </a:p>
        </p:txBody>
      </p:sp>
      <p:sp>
        <p:nvSpPr>
          <p:cNvPr id="9" name="Vertical Text Placeholder 8">
            <a:extLst>
              <a:ext uri="{FF2B5EF4-FFF2-40B4-BE49-F238E27FC236}">
                <a16:creationId xmlns:a16="http://schemas.microsoft.com/office/drawing/2014/main" id="{0BF35556-454C-02DA-6B8A-6BEF2E083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23436" y="1124744"/>
            <a:ext cx="5063363" cy="4896544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Magical realism is often associated with literature from Latin America.</a:t>
            </a:r>
          </a:p>
          <a:p>
            <a:pPr marL="0" indent="0">
              <a:buNone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Gabriel García Márquez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was a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Columbian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writer who wrote </a:t>
            </a:r>
            <a:r>
              <a:rPr lang="en-GB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One Hundred Years of Solitude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which is widely regarded as the most famous magical realist novel.</a:t>
            </a:r>
          </a:p>
          <a:p>
            <a:pPr marL="0" indent="0">
              <a:buNone/>
            </a:pP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Photograph of Gabriel García Márquez ">
            <a:extLst>
              <a:ext uri="{FF2B5EF4-FFF2-40B4-BE49-F238E27FC236}">
                <a16:creationId xmlns:a16="http://schemas.microsoft.com/office/drawing/2014/main" id="{22416488-2B82-2DBF-0D4A-DF298B0F20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90735">
            <a:off x="515338" y="1073512"/>
            <a:ext cx="1984635" cy="297462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over of One Hundred Years of Solitude">
            <a:extLst>
              <a:ext uri="{FF2B5EF4-FFF2-40B4-BE49-F238E27FC236}">
                <a16:creationId xmlns:a16="http://schemas.microsoft.com/office/drawing/2014/main" id="{16E058A2-6190-F9DC-E511-68FDFE218E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87799">
            <a:off x="1519142" y="3359522"/>
            <a:ext cx="1689167" cy="2574877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CA03882-0B6F-8040-BD3C-C0664C142B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E9C53C-B916-73E8-9ECC-DCE6E6BD1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800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AE996D-1036-CF67-235C-2DF2678EC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4B101B7-CBE5-B816-F20D-7D991AE67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>
            <a:noAutofit/>
          </a:bodyPr>
          <a:lstStyle/>
          <a:p>
            <a:pPr algn="l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Magical realism and Latin America (2)</a:t>
            </a:r>
          </a:p>
        </p:txBody>
      </p:sp>
      <p:sp>
        <p:nvSpPr>
          <p:cNvPr id="9" name="Vertical Text Placeholder 8">
            <a:extLst>
              <a:ext uri="{FF2B5EF4-FFF2-40B4-BE49-F238E27FC236}">
                <a16:creationId xmlns:a16="http://schemas.microsoft.com/office/drawing/2014/main" id="{1E334D9F-5438-91CD-F6A9-319332F053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563888" y="990376"/>
            <a:ext cx="5122912" cy="5246936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Countries across Latin America have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 history of colonialism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political instability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Some scholars see magical realism as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 rejection of the Western style of storytelling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. For Latin American countries, this could be a way to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reject the countries that colonised them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and write in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their own literary style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Picture 2" descr="Photograph of Gabriel García Márquez ">
            <a:extLst>
              <a:ext uri="{FF2B5EF4-FFF2-40B4-BE49-F238E27FC236}">
                <a16:creationId xmlns:a16="http://schemas.microsoft.com/office/drawing/2014/main" id="{3BA93145-0BC4-D700-4F43-52F28EFDD3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90735">
            <a:off x="515338" y="1073512"/>
            <a:ext cx="1984635" cy="297462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over of One Hundred Years of Solitude">
            <a:extLst>
              <a:ext uri="{FF2B5EF4-FFF2-40B4-BE49-F238E27FC236}">
                <a16:creationId xmlns:a16="http://schemas.microsoft.com/office/drawing/2014/main" id="{A666388C-4EE8-878F-3487-B1E2697594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87799">
            <a:off x="1519142" y="3359522"/>
            <a:ext cx="1689167" cy="2574877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0A5A11E-6E68-43C2-F646-AC764053E5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86947B-9735-CF9D-98C0-E669E53D3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6758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A844C3-FA27-50C2-4A26-96AF629D6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C9933833-CEA2-46E8-FD8A-FB6702B80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>
            <a:noAutofit/>
          </a:bodyPr>
          <a:lstStyle/>
          <a:p>
            <a:pPr algn="l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Other writers of magical realism</a:t>
            </a:r>
          </a:p>
        </p:txBody>
      </p:sp>
      <p:sp>
        <p:nvSpPr>
          <p:cNvPr id="9" name="Vertical Text Placeholder 8">
            <a:extLst>
              <a:ext uri="{FF2B5EF4-FFF2-40B4-BE49-F238E27FC236}">
                <a16:creationId xmlns:a16="http://schemas.microsoft.com/office/drawing/2014/main" id="{DCAD580A-1848-45C9-EBE7-523F85D46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50924" y="1268760"/>
            <a:ext cx="5035875" cy="4968552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Other writers who use magical realism include American writer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Toni Morrison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, who used magical realism to shine a light on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the horrors of slavery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Salman Rushdie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, an Indian-born novelist, used magical realism to explore the impact of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British colonialism on India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2" name="Picture 2" descr="Photograph of Toni Morrison">
            <a:extLst>
              <a:ext uri="{FF2B5EF4-FFF2-40B4-BE49-F238E27FC236}">
                <a16:creationId xmlns:a16="http://schemas.microsoft.com/office/drawing/2014/main" id="{50DF4741-1796-0EF7-AC10-7D9F6C026E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21290735">
            <a:off x="515338" y="1092426"/>
            <a:ext cx="1984635" cy="2936800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Photograph of Salman Rushdie">
            <a:extLst>
              <a:ext uri="{FF2B5EF4-FFF2-40B4-BE49-F238E27FC236}">
                <a16:creationId xmlns:a16="http://schemas.microsoft.com/office/drawing/2014/main" id="{1759DFD2-9A7B-E03A-6C0A-FD1AAA4E32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387799">
            <a:off x="1471030" y="3216981"/>
            <a:ext cx="1714243" cy="2712947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619AD77-AC8D-A21A-CCC6-F713DE63F9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387456-9AC5-BE4D-07F4-635AF6F504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1430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2F5648-41B9-5619-8C8F-DB80306B0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6B4F16A-FA5D-7109-8808-C9BB23588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285" y="181485"/>
            <a:ext cx="7355160" cy="1310457"/>
          </a:xfrm>
        </p:spPr>
        <p:txBody>
          <a:bodyPr anchor="t" anchorCtr="0"/>
          <a:lstStyle/>
          <a:p>
            <a:pPr algn="l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Do you think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Northern Soul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is magical realism? (1)</a:t>
            </a:r>
          </a:p>
        </p:txBody>
      </p:sp>
      <p:pic>
        <p:nvPicPr>
          <p:cNvPr id="2" name="Graphic 1" descr="Discussion icon">
            <a:extLst>
              <a:ext uri="{FF2B5EF4-FFF2-40B4-BE49-F238E27FC236}">
                <a16:creationId xmlns:a16="http://schemas.microsoft.com/office/drawing/2014/main" id="{3B0EB0DA-FADC-2F54-C069-E47C0B76BA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12360" y="25449"/>
            <a:ext cx="1143000" cy="1143000"/>
          </a:xfrm>
          <a:prstGeom prst="rect">
            <a:avLst/>
          </a:prstGeom>
        </p:spPr>
      </p:pic>
      <p:sp>
        <p:nvSpPr>
          <p:cNvPr id="9" name="Vertical Text Placeholder 8">
            <a:extLst>
              <a:ext uri="{FF2B5EF4-FFF2-40B4-BE49-F238E27FC236}">
                <a16:creationId xmlns:a16="http://schemas.microsoft.com/office/drawing/2014/main" id="{B244146F-894E-656D-5093-E7ED876D5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45030" y="1916833"/>
            <a:ext cx="5319457" cy="3096344"/>
          </a:xfrm>
        </p:spPr>
        <p:txBody>
          <a:bodyPr vert="horz"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Northern Soul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Marv is visited by the ghost of musician Otis Redding. </a:t>
            </a:r>
          </a:p>
          <a:p>
            <a:pPr marL="0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No one else can see Otis, but he can have an impact on the world around him.</a:t>
            </a:r>
          </a:p>
          <a:p>
            <a:pPr marL="0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Do you think this is magical realism? Why? </a:t>
            </a:r>
          </a:p>
          <a:p>
            <a:pPr marL="0" indent="0"/>
            <a:endParaRPr lang="en-US" sz="2800" dirty="0">
              <a:latin typeface="Helvetica Neue"/>
            </a:endParaRPr>
          </a:p>
        </p:txBody>
      </p:sp>
      <p:pic>
        <p:nvPicPr>
          <p:cNvPr id="7170" name="Picture 2" descr="Cover of Northen Soul">
            <a:extLst>
              <a:ext uri="{FF2B5EF4-FFF2-40B4-BE49-F238E27FC236}">
                <a16:creationId xmlns:a16="http://schemas.microsoft.com/office/drawing/2014/main" id="{F71A947E-28B8-34DE-80C5-8B6A2DB777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59031"/>
            <a:ext cx="2880320" cy="438905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F01B7D3-6401-0DBF-5443-5ECA3675CF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A57323-6B51-B64B-4EFA-81015F2103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734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E38969-2780-5F52-8028-10171898D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609B0FF-33FE-D374-DDC9-728E63955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285" y="188640"/>
            <a:ext cx="7355160" cy="1310457"/>
          </a:xfrm>
        </p:spPr>
        <p:txBody>
          <a:bodyPr anchor="t" anchorCtr="0"/>
          <a:lstStyle/>
          <a:p>
            <a:pPr algn="l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Do you think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Northern Soul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is magical realism? (2)</a:t>
            </a:r>
          </a:p>
        </p:txBody>
      </p:sp>
      <p:pic>
        <p:nvPicPr>
          <p:cNvPr id="2" name="Graphic 1" descr="Discussion icon">
            <a:extLst>
              <a:ext uri="{FF2B5EF4-FFF2-40B4-BE49-F238E27FC236}">
                <a16:creationId xmlns:a16="http://schemas.microsoft.com/office/drawing/2014/main" id="{CD9570A5-7A9E-8C2D-31ED-641AC7B546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12360" y="25449"/>
            <a:ext cx="1143000" cy="1143000"/>
          </a:xfrm>
          <a:prstGeom prst="rect">
            <a:avLst/>
          </a:prstGeom>
        </p:spPr>
      </p:pic>
      <p:sp>
        <p:nvSpPr>
          <p:cNvPr id="9" name="Vertical Text Placeholder 8">
            <a:extLst>
              <a:ext uri="{FF2B5EF4-FFF2-40B4-BE49-F238E27FC236}">
                <a16:creationId xmlns:a16="http://schemas.microsoft.com/office/drawing/2014/main" id="{3D996B38-0FF0-A67D-40E1-838F88C301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35896" y="1772816"/>
            <a:ext cx="5050904" cy="3888431"/>
          </a:xfrm>
        </p:spPr>
        <p:txBody>
          <a:bodyPr vert="horz">
            <a:normAutofit fontScale="92500"/>
          </a:bodyPr>
          <a:lstStyle/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Earlier, we saw that magical realism is ‘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Usually used to highlight something absurd, ridiculous or wrong with society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’.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What do you think the author of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Northern Soul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might be trying to draw our attention to?</a:t>
            </a:r>
          </a:p>
          <a:p>
            <a:pPr marL="0" indent="0"/>
            <a:endParaRPr lang="en-US" sz="2800" dirty="0">
              <a:latin typeface="Helvetica Neue"/>
            </a:endParaRPr>
          </a:p>
        </p:txBody>
      </p:sp>
      <p:pic>
        <p:nvPicPr>
          <p:cNvPr id="7170" name="Picture 2" descr="Cover of Northen Soul">
            <a:extLst>
              <a:ext uri="{FF2B5EF4-FFF2-40B4-BE49-F238E27FC236}">
                <a16:creationId xmlns:a16="http://schemas.microsoft.com/office/drawing/2014/main" id="{B653EE8D-D44F-8F49-A9B7-112604F251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59031"/>
            <a:ext cx="2880320" cy="438905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2FD78E5-9666-2430-9CE8-4518131ED1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AD5F44-880B-DF18-EE19-D68FC725F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7591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779600-231D-5B84-0647-3C74B0768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BFCF1537-CCA4-2B97-F86A-F99102789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285" y="188640"/>
            <a:ext cx="7355160" cy="1310457"/>
          </a:xfrm>
        </p:spPr>
        <p:txBody>
          <a:bodyPr anchor="t" anchorCtr="0"/>
          <a:lstStyle/>
          <a:p>
            <a:pPr algn="l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Do you think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Northern Soul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is magical realism? (3)</a:t>
            </a:r>
          </a:p>
        </p:txBody>
      </p:sp>
      <p:pic>
        <p:nvPicPr>
          <p:cNvPr id="2" name="Graphic 1" descr="Discussion icon">
            <a:extLst>
              <a:ext uri="{FF2B5EF4-FFF2-40B4-BE49-F238E27FC236}">
                <a16:creationId xmlns:a16="http://schemas.microsoft.com/office/drawing/2014/main" id="{CBEB1B99-3644-F14F-0B05-161D3D6C2A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12360" y="25449"/>
            <a:ext cx="1143000" cy="1143000"/>
          </a:xfrm>
          <a:prstGeom prst="rect">
            <a:avLst/>
          </a:prstGeom>
        </p:spPr>
      </p:pic>
      <p:sp>
        <p:nvSpPr>
          <p:cNvPr id="9" name="Vertical Text Placeholder 8">
            <a:extLst>
              <a:ext uri="{FF2B5EF4-FFF2-40B4-BE49-F238E27FC236}">
                <a16:creationId xmlns:a16="http://schemas.microsoft.com/office/drawing/2014/main" id="{ACE82111-39FC-9AC4-FFC4-BF6202652E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35896" y="1772816"/>
            <a:ext cx="5050904" cy="3888431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If you’re stuck, it might help to think about some of the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themes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Northern Soul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What do you think are the key themes so far?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en-US" sz="2800" dirty="0">
              <a:latin typeface="Helvetica Neue"/>
            </a:endParaRPr>
          </a:p>
        </p:txBody>
      </p:sp>
      <p:pic>
        <p:nvPicPr>
          <p:cNvPr id="7170" name="Picture 2" descr="Cover of Northen Soul">
            <a:extLst>
              <a:ext uri="{FF2B5EF4-FFF2-40B4-BE49-F238E27FC236}">
                <a16:creationId xmlns:a16="http://schemas.microsoft.com/office/drawing/2014/main" id="{4EFA1504-B795-CEB0-748B-4C953F6E8D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59031"/>
            <a:ext cx="2880320" cy="438905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BDE00E5-6263-0DB6-64BD-3A4DC63D4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90A614-6F68-484D-406F-0466B152F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668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magical realism?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Scottish Book Trust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4017CB-8ABA-07D5-C2D8-FFB884FE2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6F47745C-935D-A67D-D069-29F722B57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284" y="188641"/>
            <a:ext cx="7278059" cy="1053882"/>
          </a:xfrm>
        </p:spPr>
        <p:txBody>
          <a:bodyPr anchor="t" anchorCtr="0"/>
          <a:lstStyle/>
          <a:p>
            <a:pPr algn="l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How does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Northern Soul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use magical realism to poke fun of these ideas?</a:t>
            </a:r>
          </a:p>
        </p:txBody>
      </p:sp>
      <p:pic>
        <p:nvPicPr>
          <p:cNvPr id="2" name="Graphic 1" descr="Discussion icon">
            <a:extLst>
              <a:ext uri="{FF2B5EF4-FFF2-40B4-BE49-F238E27FC236}">
                <a16:creationId xmlns:a16="http://schemas.microsoft.com/office/drawing/2014/main" id="{C45F642C-54E3-46E6-35E2-41B140551B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12360" y="25449"/>
            <a:ext cx="1143000" cy="1143000"/>
          </a:xfrm>
          <a:prstGeom prst="rect">
            <a:avLst/>
          </a:prstGeom>
        </p:spPr>
      </p:pic>
      <p:sp>
        <p:nvSpPr>
          <p:cNvPr id="11" name="Arrow: Right 10">
            <a:extLst>
              <a:ext uri="{FF2B5EF4-FFF2-40B4-BE49-F238E27FC236}">
                <a16:creationId xmlns:a16="http://schemas.microsoft.com/office/drawing/2014/main" id="{7D355782-1850-0A5F-8BA7-AE0DC76A83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00682" y="1700808"/>
            <a:ext cx="864096" cy="36004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9" name="Vertical Text Placeholder 8">
            <a:extLst>
              <a:ext uri="{FF2B5EF4-FFF2-40B4-BE49-F238E27FC236}">
                <a16:creationId xmlns:a16="http://schemas.microsoft.com/office/drawing/2014/main" id="{E42D8575-A896-9BDB-8291-A33081E5C9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60032" y="1628800"/>
            <a:ext cx="1440160" cy="504056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First love</a:t>
            </a:r>
          </a:p>
          <a:p>
            <a:pPr marL="0" indent="0"/>
            <a:endParaRPr lang="en-US" sz="2800" dirty="0">
              <a:latin typeface="Helvetica Neue"/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2AB1C151-28C4-47C6-6F05-1FCA53038A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83068" y="3131362"/>
            <a:ext cx="864096" cy="36004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4" name="Vertical Text Placeholder 8">
            <a:extLst>
              <a:ext uri="{FF2B5EF4-FFF2-40B4-BE49-F238E27FC236}">
                <a16:creationId xmlns:a16="http://schemas.microsoft.com/office/drawing/2014/main" id="{A5FA4D3C-568D-4615-29E2-C8E8086B90AD}"/>
              </a:ext>
            </a:extLst>
          </p:cNvPr>
          <p:cNvSpPr txBox="1">
            <a:spLocks/>
          </p:cNvSpPr>
          <p:nvPr/>
        </p:nvSpPr>
        <p:spPr>
          <a:xfrm>
            <a:off x="4860032" y="3059354"/>
            <a:ext cx="2376264" cy="504056"/>
          </a:xfrm>
          <a:prstGeom prst="rect">
            <a:avLst/>
          </a:prstGeom>
        </p:spPr>
        <p:txBody>
          <a:bodyPr vert="horz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Coming of age</a:t>
            </a:r>
          </a:p>
          <a:p>
            <a:pPr marL="0" indent="0"/>
            <a:endParaRPr lang="en-US" sz="2400" dirty="0">
              <a:latin typeface="Helvetica Neue"/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5EE6888C-BCF4-23DB-D65A-474A942222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07904" y="4780490"/>
            <a:ext cx="864096" cy="36004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3" name="Vertical Text Placeholder 8">
            <a:extLst>
              <a:ext uri="{FF2B5EF4-FFF2-40B4-BE49-F238E27FC236}">
                <a16:creationId xmlns:a16="http://schemas.microsoft.com/office/drawing/2014/main" id="{E6028664-C553-F85F-2F58-1CF2FC1DD12A}"/>
              </a:ext>
            </a:extLst>
          </p:cNvPr>
          <p:cNvSpPr txBox="1">
            <a:spLocks/>
          </p:cNvSpPr>
          <p:nvPr/>
        </p:nvSpPr>
        <p:spPr>
          <a:xfrm>
            <a:off x="4958036" y="4798721"/>
            <a:ext cx="1728192" cy="504056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Masculinity</a:t>
            </a:r>
          </a:p>
          <a:p>
            <a:pPr marL="0" indent="0"/>
            <a:endParaRPr lang="en-US" sz="2800" dirty="0">
              <a:latin typeface="Helvetica Neue"/>
            </a:endParaRPr>
          </a:p>
        </p:txBody>
      </p:sp>
      <p:pic>
        <p:nvPicPr>
          <p:cNvPr id="7170" name="Picture 2" descr="Cover of Northen Soul">
            <a:extLst>
              <a:ext uri="{FF2B5EF4-FFF2-40B4-BE49-F238E27FC236}">
                <a16:creationId xmlns:a16="http://schemas.microsoft.com/office/drawing/2014/main" id="{F68B3781-DE9B-4C18-5D73-EB2B277891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84784"/>
            <a:ext cx="2782316" cy="423971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984BA1A-0086-7CA2-4435-62B9113751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8A6F6C-D44B-9DAC-0705-203706E9C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4920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06F50E-79A0-BE15-A11B-D77AAB1E0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A35AFDD-2296-3251-0E2A-27F98B51E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285" y="188640"/>
            <a:ext cx="7355160" cy="1310457"/>
          </a:xfrm>
        </p:spPr>
        <p:txBody>
          <a:bodyPr anchor="t" anchorCtr="0"/>
          <a:lstStyle/>
          <a:p>
            <a:pPr algn="l"/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Northern Soul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and first love</a:t>
            </a:r>
            <a:endParaRPr lang="en-US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Vertical Text Placeholder 8">
            <a:extLst>
              <a:ext uri="{FF2B5EF4-FFF2-40B4-BE49-F238E27FC236}">
                <a16:creationId xmlns:a16="http://schemas.microsoft.com/office/drawing/2014/main" id="{77A5BABF-5AC5-D4D4-B21B-F1641A1866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35896" y="1124744"/>
            <a:ext cx="5050904" cy="4536503"/>
          </a:xfrm>
        </p:spPr>
        <p:txBody>
          <a:bodyPr vert="horz">
            <a:normAutofit fontScale="92500" lnSpcReduction="10000"/>
          </a:bodyPr>
          <a:lstStyle/>
          <a:p>
            <a:pPr marL="0" indent="0">
              <a:buNone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You could read 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Northern Soul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’s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magical realism as poking fun at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being in love for the first time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Being in love makes Marv feel awkward and perhaps try a bit too hard instead of being himself.</a:t>
            </a:r>
          </a:p>
          <a:p>
            <a:pPr marL="0" indent="0">
              <a:buNone/>
            </a:pPr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We can see this when the ghost of Otis Redding suggest some very bad chat-up lines.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en-US" sz="2800" dirty="0">
              <a:latin typeface="Helvetica Neue"/>
            </a:endParaRPr>
          </a:p>
        </p:txBody>
      </p:sp>
      <p:pic>
        <p:nvPicPr>
          <p:cNvPr id="7170" name="Picture 2" descr="Cover of Northen Soul">
            <a:extLst>
              <a:ext uri="{FF2B5EF4-FFF2-40B4-BE49-F238E27FC236}">
                <a16:creationId xmlns:a16="http://schemas.microsoft.com/office/drawing/2014/main" id="{C8C5A45E-F745-9935-E0A9-EE0C7AE6B1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96752"/>
            <a:ext cx="2880320" cy="438905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42A3CCF-9720-FC85-CE97-326E132AC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D56009C-2A3C-16FD-DD36-29CDCA3D5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9453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1EBF37-1CF0-30FF-E7D7-82F4C8BC9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EADCCF87-08B9-1A7B-9901-CBF56101E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284" y="188641"/>
            <a:ext cx="8430187" cy="720080"/>
          </a:xfrm>
        </p:spPr>
        <p:txBody>
          <a:bodyPr anchor="t" anchorCtr="0"/>
          <a:lstStyle/>
          <a:p>
            <a:pPr algn="l"/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Northern Soul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and coming of age</a:t>
            </a:r>
            <a:endParaRPr lang="en-US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Vertical Text Placeholder 8">
            <a:extLst>
              <a:ext uri="{FF2B5EF4-FFF2-40B4-BE49-F238E27FC236}">
                <a16:creationId xmlns:a16="http://schemas.microsoft.com/office/drawing/2014/main" id="{0AEB2FC5-F32D-9AF5-760A-D67A94E68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35896" y="1124744"/>
            <a:ext cx="5050904" cy="4536503"/>
          </a:xfrm>
        </p:spPr>
        <p:txBody>
          <a:bodyPr vert="horz">
            <a:normAutofit fontScale="92500" lnSpcReduction="20000"/>
          </a:bodyPr>
          <a:lstStyle/>
          <a:p>
            <a:pPr marL="0" indent="0">
              <a:buNone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You could read 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Northern Soul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’s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magical realism as poking fun at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being a teenager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As Marv has grown up, he has grown apart from his dad. He doesn’t want to talk to him about Carly because he thinks he’s so embarrassing. </a:t>
            </a: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However, the ghost of Otis Redding could show that he and his dad have more in common than he’d like to believe.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en-US" sz="2800" dirty="0">
              <a:latin typeface="Helvetica Neue"/>
            </a:endParaRPr>
          </a:p>
        </p:txBody>
      </p:sp>
      <p:pic>
        <p:nvPicPr>
          <p:cNvPr id="7170" name="Picture 2" descr="Cover of Northen Soul">
            <a:extLst>
              <a:ext uri="{FF2B5EF4-FFF2-40B4-BE49-F238E27FC236}">
                <a16:creationId xmlns:a16="http://schemas.microsoft.com/office/drawing/2014/main" id="{ED38681E-80F6-40D5-147F-C89F072D1C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96752"/>
            <a:ext cx="2880320" cy="438905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B78CE15-1C67-3735-4794-5A4B96D22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1A11B2-7CFF-158F-0500-9D2AE5BB8D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3530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408156-6187-3B12-B5AE-51CBED5FA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2F932ED-A6B1-9C22-8BC6-CCA82048C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284" y="188641"/>
            <a:ext cx="8430187" cy="720080"/>
          </a:xfrm>
        </p:spPr>
        <p:txBody>
          <a:bodyPr anchor="t" anchorCtr="0"/>
          <a:lstStyle/>
          <a:p>
            <a:pPr algn="l"/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Northern Soul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and masculinity</a:t>
            </a:r>
            <a:endParaRPr lang="en-US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Vertical Text Placeholder 8">
            <a:extLst>
              <a:ext uri="{FF2B5EF4-FFF2-40B4-BE49-F238E27FC236}">
                <a16:creationId xmlns:a16="http://schemas.microsoft.com/office/drawing/2014/main" id="{DB35984B-758E-D6A9-F088-D803CCBD1B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35896" y="1052736"/>
            <a:ext cx="5050904" cy="4824536"/>
          </a:xfrm>
        </p:spPr>
        <p:txBody>
          <a:bodyPr vert="horz">
            <a:normAutofit fontScale="85000" lnSpcReduction="10000"/>
          </a:bodyPr>
          <a:lstStyle/>
          <a:p>
            <a:pPr marL="0" indent="0">
              <a:buNone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You could read 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Northern Soul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’s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magical realism as poking fun at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the societal idea of masculinity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ghost of Otis Redding tells Marv he has to do a whole lot of ridiculous stuff to “woo” Carly, rather than just being himself and talking to her normally!</a:t>
            </a: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Otis Redding was also alive during a different era (1941-1967), so we could see him as a metaphor for outdated ideas about gender.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en-US" sz="2800" dirty="0">
              <a:latin typeface="Helvetica Neue"/>
            </a:endParaRPr>
          </a:p>
        </p:txBody>
      </p:sp>
      <p:pic>
        <p:nvPicPr>
          <p:cNvPr id="7170" name="Picture 2" descr="Cover of Northen Soul">
            <a:extLst>
              <a:ext uri="{FF2B5EF4-FFF2-40B4-BE49-F238E27FC236}">
                <a16:creationId xmlns:a16="http://schemas.microsoft.com/office/drawing/2014/main" id="{D219E4D5-FDB6-5CF3-E080-EFA22ADDEB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96752"/>
            <a:ext cx="2880320" cy="438905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4F13D44-7B2D-2175-68BB-7ABEACDE6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416F0E-714D-582B-F62B-B406519F19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9175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8C8987D-29C7-4EF0-8382-997CA00CD5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726" y="3653398"/>
            <a:ext cx="1306547" cy="402483"/>
          </a:xfrm>
          <a:prstGeom prst="rect">
            <a:avLst/>
          </a:prstGeom>
        </p:spPr>
      </p:pic>
      <p:sp>
        <p:nvSpPr>
          <p:cNvPr id="3" name="Subtit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209800"/>
          </a:xfrm>
        </p:spPr>
        <p:txBody>
          <a:bodyPr>
            <a:no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1000" y="6172200"/>
            <a:ext cx="4388225" cy="375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Scottish Book Trust is a national charity changing lives through reading and writing. Registered company SC184248 | Scottish charity SC027669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A9CAA9-F289-D58D-0370-8770BB62B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6B84313C-F5D9-89E9-0768-8A52AD52D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pPr algn="l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Magical realism</a:t>
            </a:r>
          </a:p>
        </p:txBody>
      </p:sp>
      <p:pic>
        <p:nvPicPr>
          <p:cNvPr id="3" name="Graphic 2" descr="Discussion icon">
            <a:extLst>
              <a:ext uri="{FF2B5EF4-FFF2-40B4-BE49-F238E27FC236}">
                <a16:creationId xmlns:a16="http://schemas.microsoft.com/office/drawing/2014/main" id="{A1A49E54-A177-E2F4-E796-14E5F2A916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12360" y="25449"/>
            <a:ext cx="1143000" cy="1143000"/>
          </a:xfrm>
          <a:prstGeom prst="rect">
            <a:avLst/>
          </a:prstGeom>
        </p:spPr>
      </p:pic>
      <p:sp>
        <p:nvSpPr>
          <p:cNvPr id="9" name="Vertical Text Placeholder 8">
            <a:extLst>
              <a:ext uri="{FF2B5EF4-FFF2-40B4-BE49-F238E27FC236}">
                <a16:creationId xmlns:a16="http://schemas.microsoft.com/office/drawing/2014/main" id="{5E9B1301-04FC-F5C8-1F7A-15EB4E2B78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1295400"/>
            <a:ext cx="8229600" cy="3933799"/>
          </a:xfrm>
        </p:spPr>
        <p:txBody>
          <a:bodyPr vert="horz"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Has anyone heard the term before?</a:t>
            </a:r>
          </a:p>
          <a:p>
            <a:pPr marL="514350" indent="-514350">
              <a:buAutoNum type="arabicPeriod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2. What do you think it could mean?</a:t>
            </a:r>
          </a:p>
          <a:p>
            <a:pPr marL="0" indent="0"/>
            <a:endParaRPr lang="en-US" sz="2800" dirty="0">
              <a:latin typeface="Helvetica Neue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8B5849-3490-8973-3247-1B08F2C7B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320CD4-0860-B994-6658-B71EA26368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38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9C53E4-12B0-2E8E-587D-F083CACC7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C1C5F94-7AA3-851E-33C3-61E7BF15E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pPr algn="l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Magical realism definition:</a:t>
            </a:r>
          </a:p>
        </p:txBody>
      </p:sp>
      <p:sp>
        <p:nvSpPr>
          <p:cNvPr id="9" name="Vertical Text Placeholder 8">
            <a:extLst>
              <a:ext uri="{FF2B5EF4-FFF2-40B4-BE49-F238E27FC236}">
                <a16:creationId xmlns:a16="http://schemas.microsoft.com/office/drawing/2014/main" id="{EE5BF66D-5BE8-DA34-96D6-957F14D2A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1417315"/>
            <a:ext cx="8229600" cy="4495800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The literary genre of magical realism brings </a:t>
            </a:r>
            <a:r>
              <a:rPr lang="en-GB" b="1" i="1" dirty="0">
                <a:latin typeface="Arial" panose="020B0604020202020204" pitchFamily="34" charset="0"/>
                <a:cs typeface="Arial" panose="020B0604020202020204" pitchFamily="34" charset="0"/>
              </a:rPr>
              <a:t>fantastical elements </a:t>
            </a: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b="1" i="1" dirty="0">
                <a:latin typeface="Arial" panose="020B0604020202020204" pitchFamily="34" charset="0"/>
                <a:cs typeface="Arial" panose="020B0604020202020204" pitchFamily="34" charset="0"/>
              </a:rPr>
              <a:t>realistic, often humdrum, worlds </a:t>
            </a: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and social structures, serving as </a:t>
            </a:r>
            <a:r>
              <a:rPr lang="en-GB" b="1" i="1" dirty="0">
                <a:latin typeface="Arial" panose="020B0604020202020204" pitchFamily="34" charset="0"/>
                <a:cs typeface="Arial" panose="020B0604020202020204" pitchFamily="34" charset="0"/>
              </a:rPr>
              <a:t>a metaphor and a vehicle for underscoring their absurdity</a:t>
            </a: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</a:p>
          <a:p>
            <a:pPr marL="0" indent="0">
              <a:buNone/>
            </a:pP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“A guide to magical realism”, Penguin Books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602E14-05DD-B1C2-68DC-D02D7E4411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995E63-1860-0B28-1824-1BEEAE1ED7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619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25B389-64FD-478F-19F9-D01486269B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70A480C-EBF3-2C6F-0A1D-618B2535C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pPr algn="l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does this mean?</a:t>
            </a:r>
          </a:p>
        </p:txBody>
      </p:sp>
      <p:sp>
        <p:nvSpPr>
          <p:cNvPr id="9" name="Vertical Text Placeholder 8">
            <a:extLst>
              <a:ext uri="{FF2B5EF4-FFF2-40B4-BE49-F238E27FC236}">
                <a16:creationId xmlns:a16="http://schemas.microsoft.com/office/drawing/2014/main" id="{D2FCDA72-0A02-95A3-AB2D-69507D011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1417315"/>
            <a:ext cx="8229600" cy="4495800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Magical realism is a style of writing that uses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magical or fantastical elements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 an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otherwise normal or everyday setting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Often it does this to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highlight the ridiculousness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of something we all consider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everyday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122C1C-C3B2-7AB9-EFBD-6052D2178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256F35-072D-08E0-68C7-A1953E02E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177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959299-C1EE-4A0F-FCD8-4E582077F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1707A89E-047C-524E-DC38-D0103937E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283" y="356827"/>
            <a:ext cx="8229600" cy="796950"/>
          </a:xfrm>
        </p:spPr>
        <p:txBody>
          <a:bodyPr anchor="t" anchorCtr="0"/>
          <a:lstStyle/>
          <a:p>
            <a:pPr algn="l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How to identify magical realism:</a:t>
            </a:r>
          </a:p>
        </p:txBody>
      </p:sp>
      <p:pic>
        <p:nvPicPr>
          <p:cNvPr id="7" name="Graphic 6" descr="Icon of a house">
            <a:extLst>
              <a:ext uri="{FF2B5EF4-FFF2-40B4-BE49-F238E27FC236}">
                <a16:creationId xmlns:a16="http://schemas.microsoft.com/office/drawing/2014/main" id="{49AA9189-2232-B9EA-D1D9-018C829573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1738" y="1417638"/>
            <a:ext cx="1224136" cy="122413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C74A1E5-173A-A895-935F-A877198FE3B1}"/>
              </a:ext>
            </a:extLst>
          </p:cNvPr>
          <p:cNvSpPr txBox="1"/>
          <p:nvPr/>
        </p:nvSpPr>
        <p:spPr>
          <a:xfrm>
            <a:off x="1752600" y="1700808"/>
            <a:ext cx="648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 everyday or normal setting in a world just like ours</a:t>
            </a:r>
          </a:p>
        </p:txBody>
      </p:sp>
      <p:pic>
        <p:nvPicPr>
          <p:cNvPr id="10" name="Graphic 9" descr="Icon of a magic wand">
            <a:extLst>
              <a:ext uri="{FF2B5EF4-FFF2-40B4-BE49-F238E27FC236}">
                <a16:creationId xmlns:a16="http://schemas.microsoft.com/office/drawing/2014/main" id="{2F417A58-A0EB-9E15-F208-A36942F8C3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457200" y="2909877"/>
            <a:ext cx="1224136" cy="122413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2AB0377-8132-D47F-5BF2-3E51EDB25393}"/>
              </a:ext>
            </a:extLst>
          </p:cNvPr>
          <p:cNvSpPr txBox="1"/>
          <p:nvPr/>
        </p:nvSpPr>
        <p:spPr>
          <a:xfrm>
            <a:off x="1752600" y="3114765"/>
            <a:ext cx="648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magical element – e.g. a ghost, a character who has supernatural powers, etc.</a:t>
            </a:r>
          </a:p>
        </p:txBody>
      </p:sp>
      <p:pic>
        <p:nvPicPr>
          <p:cNvPr id="11" name="Graphic 10" descr="Icon of a raised fist">
            <a:extLst>
              <a:ext uri="{FF2B5EF4-FFF2-40B4-BE49-F238E27FC236}">
                <a16:creationId xmlns:a16="http://schemas.microsoft.com/office/drawing/2014/main" id="{1D612606-6834-3B3F-CF7C-1737467E00F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458096" y="4365104"/>
            <a:ext cx="1224136" cy="122413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6F2AAE1-CC96-FB1E-D5CA-5CC55D915DD8}"/>
              </a:ext>
            </a:extLst>
          </p:cNvPr>
          <p:cNvSpPr txBox="1"/>
          <p:nvPr/>
        </p:nvSpPr>
        <p:spPr>
          <a:xfrm>
            <a:off x="1682232" y="4569992"/>
            <a:ext cx="648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Usually used to highlight something absurd, ridiculous or wrong with society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559950-736B-B6AE-B2F0-FF82068A1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671BF7-2C3E-9330-0CE7-CA7D89C20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308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A84E15-A7A7-C640-6BC4-7D90556C5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84C2BFD9-C83F-6E8E-0F99-432A60F77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285" y="390350"/>
            <a:ext cx="7355160" cy="1310457"/>
          </a:xfrm>
        </p:spPr>
        <p:txBody>
          <a:bodyPr anchor="t" anchorCtr="0"/>
          <a:lstStyle/>
          <a:p>
            <a:pPr algn="l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Can you think of any examples of magical realism?</a:t>
            </a:r>
          </a:p>
        </p:txBody>
      </p:sp>
      <p:pic>
        <p:nvPicPr>
          <p:cNvPr id="2" name="Graphic 1" descr="Discussion icon">
            <a:extLst>
              <a:ext uri="{FF2B5EF4-FFF2-40B4-BE49-F238E27FC236}">
                <a16:creationId xmlns:a16="http://schemas.microsoft.com/office/drawing/2014/main" id="{A9A5D808-756D-1A39-5A4D-D5C4621E3D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12360" y="25449"/>
            <a:ext cx="1143000" cy="1143000"/>
          </a:xfrm>
          <a:prstGeom prst="rect">
            <a:avLst/>
          </a:prstGeom>
        </p:spPr>
      </p:pic>
      <p:sp>
        <p:nvSpPr>
          <p:cNvPr id="9" name="Vertical Text Placeholder 8">
            <a:extLst>
              <a:ext uri="{FF2B5EF4-FFF2-40B4-BE49-F238E27FC236}">
                <a16:creationId xmlns:a16="http://schemas.microsoft.com/office/drawing/2014/main" id="{51F79CCF-B0E5-9E7C-BDE1-AE967CB8E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060848"/>
            <a:ext cx="8229600" cy="2016224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It can be something you’ve read, watched, played or listened to. Share your thoughts with a partner!</a:t>
            </a:r>
          </a:p>
          <a:p>
            <a:pPr marL="0" indent="0">
              <a:buNone/>
            </a:pPr>
            <a:endParaRPr lang="en-US" sz="2800" dirty="0">
              <a:latin typeface="Helvetica Neue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9F44E2-4831-443C-E116-C35D3FAEC4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79F2B8-3F3D-4232-5D9C-5C09203CB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140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B3D02B-3112-9F94-600D-A7B265399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B01FCFB-B30E-F990-6228-D37247A3D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pPr algn="l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Magical realism example (1)</a:t>
            </a:r>
          </a:p>
        </p:txBody>
      </p:sp>
      <p:sp>
        <p:nvSpPr>
          <p:cNvPr id="9" name="Vertical Text Placeholder 8">
            <a:extLst>
              <a:ext uri="{FF2B5EF4-FFF2-40B4-BE49-F238E27FC236}">
                <a16:creationId xmlns:a16="http://schemas.microsoft.com/office/drawing/2014/main" id="{66DD8DBD-D8E5-7CB3-FBF1-F39BF37849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124200" y="1293349"/>
            <a:ext cx="5562600" cy="4619766"/>
          </a:xfrm>
        </p:spPr>
        <p:txBody>
          <a:bodyPr vert="horz"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 the short story “The Nose” by Nikolai Gogol, a man wakes up to see his nose has disappeared.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nose becomes its own person, wandering around the town wearing the uniform of a high-ranking official.</a:t>
            </a: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0" name="Picture 6" descr="An illustration from &quot;The Nose&quot; by Nikolai Gogol showing a nose wearing 19th century clothing">
            <a:extLst>
              <a:ext uri="{FF2B5EF4-FFF2-40B4-BE49-F238E27FC236}">
                <a16:creationId xmlns:a16="http://schemas.microsoft.com/office/drawing/2014/main" id="{1677B446-CEE1-6A17-8EE4-242416D2AB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48" y="1113490"/>
            <a:ext cx="2412781" cy="4619766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76BF544-5889-3179-82C9-E3D83BF568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3D73FD-747F-5C95-EBA9-0F1A4B716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158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318795-D6D5-299E-9AF1-73950465B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CAFCDF51-080F-7B15-175C-361960ED1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pPr algn="l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Magical realism example (2)</a:t>
            </a:r>
          </a:p>
        </p:txBody>
      </p:sp>
      <p:sp>
        <p:nvSpPr>
          <p:cNvPr id="9" name="Vertical Text Placeholder 8">
            <a:extLst>
              <a:ext uri="{FF2B5EF4-FFF2-40B4-BE49-F238E27FC236}">
                <a16:creationId xmlns:a16="http://schemas.microsoft.com/office/drawing/2014/main" id="{6C2D78B0-B03D-D820-C4CE-7A599E5751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109091" y="1196752"/>
            <a:ext cx="5562600" cy="4536504"/>
          </a:xfrm>
        </p:spPr>
        <p:txBody>
          <a:bodyPr vert="horz">
            <a:noAutofit/>
          </a:bodyPr>
          <a:lstStyle/>
          <a:p>
            <a:pPr marL="0" indent="0">
              <a:buNone/>
            </a:pPr>
            <a:r>
              <a:rPr lang="en-GB" sz="2700" dirty="0">
                <a:latin typeface="Arial" panose="020B0604020202020204" pitchFamily="34" charset="0"/>
                <a:cs typeface="Arial" panose="020B0604020202020204" pitchFamily="34" charset="0"/>
              </a:rPr>
              <a:t>The story is often seen as a comment on class. Everyone accepts that the nose is important because of the outfit he wears.</a:t>
            </a:r>
            <a:br>
              <a:rPr lang="en-GB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700" dirty="0">
                <a:latin typeface="Arial" panose="020B0604020202020204" pitchFamily="34" charset="0"/>
                <a:cs typeface="Arial" panose="020B0604020202020204" pitchFamily="34" charset="0"/>
              </a:rPr>
              <a:t>In Gogol’s society, people’s status was linked to the clothes that they wore and how they presented themselves. In other words, class was a costume or a performance.</a:t>
            </a: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6" descr="An illustration from &quot;The Nose&quot; by Nikolai Gogol showing a nose wearing 19th century clothing">
            <a:extLst>
              <a:ext uri="{FF2B5EF4-FFF2-40B4-BE49-F238E27FC236}">
                <a16:creationId xmlns:a16="http://schemas.microsoft.com/office/drawing/2014/main" id="{2A3A3692-1E9F-82FC-38B1-8D8D6E63BB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48" y="1113490"/>
            <a:ext cx="2412781" cy="4619766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3F93EE5-57A3-0210-2952-52B026F93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1000" y="61722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scottishbooktrust.com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D195F2-07B9-D8E7-CD31-D991CE435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58416" cy="4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621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41C7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636CD995-24A4-4451-AE8B-3607F214D541}" vid="{D1805F6D-B644-492B-A8E2-722CB09986E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785B6A84FF374FB0FF4EC4BB9AFA49" ma:contentTypeVersion="24" ma:contentTypeDescription="Create a new document." ma:contentTypeScope="" ma:versionID="9195f5417c91c93c7b3e060401e0edc8">
  <xsd:schema xmlns:xsd="http://www.w3.org/2001/XMLSchema" xmlns:xs="http://www.w3.org/2001/XMLSchema" xmlns:p="http://schemas.microsoft.com/office/2006/metadata/properties" xmlns:ns2="6b42feb5-42f4-4875-917d-a8fcb0477ae8" xmlns:ns3="e8fe8bb9-e0d4-4ac3-b920-326070b987fc" targetNamespace="http://schemas.microsoft.com/office/2006/metadata/properties" ma:root="true" ma:fieldsID="ec649c151c5def66d91759c78aec2fd4" ns2:_="" ns3:_="">
    <xsd:import namespace="6b42feb5-42f4-4875-917d-a8fcb0477ae8"/>
    <xsd:import namespace="e8fe8bb9-e0d4-4ac3-b920-326070b987f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  <xsd:element ref="ns3:Added_x0020_by" minOccurs="0"/>
                <xsd:element ref="ns3:Notes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42feb5-42f4-4875-917d-a8fcb0477ae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a4b56ac4-af9b-4662-9143-bdd5b02ef649}" ma:internalName="TaxCatchAll" ma:showField="CatchAllData" ma:web="6b42feb5-42f4-4875-917d-a8fcb0477a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fe8bb9-e0d4-4ac3-b920-326070b987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0660978a-abcb-4ac2-a434-47d9e95336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Added_x0020_by" ma:index="24" nillable="true" ma:displayName="Added by" ma:list="UserInfo" ma:SharePointGroup="0" ma:internalName="Added_x0020_by" ma:showField="User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Notes0" ma:index="25" nillable="true" ma:displayName="Notes" ma:internalName="Notes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b42feb5-42f4-4875-917d-a8fcb0477ae8" xsi:nil="true"/>
    <lcf76f155ced4ddcb4097134ff3c332f xmlns="e8fe8bb9-e0d4-4ac3-b920-326070b987fc">
      <Terms xmlns="http://schemas.microsoft.com/office/infopath/2007/PartnerControls"/>
    </lcf76f155ced4ddcb4097134ff3c332f>
    <Notes0 xmlns="e8fe8bb9-e0d4-4ac3-b920-326070b987fc" xsi:nil="true"/>
    <Added_x0020_by xmlns="e8fe8bb9-e0d4-4ac3-b920-326070b987fc">
      <UserInfo>
        <DisplayName/>
        <AccountId xsi:nil="true"/>
        <AccountType/>
      </UserInfo>
    </Added_x0020_by>
  </documentManagement>
</p:properties>
</file>

<file path=customXml/itemProps1.xml><?xml version="1.0" encoding="utf-8"?>
<ds:datastoreItem xmlns:ds="http://schemas.openxmlformats.org/officeDocument/2006/customXml" ds:itemID="{B37300E6-2FEA-4CC3-B7F4-96DADBCCC7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42feb5-42f4-4875-917d-a8fcb0477ae8"/>
    <ds:schemaRef ds:uri="e8fe8bb9-e0d4-4ac3-b920-326070b987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874CFAA-E66A-46A4-B23E-2FC0A1CD82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BACC0F-54E0-43AF-8A2D-4B03D919CD8D}">
  <ds:schemaRefs>
    <ds:schemaRef ds:uri="6b42feb5-42f4-4875-917d-a8fcb0477ae8"/>
    <ds:schemaRef ds:uri="http://www.w3.org/XML/1998/namespace"/>
    <ds:schemaRef ds:uri="http://purl.org/dc/elements/1.1/"/>
    <ds:schemaRef ds:uri="e8fe8bb9-e0d4-4ac3-b920-326070b987fc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SBT Presentation Templates - Arial - 2022 update</Template>
  <TotalTime>205</TotalTime>
  <Words>1227</Words>
  <Application>Microsoft Office PowerPoint</Application>
  <PresentationFormat>On-screen Show (4:3)</PresentationFormat>
  <Paragraphs>95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Helvetica Neue</vt:lpstr>
      <vt:lpstr>Office Theme</vt:lpstr>
      <vt:lpstr>How to use this PowerPoint</vt:lpstr>
      <vt:lpstr>What is magical realism?</vt:lpstr>
      <vt:lpstr>Magical realism</vt:lpstr>
      <vt:lpstr>Magical realism definition:</vt:lpstr>
      <vt:lpstr>What does this mean?</vt:lpstr>
      <vt:lpstr>How to identify magical realism:</vt:lpstr>
      <vt:lpstr>Can you think of any examples of magical realism?</vt:lpstr>
      <vt:lpstr>Magical realism example (1)</vt:lpstr>
      <vt:lpstr>Magical realism example (2)</vt:lpstr>
      <vt:lpstr>Magical realism example (3)</vt:lpstr>
      <vt:lpstr>In other words</vt:lpstr>
      <vt:lpstr>How is magical realism different to fantasy? (1)</vt:lpstr>
      <vt:lpstr>PowerPoint Presentation</vt:lpstr>
      <vt:lpstr>Magical realism and Latin America (1)</vt:lpstr>
      <vt:lpstr>Magical realism and Latin America (2)</vt:lpstr>
      <vt:lpstr>Other writers of magical realism</vt:lpstr>
      <vt:lpstr>Do you think Northern Soul is magical realism? (1)</vt:lpstr>
      <vt:lpstr>Do you think Northern Soul is magical realism? (2)</vt:lpstr>
      <vt:lpstr>Do you think Northern Soul is magical realism? (3)</vt:lpstr>
      <vt:lpstr>How does Northern Soul use magical realism to poke fun of these ideas?</vt:lpstr>
      <vt:lpstr>Northern Soul and first love</vt:lpstr>
      <vt:lpstr>Northern Soul and coming of age</vt:lpstr>
      <vt:lpstr>Northern Soul and masculinity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Catherine Wilson Garry</dc:creator>
  <cp:lastModifiedBy>Katie Cutforth</cp:lastModifiedBy>
  <cp:revision>2</cp:revision>
  <dcterms:created xsi:type="dcterms:W3CDTF">2025-07-14T14:57:12Z</dcterms:created>
  <dcterms:modified xsi:type="dcterms:W3CDTF">2026-04-01T15:47:50Z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0x010100F8785B6A84FF374FB0FF4EC4BB9AFA49</vt:lpwstr>
  </property>
  <property fmtid="{D5CDD505-2E9C-101B-9397-08002B2CF9AE}" pid="3" name="Order">
    <vt:r8>737600</vt:r8>
  </property>
  <property fmtid="{D5CDD505-2E9C-101B-9397-08002B2CF9AE}" pid="4" name="MediaServiceImageTags">
    <vt:lpwstr/>
  </property>
</Properties>
</file>