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69" r:id="rId5"/>
    <p:sldId id="275" r:id="rId6"/>
    <p:sldId id="277" r:id="rId7"/>
    <p:sldId id="295" r:id="rId8"/>
    <p:sldId id="257" r:id="rId9"/>
    <p:sldId id="278" r:id="rId10"/>
    <p:sldId id="296"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294" r:id="rId24"/>
    <p:sldId id="320" r:id="rId25"/>
    <p:sldId id="27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6D4"/>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E0B3A0-4358-4F20-9D64-C21D99DB45FE}" v="271" dt="2026-03-30T09:51:51.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70913" autoAdjust="0"/>
  </p:normalViewPr>
  <p:slideViewPr>
    <p:cSldViewPr snapToObjects="1">
      <p:cViewPr varScale="1">
        <p:scale>
          <a:sx n="68" d="100"/>
          <a:sy n="68" d="100"/>
        </p:scale>
        <p:origin x="1673"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D36961-D207-4613-A949-20FE44382762}" type="datetimeFigureOut">
              <a:rPr lang="en-GB" smtClean="0"/>
              <a:t>30/03/2026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E8763-CE37-478F-AC50-5431D1C2EC64}" type="slidenum">
              <a:rPr lang="en-GB" smtClean="0"/>
              <a:t>‹#›</a:t>
            </a:fld>
            <a:endParaRPr lang="en-GB"/>
          </a:p>
        </p:txBody>
      </p:sp>
    </p:spTree>
    <p:extLst>
      <p:ext uri="{BB962C8B-B14F-4D97-AF65-F5344CB8AC3E}">
        <p14:creationId xmlns:p14="http://schemas.microsoft.com/office/powerpoint/2010/main" val="1924558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E8763-CE37-478F-AC50-5431D1C2EC64}" type="slidenum">
              <a:rPr lang="en-GB" smtClean="0"/>
              <a:t>1</a:t>
            </a:fld>
            <a:endParaRPr lang="en-GB"/>
          </a:p>
        </p:txBody>
      </p:sp>
    </p:spTree>
    <p:extLst>
      <p:ext uri="{BB962C8B-B14F-4D97-AF65-F5344CB8AC3E}">
        <p14:creationId xmlns:p14="http://schemas.microsoft.com/office/powerpoint/2010/main" val="4067993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A2556-AAC5-7A0D-0E9F-70A604CB34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561C45-4A13-90F4-9195-0C48F99042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FECDE7-1366-A8E4-9B60-3275B0D4BBE4}"/>
              </a:ext>
            </a:extLst>
          </p:cNvPr>
          <p:cNvSpPr>
            <a:spLocks noGrp="1"/>
          </p:cNvSpPr>
          <p:nvPr>
            <p:ph type="body" idx="1"/>
          </p:nvPr>
        </p:nvSpPr>
        <p:spPr/>
        <p:txBody>
          <a:bodyPr/>
          <a:lstStyle/>
          <a:p>
            <a:pPr fontAlgn="base"/>
            <a:r>
              <a:rPr lang="en-GB" sz="1200" b="1" i="0" kern="1200" dirty="0">
                <a:solidFill>
                  <a:schemeClr val="tx1"/>
                </a:solidFill>
                <a:effectLst/>
                <a:latin typeface="Altis ScotBook Bold" panose="020B0803030000000003" pitchFamily="34" charset="0"/>
                <a:ea typeface="+mn-ea"/>
                <a:cs typeface="+mn-cs"/>
              </a:rPr>
              <a:t>Top picks from Authors Live and our Events programme </a:t>
            </a:r>
          </a:p>
          <a:p>
            <a:pPr fontAlgn="base"/>
            <a:r>
              <a:rPr lang="en-GB" sz="1200" b="0" i="0" kern="1200" dirty="0">
                <a:solidFill>
                  <a:schemeClr val="tx1"/>
                </a:solidFill>
                <a:effectLst/>
                <a:latin typeface="HelveticaNeueAltaLT Std" panose="02000503040000020004" pitchFamily="50" charset="0"/>
                <a:ea typeface="+mn-ea"/>
                <a:cs typeface="+mn-cs"/>
              </a:rPr>
              <a:t>Through our programmes like Authors Live and one-off events, we get to share the work of the most exciting writing talent across the country. We’ve compiled some of the latest releases from recent guest authors, all guaranteed to excite and engage your readers.</a:t>
            </a:r>
          </a:p>
          <a:p>
            <a:pPr fontAlgn="base"/>
            <a:endParaRPr lang="en-GB" sz="1200" b="1" i="0" kern="1200" dirty="0">
              <a:solidFill>
                <a:schemeClr val="tx1"/>
              </a:solidFill>
              <a:effectLst/>
              <a:latin typeface="Altis ScotBook Bold" panose="020B0803030000000003" pitchFamily="34" charset="0"/>
              <a:ea typeface="+mn-ea"/>
              <a:cs typeface="+mn-cs"/>
            </a:endParaRPr>
          </a:p>
          <a:p>
            <a:pPr fontAlgn="base"/>
            <a:r>
              <a:rPr lang="en-GB" sz="1200" b="1" i="1" kern="1200" dirty="0">
                <a:solidFill>
                  <a:schemeClr val="tx1"/>
                </a:solidFill>
                <a:effectLst/>
                <a:latin typeface="Altis ScotBook Bold" panose="020B0803030000000003" pitchFamily="34" charset="0"/>
                <a:ea typeface="+mn-ea"/>
                <a:cs typeface="+mn-cs"/>
              </a:rPr>
              <a:t>Shifty </a:t>
            </a:r>
            <a:r>
              <a:rPr lang="en-GB" sz="1200" b="1" i="1" kern="1200" dirty="0" err="1">
                <a:solidFill>
                  <a:schemeClr val="tx1"/>
                </a:solidFill>
                <a:effectLst/>
                <a:latin typeface="Altis ScotBook Bold" panose="020B0803030000000003" pitchFamily="34" charset="0"/>
                <a:ea typeface="+mn-ea"/>
                <a:cs typeface="+mn-cs"/>
              </a:rPr>
              <a:t>McGifty</a:t>
            </a:r>
            <a:r>
              <a:rPr lang="en-GB" sz="1200" b="1" i="1" kern="1200" dirty="0">
                <a:solidFill>
                  <a:schemeClr val="tx1"/>
                </a:solidFill>
                <a:effectLst/>
                <a:latin typeface="Altis ScotBook Bold" panose="020B0803030000000003" pitchFamily="34" charset="0"/>
                <a:ea typeface="+mn-ea"/>
                <a:cs typeface="+mn-cs"/>
              </a:rPr>
              <a:t> and Slippery Sam: Train Trouble </a:t>
            </a:r>
            <a:r>
              <a:rPr lang="en-GB" sz="1200" b="1" i="0" kern="1200" dirty="0">
                <a:solidFill>
                  <a:schemeClr val="tx1"/>
                </a:solidFill>
                <a:effectLst/>
                <a:latin typeface="Altis ScotBook Bold" panose="020B0803030000000003" pitchFamily="34" charset="0"/>
                <a:ea typeface="+mn-ea"/>
                <a:cs typeface="+mn-cs"/>
              </a:rPr>
              <a:t>by Tracey </a:t>
            </a:r>
            <a:r>
              <a:rPr lang="en-GB" sz="1200" b="1" i="0" kern="1200" dirty="0" err="1">
                <a:solidFill>
                  <a:schemeClr val="tx1"/>
                </a:solidFill>
                <a:effectLst/>
                <a:latin typeface="Altis ScotBook Bold" panose="020B0803030000000003" pitchFamily="34" charset="0"/>
                <a:ea typeface="+mn-ea"/>
                <a:cs typeface="+mn-cs"/>
              </a:rPr>
              <a:t>Corderoy</a:t>
            </a:r>
            <a:r>
              <a:rPr lang="en-GB" sz="1200" b="1" i="0" kern="1200" dirty="0">
                <a:solidFill>
                  <a:schemeClr val="tx1"/>
                </a:solidFill>
                <a:effectLst/>
                <a:latin typeface="Altis ScotBook Bold" panose="020B0803030000000003" pitchFamily="34" charset="0"/>
                <a:ea typeface="+mn-ea"/>
                <a:cs typeface="+mn-cs"/>
              </a:rPr>
              <a:t> and Steven Lenton (Nosy Crow)</a:t>
            </a:r>
          </a:p>
          <a:p>
            <a:pPr fontAlgn="base"/>
            <a:r>
              <a:rPr lang="en-GB" sz="1200" b="0" i="0" kern="1200" dirty="0">
                <a:solidFill>
                  <a:schemeClr val="tx1"/>
                </a:solidFill>
                <a:effectLst/>
                <a:latin typeface="HelveticaNeueAltaLT Std" panose="02000503040000020004" pitchFamily="50" charset="0"/>
                <a:ea typeface="+mn-ea"/>
                <a:cs typeface="+mn-cs"/>
              </a:rPr>
              <a:t>We have loved the </a:t>
            </a:r>
            <a:r>
              <a:rPr lang="en-GB" sz="1200" b="0" i="1" kern="1200" dirty="0">
                <a:solidFill>
                  <a:schemeClr val="tx1"/>
                </a:solidFill>
                <a:effectLst/>
                <a:latin typeface="HelveticaNeueAltaLT Std" panose="02000503040000020004" pitchFamily="50" charset="0"/>
                <a:ea typeface="+mn-ea"/>
                <a:cs typeface="+mn-cs"/>
              </a:rPr>
              <a:t>Shifty </a:t>
            </a:r>
            <a:r>
              <a:rPr lang="en-GB" sz="1200" b="0" i="1" kern="1200" dirty="0" err="1">
                <a:solidFill>
                  <a:schemeClr val="tx1"/>
                </a:solidFill>
                <a:effectLst/>
                <a:latin typeface="HelveticaNeueAltaLT Std" panose="02000503040000020004" pitchFamily="50" charset="0"/>
                <a:ea typeface="+mn-ea"/>
                <a:cs typeface="+mn-cs"/>
              </a:rPr>
              <a:t>McGifty</a:t>
            </a:r>
            <a:r>
              <a:rPr lang="en-GB" sz="1200" b="0" i="1" kern="1200" dirty="0">
                <a:solidFill>
                  <a:schemeClr val="tx1"/>
                </a:solidFill>
                <a:effectLst/>
                <a:latin typeface="HelveticaNeueAltaLT Std" panose="02000503040000020004" pitchFamily="50" charset="0"/>
                <a:ea typeface="+mn-ea"/>
                <a:cs typeface="+mn-cs"/>
              </a:rPr>
              <a:t> and Slippery Sam</a:t>
            </a:r>
            <a:r>
              <a:rPr lang="en-GB" sz="1200" b="0" i="0" kern="1200" dirty="0">
                <a:solidFill>
                  <a:schemeClr val="tx1"/>
                </a:solidFill>
                <a:effectLst/>
                <a:latin typeface="HelveticaNeueAltaLT Std" panose="02000503040000020004" pitchFamily="50" charset="0"/>
                <a:ea typeface="+mn-ea"/>
                <a:cs typeface="+mn-cs"/>
              </a:rPr>
              <a:t> series since we gifted them in our first ever Read Write Count bags in 2015! The latest instalment is just as joyous: Shifty and Slippery are asked to bake on board the </a:t>
            </a:r>
            <a:r>
              <a:rPr lang="en-GB" sz="1200" b="0" i="0" kern="1200" dirty="0" err="1">
                <a:solidFill>
                  <a:schemeClr val="tx1"/>
                </a:solidFill>
                <a:effectLst/>
                <a:latin typeface="HelveticaNeueAltaLT Std" panose="02000503040000020004" pitchFamily="50" charset="0"/>
                <a:ea typeface="+mn-ea"/>
                <a:cs typeface="+mn-cs"/>
              </a:rPr>
              <a:t>Pawrient</a:t>
            </a:r>
            <a:r>
              <a:rPr lang="en-GB" sz="1200" b="0" i="0" kern="1200" dirty="0">
                <a:solidFill>
                  <a:schemeClr val="tx1"/>
                </a:solidFill>
                <a:effectLst/>
                <a:latin typeface="HelveticaNeueAltaLT Std" panose="02000503040000020004" pitchFamily="50" charset="0"/>
                <a:ea typeface="+mn-ea"/>
                <a:cs typeface="+mn-cs"/>
              </a:rPr>
              <a:t> Express, a train travelling to Venice. However, a villainous cat burglar threatens to ruin the trip! This rhyming caper is great fun to read aloud.</a:t>
            </a:r>
          </a:p>
          <a:p>
            <a:pPr fontAlgn="base"/>
            <a:endParaRPr lang="en-GB" sz="1200" b="0" i="0" kern="1200" dirty="0">
              <a:solidFill>
                <a:schemeClr val="tx1"/>
              </a:solidFill>
              <a:effectLst/>
              <a:latin typeface="HelveticaNeueAltaLT Std" panose="02000503040000020004" pitchFamily="50" charset="0"/>
              <a:ea typeface="+mn-ea"/>
              <a:cs typeface="+mn-cs"/>
            </a:endParaRPr>
          </a:p>
          <a:p>
            <a:pPr fontAlgn="base"/>
            <a:r>
              <a:rPr lang="en-GB" sz="1200" b="1" i="1" kern="1200" dirty="0">
                <a:solidFill>
                  <a:schemeClr val="tx1"/>
                </a:solidFill>
                <a:effectLst/>
                <a:latin typeface="Altis ScotBook Bold" panose="020B0803030000000003" pitchFamily="34" charset="0"/>
                <a:ea typeface="+mn-ea"/>
                <a:cs typeface="+mn-cs"/>
              </a:rPr>
              <a:t>Sandy Fin: Operation Splash Landing </a:t>
            </a:r>
            <a:r>
              <a:rPr lang="en-GB" sz="1200" b="1" i="0" kern="1200" dirty="0">
                <a:solidFill>
                  <a:schemeClr val="tx1"/>
                </a:solidFill>
                <a:effectLst/>
                <a:latin typeface="Altis ScotBook Bold" panose="020B0803030000000003" pitchFamily="34" charset="0"/>
                <a:ea typeface="+mn-ea"/>
                <a:cs typeface="+mn-cs"/>
              </a:rPr>
              <a:t>by Martin Stewart (Zephyr)</a:t>
            </a:r>
          </a:p>
          <a:p>
            <a:pPr fontAlgn="base"/>
            <a:r>
              <a:rPr lang="en-GB" sz="1200" b="0" i="0" kern="1200" dirty="0">
                <a:solidFill>
                  <a:schemeClr val="tx1"/>
                </a:solidFill>
                <a:effectLst/>
                <a:latin typeface="HelveticaNeueAltaLT Std" panose="02000503040000020004" pitchFamily="50" charset="0"/>
                <a:ea typeface="+mn-ea"/>
                <a:cs typeface="+mn-cs"/>
              </a:rPr>
              <a:t>Set in the seaside village of </a:t>
            </a:r>
            <a:r>
              <a:rPr lang="en-GB" sz="1200" b="0" i="0" kern="1200" dirty="0" err="1">
                <a:solidFill>
                  <a:schemeClr val="tx1"/>
                </a:solidFill>
                <a:effectLst/>
                <a:latin typeface="HelveticaNeueAltaLT Std" panose="02000503040000020004" pitchFamily="50" charset="0"/>
                <a:ea typeface="+mn-ea"/>
                <a:cs typeface="+mn-cs"/>
              </a:rPr>
              <a:t>Portwhistle</a:t>
            </a:r>
            <a:r>
              <a:rPr lang="en-GB" sz="1200" b="0" i="0" kern="1200" dirty="0">
                <a:solidFill>
                  <a:schemeClr val="tx1"/>
                </a:solidFill>
                <a:effectLst/>
                <a:latin typeface="HelveticaNeueAltaLT Std" panose="02000503040000020004" pitchFamily="50" charset="0"/>
                <a:ea typeface="+mn-ea"/>
                <a:cs typeface="+mn-cs"/>
              </a:rPr>
              <a:t>, our protagonists Sandy and Lily are ocean explorers in training. When Sandy’s home, the Museum of Seaside Stories, needs urgent repairs, help comes in the form of Albo Start who offers to fund the repairs. When something seems off with Start, Sandy and Lily are determined to uncover the truth. This illustrated chapter book is both funny and adventurous, with characters that jump off the page. </a:t>
            </a:r>
          </a:p>
          <a:p>
            <a:pPr fontAlgn="base"/>
            <a:endParaRPr lang="en-GB" sz="1200" b="0" i="0" kern="1200" dirty="0">
              <a:solidFill>
                <a:schemeClr val="tx1"/>
              </a:solidFill>
              <a:effectLst/>
              <a:latin typeface="HelveticaNeueAltaLT Std" panose="02000503040000020004" pitchFamily="50" charset="0"/>
              <a:ea typeface="+mn-ea"/>
              <a:cs typeface="+mn-cs"/>
            </a:endParaRPr>
          </a:p>
          <a:p>
            <a:pPr rtl="0" fontAlgn="base"/>
            <a:r>
              <a:rPr lang="en-GB" sz="1200" b="1" i="1" kern="1200" dirty="0">
                <a:solidFill>
                  <a:schemeClr val="tx1"/>
                </a:solidFill>
                <a:effectLst/>
                <a:latin typeface="Altis ScotBook Bold" panose="020B0803030000000003" pitchFamily="34" charset="0"/>
                <a:ea typeface="+mn-ea"/>
                <a:cs typeface="+mn-cs"/>
              </a:rPr>
              <a:t>The Blockbusters! </a:t>
            </a:r>
            <a:r>
              <a:rPr lang="en-GB" sz="1200" b="1" i="0" kern="1200" dirty="0">
                <a:solidFill>
                  <a:schemeClr val="tx1"/>
                </a:solidFill>
                <a:effectLst/>
                <a:latin typeface="Altis ScotBook Bold" panose="020B0803030000000003" pitchFamily="34" charset="0"/>
                <a:ea typeface="+mn-ea"/>
                <a:cs typeface="+mn-cs"/>
              </a:rPr>
              <a:t>by Frank Cottrell-Boyce (Macmillan Children’s Books)</a:t>
            </a:r>
          </a:p>
          <a:p>
            <a:pPr rtl="0" fontAlgn="base"/>
            <a:r>
              <a:rPr lang="en-GB" sz="1200" b="0" i="0" kern="1200" dirty="0">
                <a:solidFill>
                  <a:schemeClr val="tx1"/>
                </a:solidFill>
                <a:effectLst/>
                <a:latin typeface="HelveticaNeueAltaLT Std" panose="02000503040000020004" pitchFamily="50" charset="0"/>
                <a:ea typeface="+mn-ea"/>
                <a:cs typeface="+mn-cs"/>
              </a:rPr>
              <a:t>After stumbling backstage, Rafa accidentally finds himself in the limelight of a new Hollywood production. But whilst the VIP access and endless doughnuts are nice, Rafa is also on a mission to find his missing brother. Inspired by Frank Cottrell-Boyce’s work as a screenwriter, this latest book from the Children’s Laureate is sure to delight any budding actors, directors or film fanatics!</a:t>
            </a:r>
            <a:endParaRPr lang="en-GB" sz="1200" b="1" i="0" kern="1200" dirty="0">
              <a:solidFill>
                <a:schemeClr val="tx1"/>
              </a:solidFill>
              <a:effectLst/>
              <a:latin typeface="HelveticaNeueAltaLT Std" panose="02000503040000020004" pitchFamily="50" charset="0"/>
              <a:ea typeface="+mn-ea"/>
              <a:cs typeface="+mn-cs"/>
            </a:endParaRPr>
          </a:p>
          <a:p>
            <a:pPr rtl="0" fontAlgn="base"/>
            <a:endParaRPr lang="en-GB" sz="1200" b="0" i="0" kern="1200" dirty="0">
              <a:solidFill>
                <a:schemeClr val="tx1"/>
              </a:solidFill>
              <a:effectLst/>
              <a:latin typeface="+mn-lt"/>
              <a:ea typeface="+mn-ea"/>
              <a:cs typeface="+mn-cs"/>
            </a:endParaRPr>
          </a:p>
          <a:p>
            <a:r>
              <a:rPr lang="en-GB" dirty="0">
                <a:latin typeface="HelveticaNeueAltaLT Std" panose="02000503040000020004" pitchFamily="50" charset="0"/>
              </a:rPr>
              <a:t>Catch over 40 events from your favourite authors on Authors Live on Demand (https://www.scottishbooktrust.com/authors-live-on-demand)</a:t>
            </a:r>
          </a:p>
          <a:p>
            <a:r>
              <a:rPr lang="en-GB" dirty="0">
                <a:latin typeface="HelveticaNeueAltaLT Std" panose="02000503040000020004" pitchFamily="50" charset="0"/>
              </a:rPr>
              <a:t>Discover upcoming school events, opportunities and tours (https://www.scottishbooktrust.com/learning-and-resources/school-events-and-opportunities)</a:t>
            </a:r>
          </a:p>
          <a:p>
            <a:pPr fontAlgn="base"/>
            <a:br>
              <a:rPr lang="en-GB" dirty="0">
                <a:latin typeface="HelveticaNeueAltaLT Std" panose="02000503040000020004" pitchFamily="50" charset="0"/>
              </a:rPr>
            </a:br>
            <a:endParaRPr lang="en-GB" b="1" dirty="0">
              <a:latin typeface="HelveticaNeueAltaLT Std" panose="02000503040000020004" pitchFamily="50" charset="0"/>
            </a:endParaRPr>
          </a:p>
        </p:txBody>
      </p:sp>
      <p:sp>
        <p:nvSpPr>
          <p:cNvPr id="4" name="Slide Number Placeholder 3">
            <a:extLst>
              <a:ext uri="{FF2B5EF4-FFF2-40B4-BE49-F238E27FC236}">
                <a16:creationId xmlns:a16="http://schemas.microsoft.com/office/drawing/2014/main" id="{9BFCE85C-857C-8025-1B83-44B700744FF7}"/>
              </a:ext>
            </a:extLst>
          </p:cNvPr>
          <p:cNvSpPr>
            <a:spLocks noGrp="1"/>
          </p:cNvSpPr>
          <p:nvPr>
            <p:ph type="sldNum" sz="quarter" idx="5"/>
          </p:nvPr>
        </p:nvSpPr>
        <p:spPr/>
        <p:txBody>
          <a:bodyPr/>
          <a:lstStyle/>
          <a:p>
            <a:fld id="{D78E8763-CE37-478F-AC50-5431D1C2EC64}" type="slidenum">
              <a:rPr lang="en-GB" smtClean="0"/>
              <a:t>10</a:t>
            </a:fld>
            <a:endParaRPr lang="en-GB"/>
          </a:p>
        </p:txBody>
      </p:sp>
    </p:spTree>
    <p:extLst>
      <p:ext uri="{BB962C8B-B14F-4D97-AF65-F5344CB8AC3E}">
        <p14:creationId xmlns:p14="http://schemas.microsoft.com/office/powerpoint/2010/main" val="2215093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2DA0F-13BC-D23C-2B2F-EE34499E58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50BE86-5767-B863-4439-95C191F10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5BCD26-2F39-DBE6-06F6-ECBE006C2AA1}"/>
              </a:ext>
            </a:extLst>
          </p:cNvPr>
          <p:cNvSpPr>
            <a:spLocks noGrp="1"/>
          </p:cNvSpPr>
          <p:nvPr>
            <p:ph type="body" idx="1"/>
          </p:nvPr>
        </p:nvSpPr>
        <p:spPr/>
        <p:txBody>
          <a:bodyPr/>
          <a:lstStyle/>
          <a:p>
            <a:pPr fontAlgn="base"/>
            <a:r>
              <a:rPr lang="en-GB" sz="1200" b="1" i="1" kern="1200" dirty="0">
                <a:solidFill>
                  <a:schemeClr val="tx1"/>
                </a:solidFill>
                <a:effectLst/>
                <a:latin typeface="Altis ScotBook Bold" panose="020B0803030000000003" pitchFamily="34" charset="0"/>
                <a:ea typeface="+mn-ea"/>
                <a:cs typeface="+mn-cs"/>
              </a:rPr>
              <a:t>Dragonborn</a:t>
            </a:r>
            <a:r>
              <a:rPr lang="en-GB" sz="1200" b="1" i="0" kern="1200" dirty="0">
                <a:solidFill>
                  <a:schemeClr val="tx1"/>
                </a:solidFill>
                <a:effectLst/>
                <a:latin typeface="Altis ScotBook Bold" panose="020B0803030000000003" pitchFamily="34" charset="0"/>
                <a:ea typeface="+mn-ea"/>
                <a:cs typeface="+mn-cs"/>
              </a:rPr>
              <a:t> by Struan Murray (Puffin)</a:t>
            </a:r>
          </a:p>
          <a:p>
            <a:pPr fontAlgn="base"/>
            <a:r>
              <a:rPr lang="en-GB" sz="1200" b="0" i="0" kern="1200" dirty="0">
                <a:solidFill>
                  <a:schemeClr val="tx1"/>
                </a:solidFill>
                <a:effectLst/>
                <a:latin typeface="HelveticaNeueAltaLT Std" panose="02000503040000020004" pitchFamily="50" charset="0"/>
                <a:ea typeface="+mn-ea"/>
                <a:cs typeface="+mn-cs"/>
              </a:rPr>
              <a:t>Whilst grieving her father’s death, Alex Evans also has to deal with her overbearing mother. One day, her frustration is too much and she finds her mouth full of flames! Alex realises she is a dragon and now, she must train alongside the other dragon children to unlock her full powers. Full of imagination, this fantasy features incredible world-building as well as a moving story of self-discovery.</a:t>
            </a:r>
          </a:p>
          <a:p>
            <a:pPr fontAlgn="base"/>
            <a:r>
              <a:rPr lang="en-GB" sz="1200" b="0" i="0" kern="1200" dirty="0">
                <a:solidFill>
                  <a:schemeClr val="tx1"/>
                </a:solidFill>
                <a:effectLst/>
                <a:latin typeface="HelveticaNeueAltaLT Std" panose="02000503040000020004" pitchFamily="50" charset="0"/>
                <a:ea typeface="+mn-ea"/>
                <a:cs typeface="+mn-cs"/>
              </a:rPr>
              <a:t>Content warnings: grief and loss.</a:t>
            </a:r>
          </a:p>
          <a:p>
            <a:pPr fontAlgn="base"/>
            <a:endParaRPr lang="en-GB" sz="1200" b="0" i="0" kern="1200" dirty="0">
              <a:solidFill>
                <a:schemeClr val="tx1"/>
              </a:solidFill>
              <a:effectLst/>
              <a:latin typeface="HelveticaNeueAltaLT Std" panose="02000503040000020004" pitchFamily="50" charset="0"/>
              <a:ea typeface="+mn-ea"/>
              <a:cs typeface="+mn-cs"/>
            </a:endParaRPr>
          </a:p>
          <a:p>
            <a:pPr fontAlgn="base"/>
            <a:r>
              <a:rPr lang="en-GB" sz="1200" b="1" i="1" kern="1200" dirty="0">
                <a:solidFill>
                  <a:schemeClr val="tx1"/>
                </a:solidFill>
                <a:effectLst/>
                <a:latin typeface="Altis ScotBook Bold" panose="020B0803030000000003" pitchFamily="34" charset="0"/>
                <a:ea typeface="+mn-ea"/>
                <a:cs typeface="+mn-cs"/>
              </a:rPr>
              <a:t>People Like Stars </a:t>
            </a:r>
            <a:r>
              <a:rPr lang="en-GB" sz="1200" b="1" i="0" kern="1200" dirty="0">
                <a:solidFill>
                  <a:schemeClr val="tx1"/>
                </a:solidFill>
                <a:effectLst/>
                <a:latin typeface="Altis ScotBook Bold" panose="020B0803030000000003" pitchFamily="34" charset="0"/>
                <a:ea typeface="+mn-ea"/>
                <a:cs typeface="+mn-cs"/>
              </a:rPr>
              <a:t>by Patrice Lawrence (Scholastic)</a:t>
            </a:r>
          </a:p>
          <a:p>
            <a:pPr fontAlgn="base"/>
            <a:r>
              <a:rPr lang="en-GB" sz="1200" b="0" i="0" kern="1200" dirty="0">
                <a:solidFill>
                  <a:schemeClr val="tx1"/>
                </a:solidFill>
                <a:effectLst/>
                <a:latin typeface="HelveticaNeueAltaLT Std" panose="02000503040000020004" pitchFamily="50" charset="0"/>
                <a:ea typeface="+mn-ea"/>
                <a:cs typeface="+mn-cs"/>
              </a:rPr>
              <a:t>Three strangers are connected by something that happened a long time ago. Aryton was stolen as a baby; Stanley has a grandmother he can’t talk about; and Senna and her mum live in fear of upsetting their strict landlady. Switching between each character’s perspective, this is a rich mystery, ideal for any reader who loves well-written characters with real depth.</a:t>
            </a:r>
          </a:p>
          <a:p>
            <a:pPr fontAlgn="base"/>
            <a:r>
              <a:rPr lang="en-GB" sz="1200" b="0" i="0" kern="1200" dirty="0">
                <a:solidFill>
                  <a:schemeClr val="tx1"/>
                </a:solidFill>
                <a:effectLst/>
                <a:latin typeface="HelveticaNeueAltaLT Std" panose="02000503040000020004" pitchFamily="50" charset="0"/>
                <a:ea typeface="+mn-ea"/>
                <a:cs typeface="+mn-cs"/>
              </a:rPr>
              <a:t>Content warnings: unstable living/homelessness and family breakdown.</a:t>
            </a:r>
          </a:p>
          <a:p>
            <a:pPr fontAlgn="base"/>
            <a:endParaRPr lang="en-GB" sz="1200" b="0" i="0" kern="1200" dirty="0">
              <a:solidFill>
                <a:schemeClr val="tx1"/>
              </a:solidFill>
              <a:effectLst/>
              <a:latin typeface="HelveticaNeueAltaLT Std" panose="02000503040000020004" pitchFamily="50" charset="0"/>
              <a:ea typeface="+mn-ea"/>
              <a:cs typeface="+mn-cs"/>
            </a:endParaRPr>
          </a:p>
          <a:p>
            <a:pPr fontAlgn="base"/>
            <a:r>
              <a:rPr lang="en-GB" sz="1200" b="1" i="1" kern="1200" dirty="0" err="1">
                <a:solidFill>
                  <a:schemeClr val="tx1"/>
                </a:solidFill>
                <a:effectLst/>
                <a:latin typeface="Altis ScotBook Bold" panose="020B0803030000000003" pitchFamily="34" charset="0"/>
                <a:ea typeface="+mn-ea"/>
                <a:cs typeface="+mn-cs"/>
              </a:rPr>
              <a:t>Skandar</a:t>
            </a:r>
            <a:r>
              <a:rPr lang="en-GB" sz="1200" b="1" i="0" kern="1200" dirty="0">
                <a:solidFill>
                  <a:schemeClr val="tx1"/>
                </a:solidFill>
                <a:effectLst/>
                <a:latin typeface="Altis ScotBook Bold" panose="020B0803030000000003" pitchFamily="34" charset="0"/>
                <a:ea typeface="+mn-ea"/>
                <a:cs typeface="+mn-cs"/>
              </a:rPr>
              <a:t> by AF Steadman (Simon &amp; Schuster)</a:t>
            </a:r>
          </a:p>
          <a:p>
            <a:pPr fontAlgn="base"/>
            <a:r>
              <a:rPr lang="en-GB" sz="1200" b="0" i="0" kern="1200" dirty="0">
                <a:solidFill>
                  <a:schemeClr val="tx1"/>
                </a:solidFill>
                <a:effectLst/>
                <a:latin typeface="HelveticaNeueAltaLT Std" panose="02000503040000020004" pitchFamily="50" charset="0"/>
                <a:ea typeface="+mn-ea"/>
                <a:cs typeface="+mn-cs"/>
              </a:rPr>
              <a:t>The </a:t>
            </a:r>
            <a:r>
              <a:rPr lang="en-GB" sz="1200" b="0" i="1" kern="1200" dirty="0" err="1">
                <a:solidFill>
                  <a:schemeClr val="tx1"/>
                </a:solidFill>
                <a:effectLst/>
                <a:latin typeface="HelveticaNeueAltaLT Std" panose="02000503040000020004" pitchFamily="50" charset="0"/>
                <a:ea typeface="+mn-ea"/>
                <a:cs typeface="+mn-cs"/>
              </a:rPr>
              <a:t>Skandar</a:t>
            </a:r>
            <a:r>
              <a:rPr lang="en-GB" sz="1200" b="0" i="0" kern="1200" dirty="0">
                <a:solidFill>
                  <a:schemeClr val="tx1"/>
                </a:solidFill>
                <a:effectLst/>
                <a:latin typeface="HelveticaNeueAltaLT Std" panose="02000503040000020004" pitchFamily="50" charset="0"/>
                <a:ea typeface="+mn-ea"/>
                <a:cs typeface="+mn-cs"/>
              </a:rPr>
              <a:t> series introduces readers to an epic world of magic, fantasy and unicorns! </a:t>
            </a:r>
            <a:r>
              <a:rPr lang="en-GB" sz="1200" b="0" i="0" kern="1200" dirty="0" err="1">
                <a:solidFill>
                  <a:schemeClr val="tx1"/>
                </a:solidFill>
                <a:effectLst/>
                <a:latin typeface="HelveticaNeueAltaLT Std" panose="02000503040000020004" pitchFamily="50" charset="0"/>
                <a:ea typeface="+mn-ea"/>
                <a:cs typeface="+mn-cs"/>
              </a:rPr>
              <a:t>Skandar</a:t>
            </a:r>
            <a:r>
              <a:rPr lang="en-GB" sz="1200" b="0" i="0" kern="1200" dirty="0">
                <a:solidFill>
                  <a:schemeClr val="tx1"/>
                </a:solidFill>
                <a:effectLst/>
                <a:latin typeface="HelveticaNeueAltaLT Std" panose="02000503040000020004" pitchFamily="50" charset="0"/>
                <a:ea typeface="+mn-ea"/>
                <a:cs typeface="+mn-cs"/>
              </a:rPr>
              <a:t> Smith dreams of being a unicorn-rider – one of the select few chosen to hatch, train and bond with a unicorn. We absolutely love this world of epic battles, ferocious unicorns and courageous heroes: perfect for encouraging young readers’ imaginations!</a:t>
            </a:r>
          </a:p>
          <a:p>
            <a:pPr fontAlgn="base"/>
            <a:endParaRPr lang="en-GB" sz="1200" b="0" i="0" kern="1200" dirty="0">
              <a:solidFill>
                <a:schemeClr val="tx1"/>
              </a:solidFill>
              <a:effectLst/>
              <a:latin typeface="HelveticaNeueAltaLT Std" panose="02000503040000020004" pitchFamily="50" charset="0"/>
              <a:ea typeface="+mn-ea"/>
              <a:cs typeface="+mn-cs"/>
            </a:endParaRPr>
          </a:p>
          <a:p>
            <a:r>
              <a:rPr lang="en-GB" dirty="0">
                <a:latin typeface="HelveticaNeueAltaLT Std" panose="02000503040000020004" pitchFamily="50" charset="0"/>
              </a:rPr>
              <a:t>Catch over 40 events from your favourite authors on Authors Live on Demand (https://www.scottishbooktrust.com/authors-live-on-demand)</a:t>
            </a:r>
          </a:p>
          <a:p>
            <a:r>
              <a:rPr lang="en-GB" dirty="0">
                <a:latin typeface="HelveticaNeueAltaLT Std" panose="02000503040000020004" pitchFamily="50" charset="0"/>
              </a:rPr>
              <a:t>Discover upcoming school events, opportunities and tours (https://www.scottishbooktrust.com/learning-and-resources/school-events-and-opportunities)</a:t>
            </a:r>
          </a:p>
          <a:p>
            <a:pPr fontAlgn="base"/>
            <a:br>
              <a:rPr lang="en-GB" dirty="0">
                <a:latin typeface="HelveticaNeueAltaLT Std" panose="02000503040000020004" pitchFamily="50" charset="0"/>
              </a:rPr>
            </a:br>
            <a:endParaRPr lang="en-GB" b="1" dirty="0">
              <a:latin typeface="HelveticaNeueAltaLT Std" panose="02000503040000020004" pitchFamily="50" charset="0"/>
            </a:endParaRPr>
          </a:p>
        </p:txBody>
      </p:sp>
      <p:sp>
        <p:nvSpPr>
          <p:cNvPr id="4" name="Slide Number Placeholder 3">
            <a:extLst>
              <a:ext uri="{FF2B5EF4-FFF2-40B4-BE49-F238E27FC236}">
                <a16:creationId xmlns:a16="http://schemas.microsoft.com/office/drawing/2014/main" id="{86D3312D-2C5A-6DA5-719F-D22BCD83BF52}"/>
              </a:ext>
            </a:extLst>
          </p:cNvPr>
          <p:cNvSpPr>
            <a:spLocks noGrp="1"/>
          </p:cNvSpPr>
          <p:nvPr>
            <p:ph type="sldNum" sz="quarter" idx="5"/>
          </p:nvPr>
        </p:nvSpPr>
        <p:spPr/>
        <p:txBody>
          <a:bodyPr/>
          <a:lstStyle/>
          <a:p>
            <a:fld id="{D78E8763-CE37-478F-AC50-5431D1C2EC64}" type="slidenum">
              <a:rPr lang="en-GB" smtClean="0"/>
              <a:t>11</a:t>
            </a:fld>
            <a:endParaRPr lang="en-GB"/>
          </a:p>
        </p:txBody>
      </p:sp>
    </p:spTree>
    <p:extLst>
      <p:ext uri="{BB962C8B-B14F-4D97-AF65-F5344CB8AC3E}">
        <p14:creationId xmlns:p14="http://schemas.microsoft.com/office/powerpoint/2010/main" val="881733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2647C-5AE3-7B3C-A894-0C4DF3D6B9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80CC64-4E59-4985-C4DE-A33DE46D8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986293-CF7E-0584-5E6E-D0E5ABD5ECC8}"/>
              </a:ext>
            </a:extLst>
          </p:cNvPr>
          <p:cNvSpPr>
            <a:spLocks noGrp="1"/>
          </p:cNvSpPr>
          <p:nvPr>
            <p:ph type="body" idx="1"/>
          </p:nvPr>
        </p:nvSpPr>
        <p:spPr/>
        <p:txBody>
          <a:bodyPr/>
          <a:lstStyle/>
          <a:p>
            <a:pPr fontAlgn="base"/>
            <a:r>
              <a:rPr lang="en-GB" sz="1200" b="1" dirty="0">
                <a:latin typeface="Altis ScotBook Bold" panose="020B0803030000000003" pitchFamily="34" charset="0"/>
                <a:cs typeface="Arial" panose="020B0604020202020204" pitchFamily="34" charset="0"/>
              </a:rPr>
              <a:t>Scottish Book Trust staff picks </a:t>
            </a:r>
          </a:p>
          <a:p>
            <a:pPr fontAlgn="base"/>
            <a:endParaRPr lang="en-GB" sz="1200" b="1" dirty="0">
              <a:latin typeface="Altis ScotBook Bold" panose="020B0803030000000003" pitchFamily="34" charset="0"/>
              <a:cs typeface="Arial" panose="020B0604020202020204" pitchFamily="34" charset="0"/>
            </a:endParaRPr>
          </a:p>
          <a:p>
            <a:pPr fontAlgn="base"/>
            <a:r>
              <a:rPr lang="en-GB" sz="1200" b="1" i="1" kern="1200" dirty="0">
                <a:solidFill>
                  <a:schemeClr val="tx1"/>
                </a:solidFill>
                <a:effectLst/>
                <a:latin typeface="Altis ScotBook Bold" panose="020B0803030000000003" pitchFamily="34" charset="0"/>
                <a:ea typeface="+mn-ea"/>
                <a:cs typeface="+mn-cs"/>
              </a:rPr>
              <a:t>The Busiest Beaver </a:t>
            </a:r>
            <a:r>
              <a:rPr lang="en-GB" sz="1200" b="1" i="0" kern="1200" dirty="0">
                <a:solidFill>
                  <a:schemeClr val="tx1"/>
                </a:solidFill>
                <a:effectLst/>
                <a:latin typeface="Altis ScotBook Bold" panose="020B0803030000000003" pitchFamily="34" charset="0"/>
                <a:ea typeface="+mn-ea"/>
                <a:cs typeface="+mn-cs"/>
              </a:rPr>
              <a:t>by Lu Fraser and Kate Hindley (</a:t>
            </a:r>
            <a:r>
              <a:rPr lang="en-GB" sz="1200" b="1" i="0" kern="1200" cap="none" dirty="0">
                <a:solidFill>
                  <a:schemeClr val="tx1"/>
                </a:solidFill>
                <a:effectLst/>
                <a:latin typeface="Altis ScotBook Bold" panose="020B0803030000000003" pitchFamily="34" charset="0"/>
                <a:ea typeface="+mn-ea"/>
                <a:cs typeface="+mn-cs"/>
              </a:rPr>
              <a:t>Simon &amp; Schuster)</a:t>
            </a:r>
          </a:p>
          <a:p>
            <a:pPr fontAlgn="base"/>
            <a:r>
              <a:rPr lang="en-GB" sz="1200" b="0" i="0" kern="1200" dirty="0">
                <a:solidFill>
                  <a:schemeClr val="tx1"/>
                </a:solidFill>
                <a:effectLst/>
                <a:latin typeface="HelveticaNeueAltaLT Std" panose="02000503040000020004" pitchFamily="50" charset="0"/>
                <a:ea typeface="+mn-ea"/>
                <a:cs typeface="+mn-cs"/>
              </a:rPr>
              <a:t>This fun, dramatic and warm picture book is another beauty from the dynamic duo of Lu Fraser and Kate Hindley. Nora doesn’t think like the other beavers and creates new solutions to old problems. This book highlights the importance of being confident and standing up for your beliefs, showing that it’s more than okay to be different.</a:t>
            </a:r>
          </a:p>
          <a:p>
            <a:pPr fontAlgn="base"/>
            <a:endParaRPr lang="en-GB" sz="1200" b="1" i="0" kern="1200" dirty="0">
              <a:solidFill>
                <a:schemeClr val="tx1"/>
              </a:solidFill>
              <a:effectLst/>
              <a:latin typeface="Altis ScotBook Bold" panose="020B0803030000000003" pitchFamily="34" charset="0"/>
              <a:ea typeface="+mn-ea"/>
              <a:cs typeface="+mn-cs"/>
            </a:endParaRPr>
          </a:p>
          <a:p>
            <a:pPr fontAlgn="base"/>
            <a:r>
              <a:rPr lang="en-GB" sz="1200" b="1" i="1" kern="1200" dirty="0">
                <a:solidFill>
                  <a:schemeClr val="tx1"/>
                </a:solidFill>
                <a:effectLst/>
                <a:latin typeface="Altis ScotBook Bold" panose="020B0803030000000003" pitchFamily="34" charset="0"/>
                <a:ea typeface="+mn-ea"/>
                <a:cs typeface="+mn-cs"/>
              </a:rPr>
              <a:t>Maisie vs the Himalayas </a:t>
            </a:r>
            <a:r>
              <a:rPr lang="en-GB" sz="1200" b="1" i="0" kern="1200" dirty="0">
                <a:solidFill>
                  <a:schemeClr val="tx1"/>
                </a:solidFill>
                <a:effectLst/>
                <a:latin typeface="Altis ScotBook Bold" panose="020B0803030000000003" pitchFamily="34" charset="0"/>
                <a:ea typeface="+mn-ea"/>
                <a:cs typeface="+mn-cs"/>
              </a:rPr>
              <a:t>by Jack Jackman (Nosy Crow)</a:t>
            </a:r>
          </a:p>
          <a:p>
            <a:pPr fontAlgn="base"/>
            <a:r>
              <a:rPr lang="en-GB" sz="1200" b="0" i="0" kern="1200" dirty="0">
                <a:solidFill>
                  <a:schemeClr val="tx1"/>
                </a:solidFill>
                <a:effectLst/>
                <a:latin typeface="HelveticaNeueAltaLT Std" panose="02000503040000020004" pitchFamily="50" charset="0"/>
                <a:ea typeface="+mn-ea"/>
                <a:cs typeface="+mn-cs"/>
              </a:rPr>
              <a:t>An action-packed adventure filled with humour, heart and superpowers! Maisie and her dad are exploring caves in the Himalayas as research for his next book when things take an unexpected turn and they are forced to use their superpowers. Maisie discovers more about herself, but will she find the treasure and the whole truth?</a:t>
            </a:r>
          </a:p>
          <a:p>
            <a:pPr fontAlgn="base"/>
            <a:endParaRPr lang="en-GB" sz="1200" b="0" i="0" kern="1200" dirty="0">
              <a:solidFill>
                <a:schemeClr val="tx1"/>
              </a:solidFill>
              <a:effectLst/>
              <a:latin typeface="HelveticaNeueAltaLT Std" panose="02000503040000020004" pitchFamily="50" charset="0"/>
              <a:ea typeface="+mn-ea"/>
              <a:cs typeface="+mn-cs"/>
            </a:endParaRPr>
          </a:p>
          <a:p>
            <a:pPr fontAlgn="base"/>
            <a:r>
              <a:rPr lang="en-GB" sz="1200" b="1" i="1" kern="1200" dirty="0">
                <a:solidFill>
                  <a:schemeClr val="tx1"/>
                </a:solidFill>
                <a:effectLst/>
                <a:latin typeface="Altis ScotBook Bold" panose="020B0803030000000003" pitchFamily="34" charset="0"/>
                <a:ea typeface="+mn-ea"/>
                <a:cs typeface="+mn-cs"/>
              </a:rPr>
              <a:t>A Box Full of Murders </a:t>
            </a:r>
            <a:r>
              <a:rPr lang="en-GB" sz="1200" b="1" i="0" kern="1200" dirty="0">
                <a:solidFill>
                  <a:schemeClr val="tx1"/>
                </a:solidFill>
                <a:effectLst/>
                <a:latin typeface="Altis ScotBook Bold" panose="020B0803030000000003" pitchFamily="34" charset="0"/>
                <a:ea typeface="+mn-ea"/>
                <a:cs typeface="+mn-cs"/>
              </a:rPr>
              <a:t>by Janice Hallett (Puffin)</a:t>
            </a:r>
          </a:p>
          <a:p>
            <a:pPr fontAlgn="base"/>
            <a:r>
              <a:rPr lang="en-GB" sz="1200" b="0" i="0" kern="1200" dirty="0">
                <a:solidFill>
                  <a:schemeClr val="tx1"/>
                </a:solidFill>
                <a:effectLst/>
                <a:latin typeface="HelveticaNeueAltaLT Std" panose="02000503040000020004" pitchFamily="50" charset="0"/>
                <a:ea typeface="+mn-ea"/>
                <a:cs typeface="+mn-cs"/>
              </a:rPr>
              <a:t>Join Ava and Luke as they try to uncover an unsolved crime in this gripping whodunnit. An interactive investigation book that places the reader as detective; question everything and trust no one! This book takes in themes of family relationships, truth and trust.</a:t>
            </a:r>
            <a:endParaRPr lang="en-GB" sz="1200" b="1" i="0" kern="1200" dirty="0">
              <a:solidFill>
                <a:schemeClr val="tx1"/>
              </a:solidFill>
              <a:effectLst/>
              <a:latin typeface="HelveticaNeueAltaLT Std" panose="02000503040000020004" pitchFamily="50" charset="0"/>
              <a:ea typeface="+mn-ea"/>
              <a:cs typeface="+mn-cs"/>
            </a:endParaRPr>
          </a:p>
          <a:p>
            <a:pPr fontAlgn="base"/>
            <a:endParaRPr lang="en-GB" b="1" dirty="0">
              <a:latin typeface="HelveticaNeueAltaLT Std" panose="02000503040000020004" pitchFamily="50" charset="0"/>
            </a:endParaRPr>
          </a:p>
        </p:txBody>
      </p:sp>
      <p:sp>
        <p:nvSpPr>
          <p:cNvPr id="4" name="Slide Number Placeholder 3">
            <a:extLst>
              <a:ext uri="{FF2B5EF4-FFF2-40B4-BE49-F238E27FC236}">
                <a16:creationId xmlns:a16="http://schemas.microsoft.com/office/drawing/2014/main" id="{62773191-1D3A-41F3-5CC2-6ADF74186396}"/>
              </a:ext>
            </a:extLst>
          </p:cNvPr>
          <p:cNvSpPr>
            <a:spLocks noGrp="1"/>
          </p:cNvSpPr>
          <p:nvPr>
            <p:ph type="sldNum" sz="quarter" idx="5"/>
          </p:nvPr>
        </p:nvSpPr>
        <p:spPr/>
        <p:txBody>
          <a:bodyPr/>
          <a:lstStyle/>
          <a:p>
            <a:fld id="{D78E8763-CE37-478F-AC50-5431D1C2EC64}" type="slidenum">
              <a:rPr lang="en-GB" smtClean="0"/>
              <a:t>12</a:t>
            </a:fld>
            <a:endParaRPr lang="en-GB"/>
          </a:p>
        </p:txBody>
      </p:sp>
    </p:spTree>
    <p:extLst>
      <p:ext uri="{BB962C8B-B14F-4D97-AF65-F5344CB8AC3E}">
        <p14:creationId xmlns:p14="http://schemas.microsoft.com/office/powerpoint/2010/main" val="2709750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EFEFD-DDFC-08C1-886B-B2FCFDEB66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EFF2BA-7595-84F3-DAE7-C2D44716CB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C03F4C-EDB6-1041-10DF-B7AF71CDA71D}"/>
              </a:ext>
            </a:extLst>
          </p:cNvPr>
          <p:cNvSpPr>
            <a:spLocks noGrp="1"/>
          </p:cNvSpPr>
          <p:nvPr>
            <p:ph type="body" idx="1"/>
          </p:nvPr>
        </p:nvSpPr>
        <p:spPr/>
        <p:txBody>
          <a:bodyPr/>
          <a:lstStyle/>
          <a:p>
            <a:pPr fontAlgn="base"/>
            <a:r>
              <a:rPr lang="en-GB" sz="1200" b="1" i="1" kern="1200" dirty="0">
                <a:solidFill>
                  <a:schemeClr val="tx1"/>
                </a:solidFill>
                <a:effectLst/>
                <a:latin typeface="Altis ScotBook Bold" panose="020B0803030000000003" pitchFamily="34" charset="0"/>
                <a:ea typeface="+mn-ea"/>
                <a:cs typeface="+mn-cs"/>
              </a:rPr>
              <a:t>Colin’s Grandma </a:t>
            </a:r>
            <a:r>
              <a:rPr lang="en-GB" sz="1200" b="1" i="0" kern="1200" dirty="0">
                <a:solidFill>
                  <a:schemeClr val="tx1"/>
                </a:solidFill>
                <a:effectLst/>
                <a:latin typeface="Altis ScotBook Bold" panose="020B0803030000000003" pitchFamily="34" charset="0"/>
                <a:ea typeface="+mn-ea"/>
                <a:cs typeface="+mn-cs"/>
              </a:rPr>
              <a:t>by Holly Swain (</a:t>
            </a:r>
            <a:r>
              <a:rPr lang="en-GB" sz="1200" b="1" i="0" kern="1200" cap="none" dirty="0" err="1">
                <a:solidFill>
                  <a:schemeClr val="tx1"/>
                </a:solidFill>
                <a:effectLst/>
                <a:latin typeface="Altis ScotBook Bold" panose="020B0803030000000003" pitchFamily="34" charset="0"/>
                <a:ea typeface="+mn-ea"/>
                <a:cs typeface="+mn-cs"/>
              </a:rPr>
              <a:t>Farshore</a:t>
            </a:r>
            <a:r>
              <a:rPr lang="en-GB" sz="1200" b="1" i="0" kern="1200" cap="none" dirty="0">
                <a:solidFill>
                  <a:schemeClr val="tx1"/>
                </a:solidFill>
                <a:effectLst/>
                <a:latin typeface="Altis ScotBook Bold" panose="020B0803030000000003" pitchFamily="34" charset="0"/>
                <a:ea typeface="+mn-ea"/>
                <a:cs typeface="+mn-cs"/>
              </a:rPr>
              <a:t>)</a:t>
            </a:r>
          </a:p>
          <a:p>
            <a:pPr fontAlgn="base"/>
            <a:r>
              <a:rPr lang="en-GB" sz="1200" b="0" i="0" kern="1200" dirty="0">
                <a:solidFill>
                  <a:schemeClr val="tx1"/>
                </a:solidFill>
                <a:effectLst/>
                <a:latin typeface="HelveticaNeueAltaLT Std" panose="02000503040000020004" pitchFamily="50" charset="0"/>
                <a:ea typeface="+mn-ea"/>
                <a:cs typeface="+mn-cs"/>
              </a:rPr>
              <a:t>Colin and his pal Duck are back for another story full of chuckles! His Grandma is coming to visit and he is eager to please – but what will she make of his room mate and friend, Duck? A great story to read together – and share the joys of a surprise ending.</a:t>
            </a:r>
          </a:p>
          <a:p>
            <a:pPr fontAlgn="base"/>
            <a:endParaRPr lang="en-GB" sz="1200" b="0" i="0" kern="1200" dirty="0">
              <a:solidFill>
                <a:schemeClr val="tx1"/>
              </a:solidFill>
              <a:effectLst/>
              <a:latin typeface="HelveticaNeueAltaLT Std" panose="02000503040000020004" pitchFamily="50" charset="0"/>
              <a:ea typeface="+mn-ea"/>
              <a:cs typeface="+mn-cs"/>
            </a:endParaRPr>
          </a:p>
          <a:p>
            <a:pPr fontAlgn="base"/>
            <a:r>
              <a:rPr lang="en-GB" sz="1200" b="1" i="1" kern="1200" dirty="0">
                <a:solidFill>
                  <a:schemeClr val="tx1"/>
                </a:solidFill>
                <a:effectLst/>
                <a:latin typeface="Altis ScotBook Bold" panose="020B0803030000000003" pitchFamily="34" charset="0"/>
                <a:ea typeface="+mn-ea"/>
                <a:cs typeface="+mn-cs"/>
              </a:rPr>
              <a:t>How to Catch an Idea </a:t>
            </a:r>
            <a:r>
              <a:rPr lang="en-GB" sz="1200" b="1" i="0" kern="1200" dirty="0">
                <a:solidFill>
                  <a:schemeClr val="tx1"/>
                </a:solidFill>
                <a:effectLst/>
                <a:latin typeface="Altis ScotBook Bold" panose="020B0803030000000003" pitchFamily="34" charset="0"/>
                <a:ea typeface="+mn-ea"/>
                <a:cs typeface="+mn-cs"/>
              </a:rPr>
              <a:t>by Forest Xiao (</a:t>
            </a:r>
            <a:r>
              <a:rPr lang="en-GB" sz="1200" b="1" i="0" kern="1200" cap="none" dirty="0">
                <a:solidFill>
                  <a:schemeClr val="tx1"/>
                </a:solidFill>
                <a:effectLst/>
                <a:latin typeface="Altis ScotBook Bold" panose="020B0803030000000003" pitchFamily="34" charset="0"/>
                <a:ea typeface="+mn-ea"/>
                <a:cs typeface="+mn-cs"/>
              </a:rPr>
              <a:t>Orchard Books)</a:t>
            </a:r>
          </a:p>
          <a:p>
            <a:pPr fontAlgn="base"/>
            <a:r>
              <a:rPr lang="en-GB" sz="1200" b="0" i="0" kern="1200" dirty="0">
                <a:solidFill>
                  <a:schemeClr val="tx1"/>
                </a:solidFill>
                <a:effectLst/>
                <a:latin typeface="HelveticaNeueAltaLT Std" panose="02000503040000020004" pitchFamily="50" charset="0"/>
                <a:ea typeface="+mn-ea"/>
                <a:cs typeface="+mn-cs"/>
              </a:rPr>
              <a:t>A lovely story with beautiful illustrations. Follow the little girl on her journey to discover ideas. What’s the best way to catch an idea? What would you pack in your bag for this adventure? Sparking conversations about creativity and imagination, this is perfect for a bedtime read.</a:t>
            </a:r>
          </a:p>
          <a:p>
            <a:pPr fontAlgn="base"/>
            <a:endParaRPr lang="en-GB" sz="1200" b="0" i="0" kern="1200" dirty="0">
              <a:solidFill>
                <a:schemeClr val="tx1"/>
              </a:solidFill>
              <a:effectLst/>
              <a:latin typeface="HelveticaNeueAltaLT Std" panose="02000503040000020004" pitchFamily="50" charset="0"/>
              <a:ea typeface="+mn-ea"/>
              <a:cs typeface="+mn-cs"/>
            </a:endParaRPr>
          </a:p>
          <a:p>
            <a:pPr fontAlgn="base"/>
            <a:r>
              <a:rPr lang="en-GB" sz="1200" b="1" i="1" kern="1200" dirty="0">
                <a:solidFill>
                  <a:schemeClr val="tx1"/>
                </a:solidFill>
                <a:effectLst/>
                <a:latin typeface="Altis ScotBook Bold" panose="020B0803030000000003" pitchFamily="34" charset="0"/>
                <a:ea typeface="+mn-ea"/>
                <a:cs typeface="+mn-cs"/>
              </a:rPr>
              <a:t>We Fell Apart </a:t>
            </a:r>
            <a:r>
              <a:rPr lang="en-GB" sz="1200" b="1" i="0" kern="1200" dirty="0">
                <a:solidFill>
                  <a:schemeClr val="tx1"/>
                </a:solidFill>
                <a:effectLst/>
                <a:latin typeface="Altis ScotBook Bold" panose="020B0803030000000003" pitchFamily="34" charset="0"/>
                <a:ea typeface="+mn-ea"/>
                <a:cs typeface="+mn-cs"/>
              </a:rPr>
              <a:t>by E Lockhart (Hot Key Books)</a:t>
            </a:r>
          </a:p>
          <a:p>
            <a:pPr fontAlgn="base"/>
            <a:r>
              <a:rPr lang="en-GB" sz="1200" b="0" i="0" kern="1200" dirty="0">
                <a:solidFill>
                  <a:schemeClr val="tx1"/>
                </a:solidFill>
                <a:effectLst/>
                <a:latin typeface="+mn-lt"/>
                <a:ea typeface="+mn-ea"/>
                <a:cs typeface="+mn-cs"/>
              </a:rPr>
              <a:t>A standalone novel with links to the </a:t>
            </a:r>
            <a:r>
              <a:rPr lang="en-GB" sz="1200" b="0" i="1" kern="1200" dirty="0">
                <a:solidFill>
                  <a:schemeClr val="tx1"/>
                </a:solidFill>
                <a:effectLst/>
                <a:latin typeface="+mn-lt"/>
                <a:ea typeface="+mn-ea"/>
                <a:cs typeface="+mn-cs"/>
              </a:rPr>
              <a:t>We Were Liars</a:t>
            </a:r>
            <a:r>
              <a:rPr lang="en-GB" sz="1200" b="0" i="0" kern="1200" dirty="0">
                <a:solidFill>
                  <a:schemeClr val="tx1"/>
                </a:solidFill>
                <a:effectLst/>
                <a:latin typeface="+mn-lt"/>
                <a:ea typeface="+mn-ea"/>
                <a:cs typeface="+mn-cs"/>
              </a:rPr>
              <a:t> series, there’s always a twist to look out for and this one builds slowly: when Matilda travels to meet her estranged father, she ends up alone in Martha’s Vineyard. As ever with E Lockhart, there’s twists, turns and a swoony romance!</a:t>
            </a:r>
          </a:p>
          <a:p>
            <a:pPr fontAlgn="base"/>
            <a:r>
              <a:rPr lang="en-GB" sz="1200" b="0" i="0" kern="1200" dirty="0">
                <a:solidFill>
                  <a:schemeClr val="tx1"/>
                </a:solidFill>
                <a:effectLst/>
                <a:latin typeface="+mn-lt"/>
                <a:ea typeface="+mn-ea"/>
                <a:cs typeface="+mn-cs"/>
              </a:rPr>
              <a:t>Content warnings: animal cruelty.</a:t>
            </a:r>
            <a:endParaRPr lang="en-GB" sz="1200" b="1" i="0" kern="1200" dirty="0">
              <a:solidFill>
                <a:schemeClr val="tx1"/>
              </a:solidFill>
              <a:effectLst/>
              <a:latin typeface="Altis ScotBook Bold" panose="020B0803030000000003" pitchFamily="34" charset="0"/>
              <a:ea typeface="+mn-ea"/>
              <a:cs typeface="+mn-cs"/>
            </a:endParaRPr>
          </a:p>
          <a:p>
            <a:pPr fontAlgn="base"/>
            <a:endParaRPr lang="en-GB" b="1" dirty="0">
              <a:latin typeface="HelveticaNeueAltaLT Std" panose="02000503040000020004" pitchFamily="50" charset="0"/>
            </a:endParaRPr>
          </a:p>
        </p:txBody>
      </p:sp>
      <p:sp>
        <p:nvSpPr>
          <p:cNvPr id="4" name="Slide Number Placeholder 3">
            <a:extLst>
              <a:ext uri="{FF2B5EF4-FFF2-40B4-BE49-F238E27FC236}">
                <a16:creationId xmlns:a16="http://schemas.microsoft.com/office/drawing/2014/main" id="{9D3F1034-C11A-0866-0240-B553FDF7C868}"/>
              </a:ext>
            </a:extLst>
          </p:cNvPr>
          <p:cNvSpPr>
            <a:spLocks noGrp="1"/>
          </p:cNvSpPr>
          <p:nvPr>
            <p:ph type="sldNum" sz="quarter" idx="5"/>
          </p:nvPr>
        </p:nvSpPr>
        <p:spPr/>
        <p:txBody>
          <a:bodyPr/>
          <a:lstStyle/>
          <a:p>
            <a:fld id="{D78E8763-CE37-478F-AC50-5431D1C2EC64}" type="slidenum">
              <a:rPr lang="en-GB" smtClean="0"/>
              <a:t>13</a:t>
            </a:fld>
            <a:endParaRPr lang="en-GB"/>
          </a:p>
        </p:txBody>
      </p:sp>
    </p:spTree>
    <p:extLst>
      <p:ext uri="{BB962C8B-B14F-4D97-AF65-F5344CB8AC3E}">
        <p14:creationId xmlns:p14="http://schemas.microsoft.com/office/powerpoint/2010/main" val="2341891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21DF9-7999-CA50-4D33-1B7C77A0C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F67313-AFD6-A809-AF3E-F3A777D36B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EB655D-DF82-F3E7-7B20-C96F19A74846}"/>
              </a:ext>
            </a:extLst>
          </p:cNvPr>
          <p:cNvSpPr>
            <a:spLocks noGrp="1"/>
          </p:cNvSpPr>
          <p:nvPr>
            <p:ph type="body" idx="1"/>
          </p:nvPr>
        </p:nvSpPr>
        <p:spPr/>
        <p:txBody>
          <a:bodyPr/>
          <a:lstStyle/>
          <a:p>
            <a:pPr fontAlgn="base"/>
            <a:r>
              <a:rPr lang="en-GB" sz="1200" b="1" i="1" kern="1200" dirty="0">
                <a:solidFill>
                  <a:schemeClr val="tx1"/>
                </a:solidFill>
                <a:effectLst/>
                <a:latin typeface="Altis ScotBook Bold" panose="020B0803030000000003" pitchFamily="34" charset="0"/>
                <a:ea typeface="+mn-ea"/>
                <a:cs typeface="+mn-cs"/>
              </a:rPr>
              <a:t>Don't Trust Fish </a:t>
            </a:r>
            <a:r>
              <a:rPr lang="en-GB" sz="1200" b="1" i="0" kern="1200" dirty="0">
                <a:solidFill>
                  <a:schemeClr val="tx1"/>
                </a:solidFill>
                <a:effectLst/>
                <a:latin typeface="Altis ScotBook Bold" panose="020B0803030000000003" pitchFamily="34" charset="0"/>
                <a:ea typeface="+mn-ea"/>
                <a:cs typeface="+mn-cs"/>
              </a:rPr>
              <a:t>by Neil </a:t>
            </a:r>
            <a:r>
              <a:rPr lang="en-GB" sz="1200" b="1" i="0" kern="1200" dirty="0" err="1">
                <a:solidFill>
                  <a:schemeClr val="tx1"/>
                </a:solidFill>
                <a:effectLst/>
                <a:latin typeface="Altis ScotBook Bold" panose="020B0803030000000003" pitchFamily="34" charset="0"/>
                <a:ea typeface="+mn-ea"/>
                <a:cs typeface="+mn-cs"/>
              </a:rPr>
              <a:t>Sharpson</a:t>
            </a:r>
            <a:r>
              <a:rPr lang="en-GB" sz="1200" b="1" i="0" kern="1200" dirty="0">
                <a:solidFill>
                  <a:schemeClr val="tx1"/>
                </a:solidFill>
                <a:effectLst/>
                <a:latin typeface="Altis ScotBook Bold" panose="020B0803030000000003" pitchFamily="34" charset="0"/>
                <a:ea typeface="+mn-ea"/>
                <a:cs typeface="+mn-cs"/>
              </a:rPr>
              <a:t> and Dan Santat (</a:t>
            </a:r>
            <a:r>
              <a:rPr lang="en-GB" sz="1200" b="1" i="0" kern="1200" cap="none" dirty="0">
                <a:solidFill>
                  <a:schemeClr val="tx1"/>
                </a:solidFill>
                <a:effectLst/>
                <a:latin typeface="Altis ScotBook Bold" panose="020B0803030000000003" pitchFamily="34" charset="0"/>
                <a:ea typeface="+mn-ea"/>
                <a:cs typeface="+mn-cs"/>
              </a:rPr>
              <a:t>Andersen Press)</a:t>
            </a:r>
          </a:p>
          <a:p>
            <a:pPr fontAlgn="base"/>
            <a:r>
              <a:rPr lang="en-GB" sz="1200" b="0" i="0" kern="1200" dirty="0">
                <a:solidFill>
                  <a:schemeClr val="tx1"/>
                </a:solidFill>
                <a:effectLst/>
                <a:latin typeface="HelveticaNeueAltaLT Std" panose="02000503040000020004" pitchFamily="50" charset="0"/>
                <a:ea typeface="+mn-ea"/>
                <a:cs typeface="+mn-cs"/>
              </a:rPr>
              <a:t>This book will make you and your younger readers laugh out loud. Not only does it share facts on the different vertebrate groups, it also takes a deeper dive into the world of fish and presents lots of convincing (and hilarious) reasons why you should not trust them. You will never look at fish in the same way again!</a:t>
            </a:r>
          </a:p>
          <a:p>
            <a:pPr fontAlgn="base"/>
            <a:endParaRPr lang="en-GB" sz="1200" b="0" i="0" kern="1200" dirty="0">
              <a:solidFill>
                <a:schemeClr val="tx1"/>
              </a:solidFill>
              <a:effectLst/>
              <a:latin typeface="HelveticaNeueAltaLT Std" panose="02000503040000020004" pitchFamily="50" charset="0"/>
              <a:ea typeface="+mn-ea"/>
              <a:cs typeface="+mn-cs"/>
            </a:endParaRPr>
          </a:p>
          <a:p>
            <a:pPr fontAlgn="base"/>
            <a:r>
              <a:rPr lang="en-GB" sz="1200" b="1" i="1" kern="1200" dirty="0">
                <a:solidFill>
                  <a:schemeClr val="tx1"/>
                </a:solidFill>
                <a:effectLst/>
                <a:latin typeface="Altis ScotBook Bold" panose="020B0803030000000003" pitchFamily="34" charset="0"/>
                <a:ea typeface="+mn-ea"/>
                <a:cs typeface="+mn-cs"/>
              </a:rPr>
              <a:t>The Adventures of Scout: Animal Rescue </a:t>
            </a:r>
            <a:r>
              <a:rPr lang="en-GB" sz="1200" b="1" i="0" kern="1200" dirty="0">
                <a:solidFill>
                  <a:schemeClr val="tx1"/>
                </a:solidFill>
                <a:effectLst/>
                <a:latin typeface="Altis ScotBook Bold" panose="020B0803030000000003" pitchFamily="34" charset="0"/>
                <a:ea typeface="+mn-ea"/>
                <a:cs typeface="+mn-cs"/>
              </a:rPr>
              <a:t>by Nicholas Parker, Jon Lakin, Matthew Baron and Ann Baratashvili (</a:t>
            </a:r>
            <a:r>
              <a:rPr lang="en-GB" sz="1200" b="1" i="0" kern="1200" cap="none" dirty="0">
                <a:solidFill>
                  <a:schemeClr val="tx1"/>
                </a:solidFill>
                <a:effectLst/>
                <a:latin typeface="Altis ScotBook Bold" panose="020B0803030000000003" pitchFamily="34" charset="0"/>
                <a:ea typeface="+mn-ea"/>
                <a:cs typeface="+mn-cs"/>
              </a:rPr>
              <a:t>Independent Publishing Network)</a:t>
            </a:r>
          </a:p>
          <a:p>
            <a:pPr fontAlgn="base"/>
            <a:r>
              <a:rPr lang="en-GB" sz="1200" b="0" i="0" kern="1200" dirty="0">
                <a:solidFill>
                  <a:schemeClr val="tx1"/>
                </a:solidFill>
                <a:effectLst/>
                <a:latin typeface="HelveticaNeueAltaLT Std" panose="02000503040000020004" pitchFamily="50" charset="0"/>
                <a:ea typeface="+mn-ea"/>
                <a:cs typeface="+mn-cs"/>
              </a:rPr>
              <a:t>Scout loves adventure – and she loves caring for the world around her. In this story, Scout and her best friend Vinnie must find a way to help the animals protect their habitats. A particularly fun and engaging feature is that Vinnie sneakily appears on every page, inviting children to spot him as they listen to or read the story. </a:t>
            </a:r>
          </a:p>
          <a:p>
            <a:pPr fontAlgn="base"/>
            <a:endParaRPr lang="en-GB" sz="1200" b="0" i="0" kern="1200" dirty="0">
              <a:solidFill>
                <a:schemeClr val="tx1"/>
              </a:solidFill>
              <a:effectLst/>
              <a:latin typeface="HelveticaNeueAltaLT Std" panose="02000503040000020004" pitchFamily="50" charset="0"/>
              <a:ea typeface="+mn-ea"/>
              <a:cs typeface="+mn-cs"/>
            </a:endParaRPr>
          </a:p>
          <a:p>
            <a:pPr fontAlgn="base"/>
            <a:r>
              <a:rPr lang="en-GB" sz="1200" b="1" i="1" kern="1200" dirty="0">
                <a:solidFill>
                  <a:schemeClr val="tx1"/>
                </a:solidFill>
                <a:effectLst/>
                <a:latin typeface="Altis ScotBook Bold" panose="020B0803030000000003" pitchFamily="34" charset="0"/>
                <a:ea typeface="+mn-ea"/>
                <a:cs typeface="+mn-cs"/>
              </a:rPr>
              <a:t>An Illustrated Treasury of Scottish Mythical Creatures </a:t>
            </a:r>
            <a:r>
              <a:rPr lang="en-GB" sz="1200" b="1" i="0" kern="1200" dirty="0">
                <a:solidFill>
                  <a:schemeClr val="tx1"/>
                </a:solidFill>
                <a:effectLst/>
                <a:latin typeface="Altis ScotBook Bold" panose="020B0803030000000003" pitchFamily="34" charset="0"/>
                <a:ea typeface="+mn-ea"/>
                <a:cs typeface="+mn-cs"/>
              </a:rPr>
              <a:t>by </a:t>
            </a:r>
            <a:r>
              <a:rPr lang="nb-NO" sz="1200" b="1" i="0" kern="1200" dirty="0">
                <a:solidFill>
                  <a:schemeClr val="tx1"/>
                </a:solidFill>
                <a:effectLst/>
                <a:latin typeface="Altis ScotBook Bold" panose="020B0803030000000003" pitchFamily="34" charset="0"/>
                <a:ea typeface="+mn-ea"/>
                <a:cs typeface="+mn-cs"/>
              </a:rPr>
              <a:t>Theresa Breslin and Kate Leiper (</a:t>
            </a:r>
            <a:r>
              <a:rPr lang="en-GB" sz="1200" b="1" i="0" kern="1200" cap="none" dirty="0">
                <a:solidFill>
                  <a:schemeClr val="tx1"/>
                </a:solidFill>
                <a:effectLst/>
                <a:latin typeface="Altis ScotBook Bold" panose="020B0803030000000003" pitchFamily="34" charset="0"/>
                <a:ea typeface="+mn-ea"/>
                <a:cs typeface="+mn-cs"/>
              </a:rPr>
              <a:t>Floris Books)</a:t>
            </a:r>
          </a:p>
          <a:p>
            <a:pPr fontAlgn="base"/>
            <a:r>
              <a:rPr lang="en-GB" sz="1200" b="0" i="0" kern="1200" dirty="0">
                <a:solidFill>
                  <a:schemeClr val="tx1"/>
                </a:solidFill>
                <a:effectLst/>
                <a:latin typeface="HelveticaNeueAltaLT Std" panose="02000503040000020004" pitchFamily="50" charset="0"/>
                <a:ea typeface="+mn-ea"/>
                <a:cs typeface="+mn-cs"/>
              </a:rPr>
              <a:t>A beautifully-illustrated book full of Scottish mythical creatures and the stories that surround them. Stories that will make readers laugh, think and get lost in mythical worlds. A range of ages will enjoy having this book read to them but readers in the upper primary years will benefit from reading this more independently. You can also use our learning resources (https://www.scottishbooktrust.com/learning-resources/scottish-myths-and-legends-learning-resources) to explore this book, and all its myths and legends, with your class!</a:t>
            </a:r>
            <a:endParaRPr lang="en-GB" b="1" dirty="0">
              <a:latin typeface="HelveticaNeueAltaLT Std" panose="02000503040000020004" pitchFamily="50" charset="0"/>
            </a:endParaRPr>
          </a:p>
        </p:txBody>
      </p:sp>
      <p:sp>
        <p:nvSpPr>
          <p:cNvPr id="4" name="Slide Number Placeholder 3">
            <a:extLst>
              <a:ext uri="{FF2B5EF4-FFF2-40B4-BE49-F238E27FC236}">
                <a16:creationId xmlns:a16="http://schemas.microsoft.com/office/drawing/2014/main" id="{AA2C005A-AFB7-265D-6537-6CF7E52A4C8A}"/>
              </a:ext>
            </a:extLst>
          </p:cNvPr>
          <p:cNvSpPr>
            <a:spLocks noGrp="1"/>
          </p:cNvSpPr>
          <p:nvPr>
            <p:ph type="sldNum" sz="quarter" idx="5"/>
          </p:nvPr>
        </p:nvSpPr>
        <p:spPr/>
        <p:txBody>
          <a:bodyPr/>
          <a:lstStyle/>
          <a:p>
            <a:fld id="{D78E8763-CE37-478F-AC50-5431D1C2EC64}" type="slidenum">
              <a:rPr lang="en-GB" smtClean="0"/>
              <a:t>14</a:t>
            </a:fld>
            <a:endParaRPr lang="en-GB"/>
          </a:p>
        </p:txBody>
      </p:sp>
    </p:spTree>
    <p:extLst>
      <p:ext uri="{BB962C8B-B14F-4D97-AF65-F5344CB8AC3E}">
        <p14:creationId xmlns:p14="http://schemas.microsoft.com/office/powerpoint/2010/main" val="4146004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F79B2-719A-17DE-D227-BA07DC451D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2CB0C7-91EB-A5B9-57BE-8858962F4B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5234B8-9D4D-E243-919B-F94360777757}"/>
              </a:ext>
            </a:extLst>
          </p:cNvPr>
          <p:cNvSpPr>
            <a:spLocks noGrp="1"/>
          </p:cNvSpPr>
          <p:nvPr>
            <p:ph type="body" idx="1"/>
          </p:nvPr>
        </p:nvSpPr>
        <p:spPr/>
        <p:txBody>
          <a:bodyPr/>
          <a:lstStyle/>
          <a:p>
            <a:pPr fontAlgn="base"/>
            <a:r>
              <a:rPr lang="en-GB" sz="1200" b="1" dirty="0">
                <a:latin typeface="Altis ScotBook Bold" panose="020B0803030000000003" pitchFamily="34" charset="0"/>
                <a:cs typeface="Arial" panose="020B0604020202020204" pitchFamily="34" charset="0"/>
              </a:rPr>
              <a:t>Great books for exploring mental health and wellbeing </a:t>
            </a:r>
          </a:p>
          <a:p>
            <a:pPr fontAlgn="base"/>
            <a:endParaRPr lang="en-GB" sz="1200" b="1" dirty="0">
              <a:latin typeface="Altis ScotBook Bold" panose="020B0803030000000003" pitchFamily="34" charset="0"/>
              <a:cs typeface="Arial" panose="020B0604020202020204" pitchFamily="34" charset="0"/>
            </a:endParaRPr>
          </a:p>
          <a:p>
            <a:pPr fontAlgn="base"/>
            <a:r>
              <a:rPr lang="en-GB" sz="1200" b="0" i="0" kern="1200" dirty="0">
                <a:solidFill>
                  <a:schemeClr val="tx1"/>
                </a:solidFill>
                <a:effectLst/>
                <a:latin typeface="HelveticaNeueAltaLT Std" panose="02000503040000020004" pitchFamily="50" charset="0"/>
                <a:ea typeface="+mn-ea"/>
                <a:cs typeface="+mn-cs"/>
              </a:rPr>
              <a:t>Books and stories offer excellent opportunities to support children and young people to explore emotional literacy and mental health. Whether you’re just starting to explore emotions or want narratives that help teens explore concepts like anxiety, we’ve hand-picked some of our favourite books for exploring mental health and wellbeing. </a:t>
            </a:r>
            <a:br>
              <a:rPr lang="en-GB" dirty="0">
                <a:latin typeface="HelveticaNeueAltaLT Std" panose="02000503040000020004" pitchFamily="50" charset="0"/>
              </a:rPr>
            </a:br>
            <a:endParaRPr lang="en-GB" b="1" dirty="0">
              <a:latin typeface="Altis ScotBook Bold" panose="020B0803030000000003" pitchFamily="34" charset="0"/>
            </a:endParaRPr>
          </a:p>
          <a:p>
            <a:pPr fontAlgn="base"/>
            <a:r>
              <a:rPr lang="en-GB" sz="1200" b="1" i="1" kern="1200" dirty="0">
                <a:solidFill>
                  <a:schemeClr val="tx1"/>
                </a:solidFill>
                <a:effectLst/>
                <a:latin typeface="Altis ScotBook Bold" panose="020B0803030000000003" pitchFamily="34" charset="0"/>
                <a:ea typeface="+mn-ea"/>
                <a:cs typeface="+mn-cs"/>
              </a:rPr>
              <a:t>Geoffrey Gets the Jitters </a:t>
            </a:r>
            <a:r>
              <a:rPr lang="en-GB" sz="1200" b="1" i="0" kern="1200" dirty="0">
                <a:solidFill>
                  <a:schemeClr val="tx1"/>
                </a:solidFill>
                <a:effectLst/>
                <a:latin typeface="Altis ScotBook Bold" panose="020B0803030000000003" pitchFamily="34" charset="0"/>
                <a:ea typeface="+mn-ea"/>
                <a:cs typeface="+mn-cs"/>
              </a:rPr>
              <a:t>by Nadia Shireen (Puffin)</a:t>
            </a:r>
          </a:p>
          <a:p>
            <a:pPr fontAlgn="base"/>
            <a:r>
              <a:rPr lang="en-GB" sz="1200" b="0" i="0" kern="1200" dirty="0">
                <a:solidFill>
                  <a:schemeClr val="tx1"/>
                </a:solidFill>
                <a:effectLst/>
                <a:latin typeface="HelveticaNeueAltaLT Std" panose="02000503040000020004" pitchFamily="50" charset="0"/>
                <a:ea typeface="+mn-ea"/>
                <a:cs typeface="+mn-cs"/>
              </a:rPr>
              <a:t>Thinking about school, Geoffrey can’t help but think 'what if?' What if he loses his favourite teddy, or his best friend Barbara doesn’t like him anymore? Geoffrey discovers these wiggly feelings in his tummy are the jitters. But just as Geoffrey feels overwhelmed, he discovers there’s things he can do to keep his jitters at bay. This funny and bright picture book is perfect for talking about times we feel nervous or worried, and what we can do to process and understand them.</a:t>
            </a:r>
          </a:p>
          <a:p>
            <a:pPr fontAlgn="base"/>
            <a:endParaRPr lang="en-GB" sz="1200" b="1" i="0" kern="1200" dirty="0">
              <a:solidFill>
                <a:schemeClr val="tx1"/>
              </a:solidFill>
              <a:effectLst/>
              <a:latin typeface="Altis ScotBook Bold" panose="020B0803030000000003" pitchFamily="34" charset="0"/>
              <a:ea typeface="+mn-ea"/>
              <a:cs typeface="+mn-cs"/>
            </a:endParaRPr>
          </a:p>
          <a:p>
            <a:pPr fontAlgn="base"/>
            <a:r>
              <a:rPr lang="en-GB" sz="1200" b="1" i="1" kern="1200" dirty="0">
                <a:solidFill>
                  <a:schemeClr val="tx1"/>
                </a:solidFill>
                <a:effectLst/>
                <a:latin typeface="Altis ScotBook Bold" panose="020B0803030000000003" pitchFamily="34" charset="0"/>
                <a:ea typeface="+mn-ea"/>
                <a:cs typeface="+mn-cs"/>
              </a:rPr>
              <a:t>Green</a:t>
            </a:r>
            <a:r>
              <a:rPr lang="en-GB" sz="1200" b="1" i="0" kern="1200" dirty="0">
                <a:solidFill>
                  <a:schemeClr val="tx1"/>
                </a:solidFill>
                <a:effectLst/>
                <a:latin typeface="Altis ScotBook Bold" panose="020B0803030000000003" pitchFamily="34" charset="0"/>
                <a:ea typeface="+mn-ea"/>
                <a:cs typeface="+mn-cs"/>
              </a:rPr>
              <a:t> by Louise Greig and Hannah Peck (</a:t>
            </a:r>
            <a:r>
              <a:rPr lang="en-GB" sz="1200" b="1" i="0" kern="1200" dirty="0" err="1">
                <a:solidFill>
                  <a:schemeClr val="tx1"/>
                </a:solidFill>
                <a:effectLst/>
                <a:latin typeface="Altis ScotBook Bold" panose="020B0803030000000003" pitchFamily="34" charset="0"/>
                <a:ea typeface="+mn-ea"/>
                <a:cs typeface="+mn-cs"/>
              </a:rPr>
              <a:t>Farshore</a:t>
            </a:r>
            <a:r>
              <a:rPr lang="en-GB" sz="1200" b="1" i="0" kern="1200" dirty="0">
                <a:solidFill>
                  <a:schemeClr val="tx1"/>
                </a:solidFill>
                <a:effectLst/>
                <a:latin typeface="Altis ScotBook Bold" panose="020B0803030000000003" pitchFamily="34" charset="0"/>
                <a:ea typeface="+mn-ea"/>
                <a:cs typeface="+mn-cs"/>
              </a:rPr>
              <a:t>)</a:t>
            </a:r>
          </a:p>
          <a:p>
            <a:pPr rtl="0" fontAlgn="base"/>
            <a:r>
              <a:rPr lang="en-GB" sz="1200" b="0" i="0" kern="1200" dirty="0">
                <a:solidFill>
                  <a:schemeClr val="tx1"/>
                </a:solidFill>
                <a:effectLst/>
                <a:latin typeface="+mn-lt"/>
                <a:ea typeface="+mn-ea"/>
                <a:cs typeface="+mn-cs"/>
              </a:rPr>
              <a:t>When it snows, Ed is beyond excited to build a spectacular sled to go racing with his friends. However, the voice in Ed’s head tells him that his sled will never be good </a:t>
            </a:r>
            <a:r>
              <a:rPr lang="en-GB" sz="1200" b="0" i="0" kern="1200" dirty="0" err="1">
                <a:solidFill>
                  <a:schemeClr val="tx1"/>
                </a:solidFill>
                <a:effectLst/>
                <a:latin typeface="+mn-lt"/>
                <a:ea typeface="+mn-ea"/>
                <a:cs typeface="+mn-cs"/>
              </a:rPr>
              <a:t>enough,and</a:t>
            </a:r>
            <a:r>
              <a:rPr lang="en-GB" sz="1200" b="0" i="0" kern="1200" dirty="0">
                <a:solidFill>
                  <a:schemeClr val="tx1"/>
                </a:solidFill>
                <a:effectLst/>
                <a:latin typeface="+mn-lt"/>
                <a:ea typeface="+mn-ea"/>
                <a:cs typeface="+mn-cs"/>
              </a:rPr>
              <a:t> he quickly loses the opportunity to fully enjoy winter. This book offers a great prompt to talk about the concept of perfectionism, and what we can do to stop our feelings of inadequacy from holding us back.</a:t>
            </a:r>
          </a:p>
          <a:p>
            <a:endParaRPr lang="en-GB" b="1" dirty="0">
              <a:latin typeface="Altis ScotBook Bold" panose="020B0803030000000003" pitchFamily="34" charset="0"/>
            </a:endParaRPr>
          </a:p>
          <a:p>
            <a:r>
              <a:rPr lang="en-GB" sz="1200" b="1" i="1" kern="1200" dirty="0">
                <a:solidFill>
                  <a:schemeClr val="tx1"/>
                </a:solidFill>
                <a:effectLst/>
                <a:latin typeface="Altis ScotBook Bold" panose="020B0803030000000003" pitchFamily="34" charset="0"/>
                <a:ea typeface="+mn-ea"/>
                <a:cs typeface="+mn-cs"/>
              </a:rPr>
              <a:t>Meesha Makes Friends </a:t>
            </a:r>
            <a:r>
              <a:rPr lang="en-GB" sz="1200" b="1" i="0" kern="1200" dirty="0">
                <a:solidFill>
                  <a:schemeClr val="tx1"/>
                </a:solidFill>
                <a:effectLst/>
                <a:latin typeface="Altis ScotBook Bold" panose="020B0803030000000003" pitchFamily="34" charset="0"/>
                <a:ea typeface="+mn-ea"/>
                <a:cs typeface="+mn-cs"/>
              </a:rPr>
              <a:t>by Tom Percival (Bloomsbury Children’s Books)</a:t>
            </a:r>
          </a:p>
          <a:p>
            <a:r>
              <a:rPr lang="en-GB" sz="1200" b="0" i="0" kern="1200" dirty="0">
                <a:solidFill>
                  <a:schemeClr val="tx1"/>
                </a:solidFill>
                <a:effectLst/>
                <a:latin typeface="HelveticaNeueAltaLT Std" panose="02000503040000020004" pitchFamily="50" charset="0"/>
                <a:ea typeface="+mn-ea"/>
                <a:cs typeface="+mn-cs"/>
              </a:rPr>
              <a:t>Tom Percival’s </a:t>
            </a:r>
            <a:r>
              <a:rPr lang="en-GB" sz="1200" b="0" i="1" kern="1200" dirty="0">
                <a:solidFill>
                  <a:schemeClr val="tx1"/>
                </a:solidFill>
                <a:effectLst/>
                <a:latin typeface="HelveticaNeueAltaLT Std" panose="02000503040000020004" pitchFamily="50" charset="0"/>
                <a:ea typeface="+mn-ea"/>
                <a:cs typeface="+mn-cs"/>
              </a:rPr>
              <a:t>Big Bright Feelings</a:t>
            </a:r>
            <a:r>
              <a:rPr lang="en-GB" sz="1200" b="0" i="0" kern="1200" dirty="0">
                <a:solidFill>
                  <a:schemeClr val="tx1"/>
                </a:solidFill>
                <a:effectLst/>
                <a:latin typeface="HelveticaNeueAltaLT Std" panose="02000503040000020004" pitchFamily="50" charset="0"/>
                <a:ea typeface="+mn-ea"/>
                <a:cs typeface="+mn-cs"/>
              </a:rPr>
              <a:t> series are great picture books for exploring emotional literacy. </a:t>
            </a:r>
            <a:r>
              <a:rPr lang="en-GB" sz="1200" b="0" i="1" kern="1200" dirty="0">
                <a:solidFill>
                  <a:schemeClr val="tx1"/>
                </a:solidFill>
                <a:effectLst/>
                <a:latin typeface="HelveticaNeueAltaLT Std" panose="02000503040000020004" pitchFamily="50" charset="0"/>
                <a:ea typeface="+mn-ea"/>
                <a:cs typeface="+mn-cs"/>
              </a:rPr>
              <a:t>Meesha Makes Friends </a:t>
            </a:r>
            <a:r>
              <a:rPr lang="en-GB" sz="1200" b="0" i="0" kern="1200" dirty="0">
                <a:solidFill>
                  <a:schemeClr val="tx1"/>
                </a:solidFill>
                <a:effectLst/>
                <a:latin typeface="HelveticaNeueAltaLT Std" panose="02000503040000020004" pitchFamily="50" charset="0"/>
                <a:ea typeface="+mn-ea"/>
                <a:cs typeface="+mn-cs"/>
              </a:rPr>
              <a:t>is a beautiful book for understanding shyness, loneliness and isolation. Meesha loves making her own creations, but she feels helpless at making friends. When she meets someone new at a party, she finds someone she can create with. We love how the narrative of this book celebrates Meesha for who she is and shows that she doesn’t have to change who she is to make connections.</a:t>
            </a:r>
            <a:br>
              <a:rPr lang="en-GB" b="1" dirty="0">
                <a:latin typeface="Altis ScotBook Bold" panose="020B0803030000000003" pitchFamily="34" charset="0"/>
              </a:rPr>
            </a:br>
            <a:endParaRPr lang="en-GB" b="1" dirty="0">
              <a:latin typeface="Altis ScotBook Bold" panose="020B0803030000000003" pitchFamily="34" charset="0"/>
            </a:endParaRPr>
          </a:p>
        </p:txBody>
      </p:sp>
      <p:sp>
        <p:nvSpPr>
          <p:cNvPr id="4" name="Slide Number Placeholder 3">
            <a:extLst>
              <a:ext uri="{FF2B5EF4-FFF2-40B4-BE49-F238E27FC236}">
                <a16:creationId xmlns:a16="http://schemas.microsoft.com/office/drawing/2014/main" id="{BA8566B6-46BA-8B0C-2030-12DDD29DEBCF}"/>
              </a:ext>
            </a:extLst>
          </p:cNvPr>
          <p:cNvSpPr>
            <a:spLocks noGrp="1"/>
          </p:cNvSpPr>
          <p:nvPr>
            <p:ph type="sldNum" sz="quarter" idx="5"/>
          </p:nvPr>
        </p:nvSpPr>
        <p:spPr/>
        <p:txBody>
          <a:bodyPr/>
          <a:lstStyle/>
          <a:p>
            <a:fld id="{D78E8763-CE37-478F-AC50-5431D1C2EC64}" type="slidenum">
              <a:rPr lang="en-GB" smtClean="0"/>
              <a:t>15</a:t>
            </a:fld>
            <a:endParaRPr lang="en-GB"/>
          </a:p>
        </p:txBody>
      </p:sp>
    </p:spTree>
    <p:extLst>
      <p:ext uri="{BB962C8B-B14F-4D97-AF65-F5344CB8AC3E}">
        <p14:creationId xmlns:p14="http://schemas.microsoft.com/office/powerpoint/2010/main" val="3352510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080F4-1CC4-D9C3-CF26-A8ECC7EF7F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349939-24EC-5EC4-FDB1-6476043A73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DED09-30CD-DBAF-E49B-01B44B4A0D30}"/>
              </a:ext>
            </a:extLst>
          </p:cNvPr>
          <p:cNvSpPr>
            <a:spLocks noGrp="1"/>
          </p:cNvSpPr>
          <p:nvPr>
            <p:ph type="body" idx="1"/>
          </p:nvPr>
        </p:nvSpPr>
        <p:spPr/>
        <p:txBody>
          <a:bodyPr/>
          <a:lstStyle/>
          <a:p>
            <a:pPr fontAlgn="base"/>
            <a:r>
              <a:rPr lang="en-GB" sz="1200" b="1" i="1" kern="1200" dirty="0">
                <a:solidFill>
                  <a:schemeClr val="tx1"/>
                </a:solidFill>
                <a:effectLst/>
                <a:latin typeface="Altis ScotBook Bold" panose="020B0803030000000003" pitchFamily="34" charset="0"/>
                <a:ea typeface="+mn-ea"/>
                <a:cs typeface="+mn-cs"/>
              </a:rPr>
              <a:t>Bumble and Snug and the Worried Dragons </a:t>
            </a:r>
            <a:r>
              <a:rPr lang="en-GB" sz="1200" b="1" i="0" kern="1200" dirty="0">
                <a:solidFill>
                  <a:schemeClr val="tx1"/>
                </a:solidFill>
                <a:effectLst/>
                <a:latin typeface="Altis ScotBook Bold" panose="020B0803030000000003" pitchFamily="34" charset="0"/>
                <a:ea typeface="+mn-ea"/>
                <a:cs typeface="+mn-cs"/>
              </a:rPr>
              <a:t>by Mark Bradley (Hodder Children’s Books)</a:t>
            </a:r>
          </a:p>
          <a:p>
            <a:pPr fontAlgn="base"/>
            <a:r>
              <a:rPr lang="en-GB" sz="1200" b="0" i="0" kern="1200" dirty="0">
                <a:solidFill>
                  <a:schemeClr val="tx1"/>
                </a:solidFill>
                <a:effectLst/>
                <a:latin typeface="HelveticaNeueAltaLT Std" panose="02000503040000020004" pitchFamily="50" charset="0"/>
                <a:ea typeface="+mn-ea"/>
                <a:cs typeface="+mn-cs"/>
              </a:rPr>
              <a:t>When Bumble and Snug accidentally bring home some dragon eggs they find themselves responsible for raising the hatchlings! The </a:t>
            </a:r>
            <a:r>
              <a:rPr lang="en-GB" sz="1200" b="0" i="1" kern="1200" dirty="0">
                <a:solidFill>
                  <a:schemeClr val="tx1"/>
                </a:solidFill>
                <a:effectLst/>
                <a:latin typeface="HelveticaNeueAltaLT Std" panose="02000503040000020004" pitchFamily="50" charset="0"/>
                <a:ea typeface="+mn-ea"/>
                <a:cs typeface="+mn-cs"/>
              </a:rPr>
              <a:t>Bumble and Snug</a:t>
            </a:r>
            <a:r>
              <a:rPr lang="en-GB" sz="1200" b="0" i="0" kern="1200" dirty="0">
                <a:solidFill>
                  <a:schemeClr val="tx1"/>
                </a:solidFill>
                <a:effectLst/>
                <a:latin typeface="HelveticaNeueAltaLT Std" panose="02000503040000020004" pitchFamily="50" charset="0"/>
                <a:ea typeface="+mn-ea"/>
                <a:cs typeface="+mn-cs"/>
              </a:rPr>
              <a:t> series are funny and bold graphic novels, but we also love how Mark Bradley brings in themes of empathy and emotional literary. They’re perfect for noticing different character’s expressions and having a chat about why a certain character may be feeling a certain emotion.</a:t>
            </a:r>
            <a:br>
              <a:rPr lang="en-GB" dirty="0">
                <a:latin typeface="HelveticaNeueAltaLT Std" panose="02000503040000020004" pitchFamily="50" charset="0"/>
              </a:rPr>
            </a:br>
            <a:endParaRPr lang="en-GB" dirty="0">
              <a:latin typeface="HelveticaNeueAltaLT Std" panose="02000503040000020004" pitchFamily="50" charset="0"/>
            </a:endParaRPr>
          </a:p>
          <a:p>
            <a:pPr fontAlgn="base"/>
            <a:r>
              <a:rPr lang="en-GB" sz="1200" b="1" i="1" kern="1200" dirty="0">
                <a:solidFill>
                  <a:schemeClr val="tx1"/>
                </a:solidFill>
                <a:effectLst/>
                <a:latin typeface="Altis ScotBook Bold" panose="020B0803030000000003" pitchFamily="34" charset="0"/>
                <a:ea typeface="+mn-ea"/>
                <a:cs typeface="+mn-cs"/>
              </a:rPr>
              <a:t>The New Girl </a:t>
            </a:r>
            <a:r>
              <a:rPr lang="en-GB" sz="1200" b="1" i="0" kern="1200" dirty="0">
                <a:solidFill>
                  <a:schemeClr val="tx1"/>
                </a:solidFill>
                <a:effectLst/>
                <a:latin typeface="Altis ScotBook Bold" panose="020B0803030000000003" pitchFamily="34" charset="0"/>
                <a:ea typeface="+mn-ea"/>
                <a:cs typeface="+mn-cs"/>
              </a:rPr>
              <a:t>by Cassandra Calin (Scholastic)</a:t>
            </a:r>
          </a:p>
          <a:p>
            <a:pPr fontAlgn="base"/>
            <a:r>
              <a:rPr lang="en-GB" sz="1200" b="0" i="0" kern="1200" dirty="0">
                <a:solidFill>
                  <a:schemeClr val="tx1"/>
                </a:solidFill>
                <a:effectLst/>
                <a:latin typeface="HelveticaNeueAltaLT Std" panose="02000503040000020004" pitchFamily="50" charset="0"/>
                <a:ea typeface="+mn-ea"/>
                <a:cs typeface="+mn-cs"/>
              </a:rPr>
              <a:t>This graphic novel is a visual treat. In this coming-of-age story we meet charming and relatable 12-year-old Lia, whose life is turned upside down when her family migrate from Romania to Canada. Lia struggles to navigate friendships, school, family, first crushes and painful periods! All amidst the turmoil of leaving her home, learning a new language and adapting to new cultures. Inspired by the author's own immigration experiences as a child, </a:t>
            </a:r>
            <a:r>
              <a:rPr lang="en-GB" sz="1200" b="0" i="1" kern="1200" dirty="0">
                <a:solidFill>
                  <a:schemeClr val="tx1"/>
                </a:solidFill>
                <a:effectLst/>
                <a:latin typeface="HelveticaNeueAltaLT Std" panose="02000503040000020004" pitchFamily="50" charset="0"/>
                <a:ea typeface="+mn-ea"/>
                <a:cs typeface="+mn-cs"/>
              </a:rPr>
              <a:t>The New Girl</a:t>
            </a:r>
            <a:r>
              <a:rPr lang="en-GB" sz="1200" b="0" i="0" kern="1200" dirty="0">
                <a:solidFill>
                  <a:schemeClr val="tx1"/>
                </a:solidFill>
                <a:effectLst/>
                <a:latin typeface="HelveticaNeueAltaLT Std" panose="02000503040000020004" pitchFamily="50" charset="0"/>
                <a:ea typeface="+mn-ea"/>
                <a:cs typeface="+mn-cs"/>
              </a:rPr>
              <a:t> is a heartwarming, candid reflection of pre-teen experiences.</a:t>
            </a:r>
          </a:p>
          <a:p>
            <a:pPr fontAlgn="base"/>
            <a:endParaRPr lang="en-GB" sz="1200" b="1" i="0" kern="1200" dirty="0">
              <a:solidFill>
                <a:schemeClr val="tx1"/>
              </a:solidFill>
              <a:effectLst/>
              <a:latin typeface="Altis ScotBook Bold" panose="020B0803030000000003" pitchFamily="34" charset="0"/>
              <a:ea typeface="+mn-ea"/>
              <a:cs typeface="+mn-cs"/>
            </a:endParaRPr>
          </a:p>
          <a:p>
            <a:pPr fontAlgn="base"/>
            <a:r>
              <a:rPr lang="en-GB" sz="1200" b="1" i="1" kern="1200" dirty="0">
                <a:solidFill>
                  <a:schemeClr val="tx1"/>
                </a:solidFill>
                <a:effectLst/>
                <a:latin typeface="Altis ScotBook Bold" panose="020B0803030000000003" pitchFamily="34" charset="0"/>
                <a:ea typeface="+mn-ea"/>
                <a:cs typeface="+mn-cs"/>
              </a:rPr>
              <a:t>Jellybean</a:t>
            </a:r>
            <a:r>
              <a:rPr lang="en-GB" sz="1200" b="1" i="0" kern="1200" dirty="0">
                <a:solidFill>
                  <a:schemeClr val="tx1"/>
                </a:solidFill>
                <a:effectLst/>
                <a:latin typeface="Altis ScotBook Bold" panose="020B0803030000000003" pitchFamily="34" charset="0"/>
                <a:ea typeface="+mn-ea"/>
                <a:cs typeface="+mn-cs"/>
              </a:rPr>
              <a:t> by Eve Ainsworth and Theo Parish (Barrington Stoke)</a:t>
            </a:r>
          </a:p>
          <a:p>
            <a:pPr fontAlgn="base"/>
            <a:r>
              <a:rPr lang="en-GB" sz="1200" b="0" i="0" kern="1200" dirty="0">
                <a:solidFill>
                  <a:schemeClr val="tx1"/>
                </a:solidFill>
                <a:effectLst/>
                <a:latin typeface="HelveticaNeueAltaLT Std" panose="02000503040000020004" pitchFamily="50" charset="0"/>
                <a:ea typeface="+mn-ea"/>
                <a:cs typeface="+mn-cs"/>
              </a:rPr>
              <a:t>Ellie is overwhelmed by the idea of going to school. Her parents are sure her feelings must be due to bullying or schoolwork but eventually realise that Ellie is experiencing anxiety. As her absence turns into weeks, then months away from school, both Ellie and her parents explore a way to help her back. This short dyslexia-friendly book from Barrington Stoke is a great exploration of anxiety with a hopeful ending.</a:t>
            </a:r>
          </a:p>
          <a:p>
            <a:pPr fontAlgn="base"/>
            <a:r>
              <a:rPr lang="en-GB" sz="1200" b="0" i="0" kern="1200" dirty="0">
                <a:solidFill>
                  <a:schemeClr val="tx1"/>
                </a:solidFill>
                <a:effectLst/>
                <a:latin typeface="HelveticaNeueAltaLT Std" panose="02000503040000020004" pitchFamily="50" charset="0"/>
                <a:ea typeface="+mn-ea"/>
                <a:cs typeface="+mn-cs"/>
              </a:rPr>
              <a:t>Content warnings: depression and/or anxiety.</a:t>
            </a:r>
            <a:endParaRPr lang="en-GB" b="0" dirty="0">
              <a:latin typeface="HelveticaNeueAltaLT Std" panose="02000503040000020004" pitchFamily="50" charset="0"/>
            </a:endParaRPr>
          </a:p>
        </p:txBody>
      </p:sp>
      <p:sp>
        <p:nvSpPr>
          <p:cNvPr id="4" name="Slide Number Placeholder 3">
            <a:extLst>
              <a:ext uri="{FF2B5EF4-FFF2-40B4-BE49-F238E27FC236}">
                <a16:creationId xmlns:a16="http://schemas.microsoft.com/office/drawing/2014/main" id="{A06CF9CD-5495-0784-F70A-555413662A83}"/>
              </a:ext>
            </a:extLst>
          </p:cNvPr>
          <p:cNvSpPr>
            <a:spLocks noGrp="1"/>
          </p:cNvSpPr>
          <p:nvPr>
            <p:ph type="sldNum" sz="quarter" idx="5"/>
          </p:nvPr>
        </p:nvSpPr>
        <p:spPr/>
        <p:txBody>
          <a:bodyPr/>
          <a:lstStyle/>
          <a:p>
            <a:fld id="{D78E8763-CE37-478F-AC50-5431D1C2EC64}" type="slidenum">
              <a:rPr lang="en-GB" smtClean="0"/>
              <a:t>16</a:t>
            </a:fld>
            <a:endParaRPr lang="en-GB"/>
          </a:p>
        </p:txBody>
      </p:sp>
    </p:spTree>
    <p:extLst>
      <p:ext uri="{BB962C8B-B14F-4D97-AF65-F5344CB8AC3E}">
        <p14:creationId xmlns:p14="http://schemas.microsoft.com/office/powerpoint/2010/main" val="1128306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6273E-2026-0FE2-A595-67F52847C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FBE792-4EF0-2FC9-2683-3E391543BD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7CF701-FA90-898E-A95C-0AF1E8DEA776}"/>
              </a:ext>
            </a:extLst>
          </p:cNvPr>
          <p:cNvSpPr>
            <a:spLocks noGrp="1"/>
          </p:cNvSpPr>
          <p:nvPr>
            <p:ph type="body" idx="1"/>
          </p:nvPr>
        </p:nvSpPr>
        <p:spPr/>
        <p:txBody>
          <a:bodyPr/>
          <a:lstStyle/>
          <a:p>
            <a:pPr fontAlgn="base"/>
            <a:r>
              <a:rPr lang="en-GB" sz="1200" b="1" i="1" kern="1200" dirty="0">
                <a:solidFill>
                  <a:schemeClr val="tx1"/>
                </a:solidFill>
                <a:effectLst/>
                <a:latin typeface="Altis ScotBook Bold" panose="020B0803030000000003" pitchFamily="34" charset="0"/>
                <a:ea typeface="+mn-ea"/>
                <a:cs typeface="+mn-cs"/>
              </a:rPr>
              <a:t>The Sad Ghost Club: A Hopeful Guide to Getting Through Bad Days </a:t>
            </a:r>
            <a:r>
              <a:rPr lang="en-GB" sz="1200" b="1" i="0" kern="1200" dirty="0">
                <a:solidFill>
                  <a:schemeClr val="tx1"/>
                </a:solidFill>
                <a:effectLst/>
                <a:latin typeface="Altis ScotBook Bold" panose="020B0803030000000003" pitchFamily="34" charset="0"/>
                <a:ea typeface="+mn-ea"/>
                <a:cs typeface="+mn-cs"/>
              </a:rPr>
              <a:t>by Lize Meddings (Wren &amp; Rook)</a:t>
            </a:r>
          </a:p>
          <a:p>
            <a:pPr fontAlgn="base"/>
            <a:r>
              <a:rPr lang="en-GB" sz="1200" b="0" i="0" kern="1200" dirty="0">
                <a:solidFill>
                  <a:schemeClr val="tx1"/>
                </a:solidFill>
                <a:effectLst/>
                <a:latin typeface="HelveticaNeueAltaLT Std" panose="02000503040000020004" pitchFamily="50" charset="0"/>
                <a:ea typeface="+mn-ea"/>
                <a:cs typeface="+mn-cs"/>
              </a:rPr>
              <a:t>The most recent instalment in </a:t>
            </a:r>
            <a:r>
              <a:rPr lang="en-GB" sz="1200" b="0" i="1" kern="1200" dirty="0">
                <a:solidFill>
                  <a:schemeClr val="tx1"/>
                </a:solidFill>
                <a:effectLst/>
                <a:latin typeface="HelveticaNeueAltaLT Std" panose="02000503040000020004" pitchFamily="50" charset="0"/>
                <a:ea typeface="+mn-ea"/>
                <a:cs typeface="+mn-cs"/>
              </a:rPr>
              <a:t>The Sad Ghost Club</a:t>
            </a:r>
            <a:r>
              <a:rPr lang="en-GB" sz="1200" b="0" i="0" kern="1200" dirty="0">
                <a:solidFill>
                  <a:schemeClr val="tx1"/>
                </a:solidFill>
                <a:effectLst/>
                <a:latin typeface="HelveticaNeueAltaLT Std" panose="02000503040000020004" pitchFamily="50" charset="0"/>
                <a:ea typeface="+mn-ea"/>
                <a:cs typeface="+mn-cs"/>
              </a:rPr>
              <a:t> graphic novel series shares the Sad Ghost Club’s rules for taking things one day at a time. This is a wonderful guide to help readers through sad or heavy days, sharing the message that you are not alone in how you feel.</a:t>
            </a:r>
          </a:p>
          <a:p>
            <a:pPr fontAlgn="base"/>
            <a:r>
              <a:rPr lang="en-GB" sz="1200" b="0" i="0" kern="1200" dirty="0">
                <a:solidFill>
                  <a:schemeClr val="tx1"/>
                </a:solidFill>
                <a:effectLst/>
                <a:latin typeface="HelveticaNeueAltaLT Std" panose="02000503040000020004" pitchFamily="50" charset="0"/>
                <a:ea typeface="+mn-ea"/>
                <a:cs typeface="+mn-cs"/>
              </a:rPr>
              <a:t>Content warnings: depression and/or anxiety.</a:t>
            </a:r>
          </a:p>
          <a:p>
            <a:pPr fontAlgn="base"/>
            <a:endParaRPr lang="en-GB" sz="1200" b="0" i="0" kern="1200" dirty="0">
              <a:solidFill>
                <a:schemeClr val="tx1"/>
              </a:solidFill>
              <a:effectLst/>
              <a:latin typeface="HelveticaNeueAltaLT Std" panose="02000503040000020004" pitchFamily="50" charset="0"/>
              <a:ea typeface="+mn-ea"/>
              <a:cs typeface="+mn-cs"/>
            </a:endParaRPr>
          </a:p>
          <a:p>
            <a:pPr fontAlgn="base"/>
            <a:r>
              <a:rPr lang="en-GB" sz="1200" b="1" i="1" kern="1200" dirty="0">
                <a:solidFill>
                  <a:schemeClr val="tx1"/>
                </a:solidFill>
                <a:effectLst/>
                <a:latin typeface="Altis ScotBook Bold" panose="020B0803030000000003" pitchFamily="34" charset="0"/>
                <a:ea typeface="+mn-ea"/>
                <a:cs typeface="+mn-cs"/>
              </a:rPr>
              <a:t>What Happens Online </a:t>
            </a:r>
            <a:r>
              <a:rPr lang="en-GB" sz="1200" b="1" i="0" kern="1200" dirty="0">
                <a:solidFill>
                  <a:schemeClr val="tx1"/>
                </a:solidFill>
                <a:effectLst/>
                <a:latin typeface="Altis ScotBook Bold" panose="020B0803030000000003" pitchFamily="34" charset="0"/>
                <a:ea typeface="+mn-ea"/>
                <a:cs typeface="+mn-cs"/>
              </a:rPr>
              <a:t>by Nathanael </a:t>
            </a:r>
            <a:r>
              <a:rPr lang="en-GB" sz="1200" b="1" i="0" kern="1200" dirty="0" err="1">
                <a:solidFill>
                  <a:schemeClr val="tx1"/>
                </a:solidFill>
                <a:effectLst/>
                <a:latin typeface="Altis ScotBook Bold" panose="020B0803030000000003" pitchFamily="34" charset="0"/>
                <a:ea typeface="+mn-ea"/>
                <a:cs typeface="+mn-cs"/>
              </a:rPr>
              <a:t>Lessore</a:t>
            </a:r>
            <a:r>
              <a:rPr lang="en-GB" sz="1200" b="1" i="0" kern="1200" dirty="0">
                <a:solidFill>
                  <a:schemeClr val="tx1"/>
                </a:solidFill>
                <a:effectLst/>
                <a:latin typeface="Altis ScotBook Bold" panose="020B0803030000000003" pitchFamily="34" charset="0"/>
                <a:ea typeface="+mn-ea"/>
                <a:cs typeface="+mn-cs"/>
              </a:rPr>
              <a:t> (Hot Key Books)</a:t>
            </a:r>
          </a:p>
          <a:p>
            <a:pPr fontAlgn="base"/>
            <a:r>
              <a:rPr lang="en-GB" sz="1200" b="0" i="0" kern="1200" dirty="0">
                <a:solidFill>
                  <a:schemeClr val="tx1"/>
                </a:solidFill>
                <a:effectLst/>
                <a:latin typeface="HelveticaNeueAltaLT Std" panose="02000503040000020004" pitchFamily="50" charset="0"/>
                <a:ea typeface="+mn-ea"/>
                <a:cs typeface="+mn-cs"/>
              </a:rPr>
              <a:t>At school, 14-year-old Fred is miserable, he has no friends and feels invisible. But within the safe space of his gaming world, Fred takes on an online alter-ego, '</a:t>
            </a:r>
            <a:r>
              <a:rPr lang="en-GB" sz="1200" b="0" i="0" kern="1200" dirty="0" err="1">
                <a:solidFill>
                  <a:schemeClr val="tx1"/>
                </a:solidFill>
                <a:effectLst/>
                <a:latin typeface="HelveticaNeueAltaLT Std" panose="02000503040000020004" pitchFamily="50" charset="0"/>
                <a:ea typeface="+mn-ea"/>
                <a:cs typeface="+mn-cs"/>
              </a:rPr>
              <a:t>Existor</a:t>
            </a:r>
            <a:r>
              <a:rPr lang="en-GB" sz="1200" b="0" i="0" kern="1200" dirty="0">
                <a:solidFill>
                  <a:schemeClr val="tx1"/>
                </a:solidFill>
                <a:effectLst/>
                <a:latin typeface="HelveticaNeueAltaLT Std" panose="02000503040000020004" pitchFamily="50" charset="0"/>
                <a:ea typeface="+mn-ea"/>
                <a:cs typeface="+mn-cs"/>
              </a:rPr>
              <a:t>',who is becoming increasingly influential at school. In his quest for popularity, '</a:t>
            </a:r>
            <a:r>
              <a:rPr lang="en-GB" sz="1200" b="0" i="0" kern="1200" dirty="0" err="1">
                <a:solidFill>
                  <a:schemeClr val="tx1"/>
                </a:solidFill>
                <a:effectLst/>
                <a:latin typeface="HelveticaNeueAltaLT Std" panose="02000503040000020004" pitchFamily="50" charset="0"/>
                <a:ea typeface="+mn-ea"/>
                <a:cs typeface="+mn-cs"/>
              </a:rPr>
              <a:t>Existor</a:t>
            </a:r>
            <a:r>
              <a:rPr lang="en-GB" sz="1200" b="0" i="0" kern="1200" dirty="0">
                <a:solidFill>
                  <a:schemeClr val="tx1"/>
                </a:solidFill>
                <a:effectLst/>
                <a:latin typeface="HelveticaNeueAltaLT Std" panose="02000503040000020004" pitchFamily="50" charset="0"/>
                <a:ea typeface="+mn-ea"/>
                <a:cs typeface="+mn-cs"/>
              </a:rPr>
              <a:t>' makes choices that don't reflect who Fred truly is, entangling him in a web of lies. A meaningful yet witty take on bullying, grief, family, depression and friendship struggles. Immensely readable and full of gamer lingo to hook in readers.</a:t>
            </a:r>
          </a:p>
          <a:p>
            <a:pPr fontAlgn="base"/>
            <a:r>
              <a:rPr lang="en-GB" sz="1200" b="0" i="0" kern="1200" dirty="0">
                <a:solidFill>
                  <a:schemeClr val="tx1"/>
                </a:solidFill>
                <a:effectLst/>
                <a:latin typeface="HelveticaNeueAltaLT Std" panose="02000503040000020004" pitchFamily="50" charset="0"/>
                <a:ea typeface="+mn-ea"/>
                <a:cs typeface="+mn-cs"/>
              </a:rPr>
              <a:t>Content warnings: bullying, depression and/or anxiety.</a:t>
            </a:r>
          </a:p>
          <a:p>
            <a:pPr fontAlgn="base"/>
            <a:endParaRPr lang="en-GB" sz="1200" b="0" i="0" kern="1200" dirty="0">
              <a:solidFill>
                <a:schemeClr val="tx1"/>
              </a:solidFill>
              <a:effectLst/>
              <a:latin typeface="HelveticaNeueAltaLT Std" panose="02000503040000020004" pitchFamily="50" charset="0"/>
              <a:ea typeface="+mn-ea"/>
              <a:cs typeface="+mn-cs"/>
            </a:endParaRPr>
          </a:p>
          <a:p>
            <a:pPr fontAlgn="base"/>
            <a:r>
              <a:rPr lang="en-GB" sz="1200" b="1" i="1" kern="1200" dirty="0">
                <a:solidFill>
                  <a:schemeClr val="tx1"/>
                </a:solidFill>
                <a:effectLst/>
                <a:latin typeface="Altis ScotBook Bold" panose="020B0803030000000003" pitchFamily="34" charset="0"/>
                <a:ea typeface="+mn-ea"/>
                <a:cs typeface="+mn-cs"/>
              </a:rPr>
              <a:t>The Year I Didn’t Eat </a:t>
            </a:r>
            <a:r>
              <a:rPr lang="en-GB" sz="1200" b="1" i="0" kern="1200" dirty="0">
                <a:solidFill>
                  <a:schemeClr val="tx1"/>
                </a:solidFill>
                <a:effectLst/>
                <a:latin typeface="Altis ScotBook Bold" panose="020B0803030000000003" pitchFamily="34" charset="0"/>
                <a:ea typeface="+mn-ea"/>
                <a:cs typeface="+mn-cs"/>
              </a:rPr>
              <a:t>by Samuel Pollen (</a:t>
            </a:r>
            <a:r>
              <a:rPr lang="en-GB" sz="1200" b="1" i="0" kern="1200" dirty="0" err="1">
                <a:solidFill>
                  <a:schemeClr val="tx1"/>
                </a:solidFill>
                <a:effectLst/>
                <a:latin typeface="Altis ScotBook Bold" panose="020B0803030000000003" pitchFamily="34" charset="0"/>
                <a:ea typeface="+mn-ea"/>
                <a:cs typeface="+mn-cs"/>
              </a:rPr>
              <a:t>Zuntold</a:t>
            </a:r>
            <a:r>
              <a:rPr lang="en-GB" sz="1200" b="1" i="0" kern="1200" dirty="0">
                <a:solidFill>
                  <a:schemeClr val="tx1"/>
                </a:solidFill>
                <a:effectLst/>
                <a:latin typeface="Altis ScotBook Bold" panose="020B0803030000000003" pitchFamily="34" charset="0"/>
                <a:ea typeface="+mn-ea"/>
                <a:cs typeface="+mn-cs"/>
              </a:rPr>
              <a:t>)</a:t>
            </a:r>
          </a:p>
          <a:p>
            <a:pPr fontAlgn="base"/>
            <a:r>
              <a:rPr lang="en-GB" sz="1200" b="0" i="0" kern="1200" dirty="0">
                <a:solidFill>
                  <a:schemeClr val="tx1"/>
                </a:solidFill>
                <a:effectLst/>
                <a:latin typeface="HelveticaNeueAltaLT Std" panose="02000503040000020004" pitchFamily="50" charset="0"/>
                <a:ea typeface="+mn-ea"/>
                <a:cs typeface="+mn-cs"/>
              </a:rPr>
              <a:t>Drawing on the author’s own experiences, this powerful novel follows Max, a fourteen-year-old boy struggling with anorexia. During the stress of Christmas, his older brother gifts him a geocache. After he hides it in the local woods, he starts receiving anonymous letters from 'E', someone who Max feels like he can really talk to. When Max is struck by a family crisis, his eating disorder worsens – will anyone be able to help him find his way out? This honest and tender account of living with an eating disorder offers a message of hope.</a:t>
            </a:r>
          </a:p>
          <a:p>
            <a:pPr fontAlgn="base"/>
            <a:r>
              <a:rPr lang="en-GB" sz="1200" b="0" i="0" kern="1200" dirty="0">
                <a:solidFill>
                  <a:schemeClr val="tx1"/>
                </a:solidFill>
                <a:effectLst/>
                <a:latin typeface="HelveticaNeueAltaLT Std" panose="02000503040000020004" pitchFamily="50" charset="0"/>
                <a:ea typeface="+mn-ea"/>
                <a:cs typeface="+mn-cs"/>
              </a:rPr>
              <a:t>Content warnings: depression and/or anxiety, disordered eating.</a:t>
            </a:r>
          </a:p>
          <a:p>
            <a:pPr fontAlgn="base"/>
            <a:endParaRPr lang="en-GB" b="0" dirty="0">
              <a:latin typeface="HelveticaNeueAltaLT Std" panose="02000503040000020004" pitchFamily="50" charset="0"/>
            </a:endParaRPr>
          </a:p>
        </p:txBody>
      </p:sp>
      <p:sp>
        <p:nvSpPr>
          <p:cNvPr id="4" name="Slide Number Placeholder 3">
            <a:extLst>
              <a:ext uri="{FF2B5EF4-FFF2-40B4-BE49-F238E27FC236}">
                <a16:creationId xmlns:a16="http://schemas.microsoft.com/office/drawing/2014/main" id="{5EC69053-E790-4FBB-0980-7F92FC4E463F}"/>
              </a:ext>
            </a:extLst>
          </p:cNvPr>
          <p:cNvSpPr>
            <a:spLocks noGrp="1"/>
          </p:cNvSpPr>
          <p:nvPr>
            <p:ph type="sldNum" sz="quarter" idx="5"/>
          </p:nvPr>
        </p:nvSpPr>
        <p:spPr/>
        <p:txBody>
          <a:bodyPr/>
          <a:lstStyle/>
          <a:p>
            <a:fld id="{D78E8763-CE37-478F-AC50-5431D1C2EC64}" type="slidenum">
              <a:rPr lang="en-GB" smtClean="0"/>
              <a:t>17</a:t>
            </a:fld>
            <a:endParaRPr lang="en-GB"/>
          </a:p>
        </p:txBody>
      </p:sp>
    </p:spTree>
    <p:extLst>
      <p:ext uri="{BB962C8B-B14F-4D97-AF65-F5344CB8AC3E}">
        <p14:creationId xmlns:p14="http://schemas.microsoft.com/office/powerpoint/2010/main" val="1335495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6A26B-F68A-7051-C6DF-FF04C45A8E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54A865-C26F-EF32-0D5F-698212641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F9A4D7-2B43-C310-492D-02732C39C91E}"/>
              </a:ext>
            </a:extLst>
          </p:cNvPr>
          <p:cNvSpPr>
            <a:spLocks noGrp="1"/>
          </p:cNvSpPr>
          <p:nvPr>
            <p:ph type="body" idx="1"/>
          </p:nvPr>
        </p:nvSpPr>
        <p:spPr/>
        <p:txBody>
          <a:bodyPr/>
          <a:lstStyle/>
          <a:p>
            <a:pPr fontAlgn="base"/>
            <a:r>
              <a:rPr lang="en-GB" sz="1200" b="1" i="1" kern="1200" dirty="0">
                <a:solidFill>
                  <a:schemeClr val="tx1"/>
                </a:solidFill>
                <a:effectLst/>
                <a:latin typeface="Altis ScotBook Bold" panose="020B0803030000000003" pitchFamily="34" charset="0"/>
                <a:ea typeface="+mn-ea"/>
                <a:cs typeface="+mn-cs"/>
              </a:rPr>
              <a:t>How to Wash a Woolly Mammoth </a:t>
            </a:r>
            <a:r>
              <a:rPr lang="en-GB" sz="1200" b="1" i="0" kern="1200" dirty="0">
                <a:solidFill>
                  <a:schemeClr val="tx1"/>
                </a:solidFill>
                <a:effectLst/>
                <a:latin typeface="Altis ScotBook Bold" panose="020B0803030000000003" pitchFamily="34" charset="0"/>
                <a:ea typeface="+mn-ea"/>
                <a:cs typeface="+mn-cs"/>
              </a:rPr>
              <a:t>by </a:t>
            </a:r>
            <a:r>
              <a:rPr lang="de-DE" sz="1200" b="1" i="0" kern="1200" dirty="0">
                <a:solidFill>
                  <a:schemeClr val="tx1"/>
                </a:solidFill>
                <a:effectLst/>
                <a:latin typeface="Altis ScotBook Bold" panose="020B0803030000000003" pitchFamily="34" charset="0"/>
                <a:ea typeface="+mn-ea"/>
                <a:cs typeface="+mn-cs"/>
              </a:rPr>
              <a:t>Michelle Robinson and Kate Hindley (</a:t>
            </a:r>
            <a:r>
              <a:rPr lang="en-GB" sz="1200" b="1" i="0" kern="1200" dirty="0">
                <a:solidFill>
                  <a:schemeClr val="tx1"/>
                </a:solidFill>
                <a:effectLst/>
                <a:latin typeface="Altis ScotBook Bold" panose="020B0803030000000003" pitchFamily="34" charset="0"/>
                <a:ea typeface="+mn-ea"/>
                <a:cs typeface="+mn-cs"/>
              </a:rPr>
              <a:t>Simon &amp; Schuster)</a:t>
            </a:r>
          </a:p>
          <a:p>
            <a:pPr fontAlgn="base"/>
            <a:r>
              <a:rPr lang="en-GB" sz="1200" b="0" i="0" kern="1200" dirty="0">
                <a:solidFill>
                  <a:schemeClr val="tx1"/>
                </a:solidFill>
                <a:effectLst/>
                <a:latin typeface="HelveticaNeueAltaLT Std" panose="02000503040000020004" pitchFamily="50" charset="0"/>
                <a:ea typeface="+mn-ea"/>
                <a:cs typeface="+mn-cs"/>
              </a:rPr>
              <a:t>This is a really funny book. The illustrations made us laugh, especially when the wet mammoth was in the tree and needed to get a trampoline to get down. The illustrations are really clever and the ridiculous mammoth character was a real class favourite.</a:t>
            </a:r>
          </a:p>
          <a:p>
            <a:pPr fontAlgn="base"/>
            <a:endParaRPr lang="en-GB" sz="1200" b="0" i="0" kern="1200" dirty="0">
              <a:solidFill>
                <a:schemeClr val="tx1"/>
              </a:solidFill>
              <a:effectLst/>
              <a:latin typeface="HelveticaNeueAltaLT Std" panose="02000503040000020004" pitchFamily="50" charset="0"/>
              <a:ea typeface="+mn-ea"/>
              <a:cs typeface="+mn-cs"/>
            </a:endParaRPr>
          </a:p>
          <a:p>
            <a:pPr rtl="0" fontAlgn="base"/>
            <a:r>
              <a:rPr lang="en-GB" sz="1200" b="1" i="1" kern="1200" dirty="0">
                <a:solidFill>
                  <a:schemeClr val="tx1"/>
                </a:solidFill>
                <a:effectLst/>
                <a:latin typeface="Altis ScotBook Bold" panose="020B0803030000000003" pitchFamily="34" charset="0"/>
                <a:ea typeface="+mn-ea"/>
                <a:cs typeface="+mn-cs"/>
              </a:rPr>
              <a:t>Oi Dinosaurs! </a:t>
            </a:r>
            <a:r>
              <a:rPr lang="en-GB" sz="1200" b="1" i="0" kern="1200" dirty="0">
                <a:solidFill>
                  <a:schemeClr val="tx1"/>
                </a:solidFill>
                <a:effectLst/>
                <a:latin typeface="Altis ScotBook Bold" panose="020B0803030000000003" pitchFamily="34" charset="0"/>
                <a:ea typeface="+mn-ea"/>
                <a:cs typeface="+mn-cs"/>
              </a:rPr>
              <a:t>by Kes Gray and Jim Field (Hodder’s Children’s Books)</a:t>
            </a:r>
          </a:p>
          <a:p>
            <a:pPr rtl="0" fontAlgn="base"/>
            <a:r>
              <a:rPr lang="en-GB" sz="1200" b="0" i="0" kern="1200" dirty="0">
                <a:solidFill>
                  <a:schemeClr val="tx1"/>
                </a:solidFill>
                <a:effectLst/>
                <a:latin typeface="HelveticaNeueAltaLT Std" panose="02000503040000020004" pitchFamily="50" charset="0"/>
                <a:ea typeface="+mn-ea"/>
                <a:cs typeface="+mn-cs"/>
              </a:rPr>
              <a:t>The book that I am recommending is called </a:t>
            </a:r>
            <a:r>
              <a:rPr lang="en-GB" sz="1200" b="0" i="1" kern="1200" dirty="0">
                <a:solidFill>
                  <a:schemeClr val="tx1"/>
                </a:solidFill>
                <a:effectLst/>
                <a:latin typeface="HelveticaNeueAltaLT Std" panose="02000503040000020004" pitchFamily="50" charset="0"/>
                <a:ea typeface="+mn-ea"/>
                <a:cs typeface="+mn-cs"/>
              </a:rPr>
              <a:t>Oi Dinosaurs!</a:t>
            </a:r>
            <a:r>
              <a:rPr lang="en-GB" sz="1200" b="0" i="0" kern="1200" dirty="0">
                <a:solidFill>
                  <a:schemeClr val="tx1"/>
                </a:solidFill>
                <a:effectLst/>
                <a:latin typeface="HelveticaNeueAltaLT Std" panose="02000503040000020004" pitchFamily="50" charset="0"/>
                <a:ea typeface="+mn-ea"/>
                <a:cs typeface="+mn-cs"/>
              </a:rPr>
              <a:t> I want to recommend this book because it's funny, interesting and has facts.</a:t>
            </a:r>
            <a:endParaRPr lang="en-GB" sz="1200" b="1" i="0" kern="1200" dirty="0">
              <a:solidFill>
                <a:schemeClr val="tx1"/>
              </a:solidFill>
              <a:effectLst/>
              <a:latin typeface="HelveticaNeueAltaLT Std" panose="02000503040000020004" pitchFamily="50" charset="0"/>
              <a:ea typeface="+mn-ea"/>
              <a:cs typeface="+mn-cs"/>
            </a:endParaRPr>
          </a:p>
          <a:p>
            <a:endParaRPr lang="en-GB" dirty="0"/>
          </a:p>
          <a:p>
            <a:r>
              <a:rPr lang="en-GB" sz="1200" b="1" i="1" kern="1200" dirty="0">
                <a:solidFill>
                  <a:schemeClr val="tx1"/>
                </a:solidFill>
                <a:effectLst/>
                <a:latin typeface="Altis ScotBook Bold" panose="020B0803030000000003" pitchFamily="34" charset="0"/>
                <a:ea typeface="+mn-ea"/>
                <a:cs typeface="+mn-cs"/>
              </a:rPr>
              <a:t>We are Water Protectors </a:t>
            </a:r>
            <a:r>
              <a:rPr lang="en-GB" sz="1200" b="1" i="0" kern="1200" dirty="0">
                <a:solidFill>
                  <a:schemeClr val="tx1"/>
                </a:solidFill>
                <a:effectLst/>
                <a:latin typeface="Altis ScotBook Bold" panose="020B0803030000000003" pitchFamily="34" charset="0"/>
                <a:ea typeface="+mn-ea"/>
                <a:cs typeface="+mn-cs"/>
              </a:rPr>
              <a:t>by Carole Lindstrom (St Martin's Press)</a:t>
            </a:r>
          </a:p>
          <a:p>
            <a:r>
              <a:rPr lang="en-GB" sz="1200" b="0" i="0" kern="1200" dirty="0">
                <a:solidFill>
                  <a:schemeClr val="tx1"/>
                </a:solidFill>
                <a:effectLst/>
                <a:latin typeface="HelveticaNeueAltaLT Std" panose="02000503040000020004" pitchFamily="50" charset="0"/>
                <a:ea typeface="+mn-ea"/>
                <a:cs typeface="+mn-cs"/>
              </a:rPr>
              <a:t>We liked the illustrations and the pretty colours in the book. After reading the book we were able to talk about how important water is to everyone and why we should look after it. We liked the strong female character who was speaking out about what was important to her people but is also important to you and me.</a:t>
            </a:r>
            <a:br>
              <a:rPr lang="en-GB" dirty="0"/>
            </a:br>
            <a:endParaRPr lang="en-GB" b="1" dirty="0">
              <a:latin typeface="HelveticaNeueAltaLT Std" panose="02000503040000020004" pitchFamily="50" charset="0"/>
            </a:endParaRPr>
          </a:p>
        </p:txBody>
      </p:sp>
      <p:sp>
        <p:nvSpPr>
          <p:cNvPr id="4" name="Slide Number Placeholder 3">
            <a:extLst>
              <a:ext uri="{FF2B5EF4-FFF2-40B4-BE49-F238E27FC236}">
                <a16:creationId xmlns:a16="http://schemas.microsoft.com/office/drawing/2014/main" id="{05635C21-3EF1-5C77-2634-634172185D93}"/>
              </a:ext>
            </a:extLst>
          </p:cNvPr>
          <p:cNvSpPr>
            <a:spLocks noGrp="1"/>
          </p:cNvSpPr>
          <p:nvPr>
            <p:ph type="sldNum" sz="quarter" idx="5"/>
          </p:nvPr>
        </p:nvSpPr>
        <p:spPr/>
        <p:txBody>
          <a:bodyPr/>
          <a:lstStyle/>
          <a:p>
            <a:fld id="{D78E8763-CE37-478F-AC50-5431D1C2EC64}" type="slidenum">
              <a:rPr lang="en-GB" smtClean="0"/>
              <a:t>18</a:t>
            </a:fld>
            <a:endParaRPr lang="en-GB"/>
          </a:p>
        </p:txBody>
      </p:sp>
    </p:spTree>
    <p:extLst>
      <p:ext uri="{BB962C8B-B14F-4D97-AF65-F5344CB8AC3E}">
        <p14:creationId xmlns:p14="http://schemas.microsoft.com/office/powerpoint/2010/main" val="1234699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FEE41-381B-271C-14FD-B67D8170D4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1E11C2-B17F-45BC-C266-DA88D58526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6DDCDA-5F04-C3C2-3E47-5E5A5A5A1F0A}"/>
              </a:ext>
            </a:extLst>
          </p:cNvPr>
          <p:cNvSpPr>
            <a:spLocks noGrp="1"/>
          </p:cNvSpPr>
          <p:nvPr>
            <p:ph type="body" idx="1"/>
          </p:nvPr>
        </p:nvSpPr>
        <p:spPr/>
        <p:txBody>
          <a:bodyPr/>
          <a:lstStyle/>
          <a:p>
            <a:pPr fontAlgn="base"/>
            <a:r>
              <a:rPr lang="en-GB" sz="1200" b="1" i="1" kern="1200" dirty="0">
                <a:solidFill>
                  <a:schemeClr val="tx1"/>
                </a:solidFill>
                <a:effectLst/>
                <a:latin typeface="Altis ScotBook Bold" panose="020B0803030000000003" pitchFamily="34" charset="0"/>
                <a:ea typeface="+mn-ea"/>
                <a:cs typeface="+mn-cs"/>
              </a:rPr>
              <a:t>Can you Get Rainbows in Space? </a:t>
            </a:r>
            <a:r>
              <a:rPr lang="en-GB" sz="1200" b="1" i="0" kern="1200" dirty="0">
                <a:solidFill>
                  <a:schemeClr val="tx1"/>
                </a:solidFill>
                <a:effectLst/>
                <a:latin typeface="Altis ScotBook Bold" panose="020B0803030000000003" pitchFamily="34" charset="0"/>
                <a:ea typeface="+mn-ea"/>
                <a:cs typeface="+mn-cs"/>
              </a:rPr>
              <a:t>by Dr Sheila Kanani (Puffin)</a:t>
            </a:r>
          </a:p>
          <a:p>
            <a:pPr fontAlgn="base"/>
            <a:r>
              <a:rPr lang="en-GB" sz="1200" b="0" i="0" kern="1200" dirty="0">
                <a:solidFill>
                  <a:schemeClr val="tx1"/>
                </a:solidFill>
                <a:effectLst/>
                <a:latin typeface="HelveticaNeueAltaLT Std" panose="02000503040000020004" pitchFamily="50" charset="0"/>
                <a:ea typeface="+mn-ea"/>
                <a:cs typeface="+mn-cs"/>
              </a:rPr>
              <a:t>This book is about space and lots of colours and why things are the colour they are as well as having lots of facts. I recommend this book because it has lots of colourful pictures and is a good way to get younger kids to read and learn about space at the same time.</a:t>
            </a:r>
          </a:p>
          <a:p>
            <a:pPr fontAlgn="base"/>
            <a:endParaRPr lang="en-GB" sz="1200" b="0" i="1" kern="1200" dirty="0">
              <a:solidFill>
                <a:schemeClr val="tx1"/>
              </a:solidFill>
              <a:effectLst/>
              <a:latin typeface="HelveticaNeueAltaLT Std" panose="02000503040000020004" pitchFamily="50" charset="0"/>
              <a:ea typeface="+mn-ea"/>
              <a:cs typeface="+mn-cs"/>
            </a:endParaRPr>
          </a:p>
          <a:p>
            <a:pPr fontAlgn="base"/>
            <a:r>
              <a:rPr lang="en-GB" sz="1200" b="1" i="1" kern="1200" dirty="0">
                <a:solidFill>
                  <a:schemeClr val="tx1"/>
                </a:solidFill>
                <a:effectLst/>
                <a:latin typeface="Altis ScotBook Bold" panose="020B0803030000000003" pitchFamily="34" charset="0"/>
                <a:ea typeface="+mn-ea"/>
                <a:cs typeface="+mn-cs"/>
              </a:rPr>
              <a:t>The Tale of Tam Linn </a:t>
            </a:r>
            <a:r>
              <a:rPr lang="en-GB" sz="1200" b="1" i="0" kern="1200" dirty="0">
                <a:solidFill>
                  <a:schemeClr val="tx1"/>
                </a:solidFill>
                <a:effectLst/>
                <a:latin typeface="Altis ScotBook Bold" panose="020B0803030000000003" pitchFamily="34" charset="0"/>
                <a:ea typeface="+mn-ea"/>
                <a:cs typeface="+mn-cs"/>
              </a:rPr>
              <a:t>retold by Lara Don (Kelpies)</a:t>
            </a:r>
          </a:p>
          <a:p>
            <a:pPr fontAlgn="base"/>
            <a:r>
              <a:rPr lang="en-GB" sz="1200" b="0" i="0" kern="1200" dirty="0">
                <a:solidFill>
                  <a:schemeClr val="tx1"/>
                </a:solidFill>
                <a:effectLst/>
                <a:latin typeface="HelveticaNeueAltaLT Std" panose="02000503040000020004" pitchFamily="50" charset="0"/>
                <a:ea typeface="+mn-ea"/>
                <a:cs typeface="+mn-cs"/>
              </a:rPr>
              <a:t>This book is a traditional Scottish tale. I picked this book because I like traditional stories. It is a picture book not a chapter book. It has lovely illustrations of flowers and nature.</a:t>
            </a:r>
          </a:p>
          <a:p>
            <a:pPr fontAlgn="base"/>
            <a:endParaRPr lang="en-GB" sz="1200" b="0" i="0" kern="1200" dirty="0">
              <a:solidFill>
                <a:schemeClr val="tx1"/>
              </a:solidFill>
              <a:effectLst/>
              <a:latin typeface="HelveticaNeueAltaLT Std" panose="02000503040000020004" pitchFamily="50" charset="0"/>
              <a:ea typeface="+mn-ea"/>
              <a:cs typeface="+mn-cs"/>
            </a:endParaRPr>
          </a:p>
          <a:p>
            <a:pPr fontAlgn="base"/>
            <a:r>
              <a:rPr lang="en-GB" sz="1200" b="1" i="1" kern="1200" dirty="0">
                <a:solidFill>
                  <a:schemeClr val="tx1"/>
                </a:solidFill>
                <a:effectLst/>
                <a:latin typeface="Altis ScotBook Bold" panose="020B0803030000000003" pitchFamily="34" charset="0"/>
                <a:ea typeface="+mn-ea"/>
                <a:cs typeface="+mn-cs"/>
              </a:rPr>
              <a:t>Rabbit and Bear: Rabbit's Bad Habits </a:t>
            </a:r>
            <a:r>
              <a:rPr lang="en-GB" sz="1200" b="1" i="0" kern="1200" dirty="0">
                <a:solidFill>
                  <a:schemeClr val="tx1"/>
                </a:solidFill>
                <a:effectLst/>
                <a:latin typeface="Altis ScotBook Bold" panose="020B0803030000000003" pitchFamily="34" charset="0"/>
                <a:ea typeface="+mn-ea"/>
                <a:cs typeface="+mn-cs"/>
              </a:rPr>
              <a:t>by Julian Gough and Jim Field (Hodder Children’s Books)</a:t>
            </a:r>
          </a:p>
          <a:p>
            <a:pPr fontAlgn="base"/>
            <a:r>
              <a:rPr lang="en-GB" sz="1200" b="0" i="0" kern="1200" dirty="0">
                <a:solidFill>
                  <a:schemeClr val="tx1"/>
                </a:solidFill>
                <a:effectLst/>
                <a:latin typeface="HelveticaNeueAltaLT Std" panose="02000503040000020004" pitchFamily="50" charset="0"/>
                <a:ea typeface="+mn-ea"/>
                <a:cs typeface="+mn-cs"/>
              </a:rPr>
              <a:t>I would recommend </a:t>
            </a:r>
            <a:r>
              <a:rPr lang="en-GB" sz="1200" b="0" i="1" kern="1200" dirty="0">
                <a:solidFill>
                  <a:schemeClr val="tx1"/>
                </a:solidFill>
                <a:effectLst/>
                <a:latin typeface="HelveticaNeueAltaLT Std" panose="02000503040000020004" pitchFamily="50" charset="0"/>
                <a:ea typeface="+mn-ea"/>
                <a:cs typeface="+mn-cs"/>
              </a:rPr>
              <a:t>Rabbit and Bear: Rabbit's Bad Habits</a:t>
            </a:r>
            <a:r>
              <a:rPr lang="en-GB" sz="1200" b="0" i="0" kern="1200" dirty="0">
                <a:solidFill>
                  <a:schemeClr val="tx1"/>
                </a:solidFill>
                <a:effectLst/>
                <a:latin typeface="HelveticaNeueAltaLT Std" panose="02000503040000020004" pitchFamily="50" charset="0"/>
                <a:ea typeface="+mn-ea"/>
                <a:cs typeface="+mn-cs"/>
              </a:rPr>
              <a:t> because it is really funny and enjoyable, and I would say the ages that would enjoy it most would be between 5–10. </a:t>
            </a:r>
            <a:endParaRPr lang="en-GB" b="1" dirty="0">
              <a:latin typeface="HelveticaNeueAltaLT Std" panose="02000503040000020004" pitchFamily="50" charset="0"/>
            </a:endParaRPr>
          </a:p>
        </p:txBody>
      </p:sp>
      <p:sp>
        <p:nvSpPr>
          <p:cNvPr id="4" name="Slide Number Placeholder 3">
            <a:extLst>
              <a:ext uri="{FF2B5EF4-FFF2-40B4-BE49-F238E27FC236}">
                <a16:creationId xmlns:a16="http://schemas.microsoft.com/office/drawing/2014/main" id="{0059ECE0-750A-2085-0330-94E4470FBDA9}"/>
              </a:ext>
            </a:extLst>
          </p:cNvPr>
          <p:cNvSpPr>
            <a:spLocks noGrp="1"/>
          </p:cNvSpPr>
          <p:nvPr>
            <p:ph type="sldNum" sz="quarter" idx="5"/>
          </p:nvPr>
        </p:nvSpPr>
        <p:spPr/>
        <p:txBody>
          <a:bodyPr/>
          <a:lstStyle/>
          <a:p>
            <a:fld id="{D78E8763-CE37-478F-AC50-5431D1C2EC64}" type="slidenum">
              <a:rPr lang="en-GB" smtClean="0"/>
              <a:t>19</a:t>
            </a:fld>
            <a:endParaRPr lang="en-GB"/>
          </a:p>
        </p:txBody>
      </p:sp>
    </p:spTree>
    <p:extLst>
      <p:ext uri="{BB962C8B-B14F-4D97-AF65-F5344CB8AC3E}">
        <p14:creationId xmlns:p14="http://schemas.microsoft.com/office/powerpoint/2010/main" val="1490664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D78E8763-CE37-478F-AC50-5431D1C2EC64}" type="slidenum">
              <a:rPr lang="en-GB" smtClean="0"/>
              <a:t>2</a:t>
            </a:fld>
            <a:endParaRPr lang="en-GB"/>
          </a:p>
        </p:txBody>
      </p:sp>
    </p:spTree>
    <p:extLst>
      <p:ext uri="{BB962C8B-B14F-4D97-AF65-F5344CB8AC3E}">
        <p14:creationId xmlns:p14="http://schemas.microsoft.com/office/powerpoint/2010/main" val="2993366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17DBF-082D-89C6-0760-96211F8822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B2D8E4-822C-C815-BA48-C8BD75066A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DE8C98-BE05-B276-311C-E56BB67C4D3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DDADF95F-5FCF-4E11-8E9C-D004F27F1C11}"/>
              </a:ext>
            </a:extLst>
          </p:cNvPr>
          <p:cNvSpPr>
            <a:spLocks noGrp="1"/>
          </p:cNvSpPr>
          <p:nvPr>
            <p:ph type="sldNum" sz="quarter" idx="5"/>
          </p:nvPr>
        </p:nvSpPr>
        <p:spPr/>
        <p:txBody>
          <a:bodyPr/>
          <a:lstStyle/>
          <a:p>
            <a:fld id="{D78E8763-CE37-478F-AC50-5431D1C2EC64}" type="slidenum">
              <a:rPr lang="en-GB" smtClean="0"/>
              <a:t>20</a:t>
            </a:fld>
            <a:endParaRPr lang="en-GB"/>
          </a:p>
        </p:txBody>
      </p:sp>
    </p:spTree>
    <p:extLst>
      <p:ext uri="{BB962C8B-B14F-4D97-AF65-F5344CB8AC3E}">
        <p14:creationId xmlns:p14="http://schemas.microsoft.com/office/powerpoint/2010/main" val="4085042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4AF09-BACC-F2CC-F6FE-1531DA6AB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6FFD44-7513-2F20-6806-4E6AA9849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83D6C-E804-922D-24EF-A9F6BA912F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83D29BDA-6C3E-56CD-35AB-6C3EBA3D1475}"/>
              </a:ext>
            </a:extLst>
          </p:cNvPr>
          <p:cNvSpPr>
            <a:spLocks noGrp="1"/>
          </p:cNvSpPr>
          <p:nvPr>
            <p:ph type="sldNum" sz="quarter" idx="5"/>
          </p:nvPr>
        </p:nvSpPr>
        <p:spPr/>
        <p:txBody>
          <a:bodyPr/>
          <a:lstStyle/>
          <a:p>
            <a:fld id="{D78E8763-CE37-478F-AC50-5431D1C2EC64}" type="slidenum">
              <a:rPr lang="en-GB" smtClean="0"/>
              <a:t>21</a:t>
            </a:fld>
            <a:endParaRPr lang="en-GB"/>
          </a:p>
        </p:txBody>
      </p:sp>
    </p:spTree>
    <p:extLst>
      <p:ext uri="{BB962C8B-B14F-4D97-AF65-F5344CB8AC3E}">
        <p14:creationId xmlns:p14="http://schemas.microsoft.com/office/powerpoint/2010/main" val="2749719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E8763-CE37-478F-AC50-5431D1C2EC64}" type="slidenum">
              <a:rPr lang="en-GB" smtClean="0"/>
              <a:t>3</a:t>
            </a:fld>
            <a:endParaRPr lang="en-GB"/>
          </a:p>
        </p:txBody>
      </p:sp>
    </p:spTree>
    <p:extLst>
      <p:ext uri="{BB962C8B-B14F-4D97-AF65-F5344CB8AC3E}">
        <p14:creationId xmlns:p14="http://schemas.microsoft.com/office/powerpoint/2010/main" val="422888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516B-22E4-54D5-C786-E0E542A87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7A8AE9-BF2F-C3DD-F7EE-9E5D33AC3C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A8E85A-A8C4-45E7-0A12-382C04E2D20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673BA60-FCD4-EB9D-D682-9D9834570CB7}"/>
              </a:ext>
            </a:extLst>
          </p:cNvPr>
          <p:cNvSpPr>
            <a:spLocks noGrp="1"/>
          </p:cNvSpPr>
          <p:nvPr>
            <p:ph type="sldNum" sz="quarter" idx="5"/>
          </p:nvPr>
        </p:nvSpPr>
        <p:spPr/>
        <p:txBody>
          <a:bodyPr/>
          <a:lstStyle/>
          <a:p>
            <a:fld id="{D78E8763-CE37-478F-AC50-5431D1C2EC64}" type="slidenum">
              <a:rPr lang="en-GB" smtClean="0"/>
              <a:t>4</a:t>
            </a:fld>
            <a:endParaRPr lang="en-GB"/>
          </a:p>
        </p:txBody>
      </p:sp>
    </p:spTree>
    <p:extLst>
      <p:ext uri="{BB962C8B-B14F-4D97-AF65-F5344CB8AC3E}">
        <p14:creationId xmlns:p14="http://schemas.microsoft.com/office/powerpoint/2010/main" val="3101888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HelveticaNeueAltaLT Std" panose="02000503040000020004" pitchFamily="50" charset="0"/>
              </a:rPr>
              <a:t>To find out more information on the importance of using contemporary books in your classroom or school, we recommend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HelveticaNeueAltaLT Std" panose="02000503040000020004" pitchFamily="50"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HelveticaNeueAltaLT Std" panose="02000503040000020004" pitchFamily="50" charset="0"/>
                <a:cs typeface="Arial" panose="020B0604020202020204" pitchFamily="34" charset="0"/>
              </a:rPr>
              <a:t>National Literacy Trust’s ‘</a:t>
            </a:r>
            <a:r>
              <a:rPr lang="en-US" sz="1200" i="0" dirty="0">
                <a:latin typeface="HelveticaNeueAltaLT Std" panose="02000503040000020004" pitchFamily="50" charset="0"/>
                <a:cs typeface="Arial" panose="020B0604020202020204" pitchFamily="34" charset="0"/>
              </a:rPr>
              <a:t>Children and young peoples’ reading in 2023’ report: https://literacytrust.org.uk/research-services/research-reports/children-and-young-peoples-reading-in-2023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i="0" dirty="0">
              <a:latin typeface="HelveticaNeueAltaLT Std" panose="02000503040000020004" pitchFamily="50"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dirty="0">
                <a:latin typeface="HelveticaNeueAltaLT Std" panose="02000503040000020004" pitchFamily="50" charset="0"/>
                <a:cs typeface="Arial" panose="020B0604020202020204" pitchFamily="34" charset="0"/>
              </a:rPr>
              <a:t>S</a:t>
            </a:r>
            <a:r>
              <a:rPr lang="en-GB" dirty="0">
                <a:latin typeface="HelveticaNeueAltaLT Std" panose="02000503040000020004" pitchFamily="50" charset="0"/>
              </a:rPr>
              <a:t>cottish Book Trust’s article ‘</a:t>
            </a:r>
            <a:r>
              <a:rPr lang="en-GB" b="0" i="0" dirty="0">
                <a:solidFill>
                  <a:srgbClr val="343432"/>
                </a:solidFill>
                <a:effectLst/>
                <a:latin typeface="HelveticaNeueAltaLT Std" panose="02000503040000020004" pitchFamily="50" charset="0"/>
              </a:rPr>
              <a:t>How teachers can put the right book in the right hand’:  </a:t>
            </a:r>
            <a:r>
              <a:rPr lang="en-GB" dirty="0">
                <a:latin typeface="HelveticaNeueAltaLT Std" panose="02000503040000020004" pitchFamily="50" charset="0"/>
              </a:rPr>
              <a:t>https://www.scottishbooktrust.com/articles/how-teachers-can-put-the-right-book-in-the-right-hand</a:t>
            </a:r>
          </a:p>
        </p:txBody>
      </p:sp>
      <p:sp>
        <p:nvSpPr>
          <p:cNvPr id="4" name="Slide Number Placeholder 3"/>
          <p:cNvSpPr>
            <a:spLocks noGrp="1"/>
          </p:cNvSpPr>
          <p:nvPr>
            <p:ph type="sldNum" sz="quarter" idx="5"/>
          </p:nvPr>
        </p:nvSpPr>
        <p:spPr/>
        <p:txBody>
          <a:bodyPr/>
          <a:lstStyle/>
          <a:p>
            <a:fld id="{D78E8763-CE37-478F-AC50-5431D1C2EC64}" type="slidenum">
              <a:rPr lang="en-GB" smtClean="0"/>
              <a:t>5</a:t>
            </a:fld>
            <a:endParaRPr lang="en-GB"/>
          </a:p>
        </p:txBody>
      </p:sp>
    </p:spTree>
    <p:extLst>
      <p:ext uri="{BB962C8B-B14F-4D97-AF65-F5344CB8AC3E}">
        <p14:creationId xmlns:p14="http://schemas.microsoft.com/office/powerpoint/2010/main" val="3879667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1" dirty="0">
                <a:latin typeface="Altis ScotBook Bold" panose="020B0803030000000003" pitchFamily="34" charset="0"/>
              </a:rPr>
              <a:t>New from Scottish publishers and authors</a:t>
            </a:r>
            <a:br>
              <a:rPr lang="en-GB" b="1" dirty="0">
                <a:latin typeface="Altis ScotBook Bold" panose="020B0803030000000003" pitchFamily="34" charset="0"/>
              </a:rPr>
            </a:br>
            <a:br>
              <a:rPr lang="en-GB" b="1" dirty="0">
                <a:latin typeface="Altis ScotBook Bold" panose="020B0803030000000003" pitchFamily="34" charset="0"/>
              </a:rPr>
            </a:br>
            <a:r>
              <a:rPr lang="en-GB" sz="1200" b="1" i="1" kern="1200" dirty="0">
                <a:solidFill>
                  <a:schemeClr val="tx1"/>
                </a:solidFill>
                <a:effectLst/>
                <a:latin typeface="Altis ScotBook Bold" panose="020B0803030000000003" pitchFamily="34" charset="0"/>
                <a:ea typeface="+mn-ea"/>
                <a:cs typeface="+mn-cs"/>
              </a:rPr>
              <a:t>The Lass and The Quine </a:t>
            </a:r>
            <a:r>
              <a:rPr lang="en-GB" sz="1200" b="1" i="0" kern="1200" dirty="0">
                <a:solidFill>
                  <a:schemeClr val="tx1"/>
                </a:solidFill>
                <a:effectLst/>
                <a:latin typeface="Altis ScotBook Bold" panose="020B0803030000000003" pitchFamily="34" charset="0"/>
                <a:ea typeface="+mn-ea"/>
                <a:cs typeface="+mn-cs"/>
              </a:rPr>
              <a:t>by Ashley Douglas and Kate Osmond </a:t>
            </a:r>
            <a:r>
              <a:rPr lang="en-GB" b="1" i="0" dirty="0">
                <a:latin typeface="Altis ScotBook Bold" panose="020B0803030000000003" pitchFamily="34" charset="0"/>
              </a:rPr>
              <a:t>(</a:t>
            </a:r>
            <a:r>
              <a:rPr lang="en-GB" sz="1200" b="1" i="0" kern="1200" dirty="0" err="1">
                <a:solidFill>
                  <a:schemeClr val="tx1"/>
                </a:solidFill>
                <a:effectLst/>
                <a:latin typeface="Altis ScotBook Bold" panose="020B0803030000000003" pitchFamily="34" charset="0"/>
                <a:ea typeface="+mn-ea"/>
                <a:cs typeface="+mn-cs"/>
              </a:rPr>
              <a:t>Tippermuir</a:t>
            </a:r>
            <a:r>
              <a:rPr lang="en-GB" sz="1200" b="1" i="0" kern="1200" dirty="0">
                <a:solidFill>
                  <a:schemeClr val="tx1"/>
                </a:solidFill>
                <a:effectLst/>
                <a:latin typeface="Altis ScotBook Bold" panose="020B0803030000000003" pitchFamily="34" charset="0"/>
                <a:ea typeface="+mn-ea"/>
                <a:cs typeface="+mn-cs"/>
              </a:rPr>
              <a:t> Books</a:t>
            </a:r>
            <a:r>
              <a:rPr lang="en-GB" b="1" i="0" dirty="0">
                <a:latin typeface="Altis ScotBook Bold" panose="020B0803030000000003" pitchFamily="34" charset="0"/>
              </a:rPr>
              <a:t>)</a:t>
            </a:r>
            <a:br>
              <a:rPr lang="en-GB" b="1" i="0" dirty="0">
                <a:latin typeface="Altis ScotBook Bold" panose="020B0803030000000003" pitchFamily="34" charset="0"/>
              </a:rPr>
            </a:br>
            <a:r>
              <a:rPr lang="en-GB" sz="1200" b="0" i="0" kern="1200" dirty="0">
                <a:solidFill>
                  <a:schemeClr val="tx1"/>
                </a:solidFill>
                <a:effectLst/>
                <a:latin typeface="HelveticaNeueAltaLT Std" panose="02000503040000020004" pitchFamily="50" charset="0"/>
                <a:ea typeface="+mn-ea"/>
                <a:cs typeface="+mn-cs"/>
              </a:rPr>
              <a:t>This is the first original LGBTQ+ picture book published in Scots! The story follows a girl and a princess who, despite their differences, fall head over heels in love. Filled with rich illustrations, animals and fairytales, we love this picture book’s poetic writing and use of rhyme that make it a delight to read aloud.</a:t>
            </a:r>
          </a:p>
          <a:p>
            <a:pPr algn="l" fontAlgn="base"/>
            <a:endParaRPr lang="en-GB" sz="1200" b="0" i="0" kern="1200" dirty="0">
              <a:solidFill>
                <a:schemeClr val="tx1"/>
              </a:solidFill>
              <a:effectLst/>
              <a:latin typeface="HelveticaNeueAltaLT Std" panose="02000503040000020004" pitchFamily="50" charset="0"/>
              <a:ea typeface="+mn-ea"/>
              <a:cs typeface="+mn-cs"/>
            </a:endParaRPr>
          </a:p>
          <a:p>
            <a:pPr algn="l" fontAlgn="base"/>
            <a:r>
              <a:rPr lang="en-GB" sz="1200" b="1" i="1" kern="1200" dirty="0" err="1">
                <a:solidFill>
                  <a:schemeClr val="tx1"/>
                </a:solidFill>
                <a:effectLst/>
                <a:latin typeface="Altis ScotBook Bold" panose="020B0803030000000003" pitchFamily="34" charset="0"/>
                <a:ea typeface="+mn-ea"/>
                <a:cs typeface="+mn-cs"/>
              </a:rPr>
              <a:t>Firebloom</a:t>
            </a:r>
            <a:r>
              <a:rPr lang="en-GB" sz="1200" b="1" i="1" kern="1200" dirty="0">
                <a:solidFill>
                  <a:schemeClr val="tx1"/>
                </a:solidFill>
                <a:effectLst/>
                <a:latin typeface="Altis ScotBook Bold" panose="020B0803030000000003" pitchFamily="34" charset="0"/>
                <a:ea typeface="+mn-ea"/>
                <a:cs typeface="+mn-cs"/>
              </a:rPr>
              <a:t> </a:t>
            </a:r>
            <a:r>
              <a:rPr lang="en-GB" sz="1200" b="1" i="0" kern="1200" dirty="0">
                <a:solidFill>
                  <a:schemeClr val="tx1"/>
                </a:solidFill>
                <a:effectLst/>
                <a:latin typeface="Altis ScotBook Bold" panose="020B0803030000000003" pitchFamily="34" charset="0"/>
                <a:ea typeface="+mn-ea"/>
                <a:cs typeface="+mn-cs"/>
              </a:rPr>
              <a:t>by Justin Davies (Kelpies)</a:t>
            </a:r>
          </a:p>
          <a:p>
            <a:pPr algn="l" fontAlgn="base"/>
            <a:r>
              <a:rPr lang="en-GB" sz="1200" b="0" i="0" kern="1200" dirty="0">
                <a:solidFill>
                  <a:schemeClr val="tx1"/>
                </a:solidFill>
                <a:effectLst/>
                <a:latin typeface="HelveticaNeueAltaLT Std" panose="02000503040000020004" pitchFamily="50" charset="0"/>
                <a:ea typeface="+mn-ea"/>
                <a:cs typeface="+mn-cs"/>
              </a:rPr>
              <a:t>2-year-old Tally Smuck is the island of </a:t>
            </a:r>
            <a:r>
              <a:rPr lang="en-GB" sz="1200" b="0" i="0" kern="1200" dirty="0" err="1">
                <a:solidFill>
                  <a:schemeClr val="tx1"/>
                </a:solidFill>
                <a:effectLst/>
                <a:latin typeface="HelveticaNeueAltaLT Std" panose="02000503040000020004" pitchFamily="50" charset="0"/>
                <a:ea typeface="+mn-ea"/>
                <a:cs typeface="+mn-cs"/>
              </a:rPr>
              <a:t>Stormcliff’s</a:t>
            </a:r>
            <a:r>
              <a:rPr lang="en-GB" sz="1200" b="0" i="0" kern="1200" dirty="0">
                <a:solidFill>
                  <a:schemeClr val="tx1"/>
                </a:solidFill>
                <a:effectLst/>
                <a:latin typeface="HelveticaNeueAltaLT Std" panose="02000503040000020004" pitchFamily="50" charset="0"/>
                <a:ea typeface="+mn-ea"/>
                <a:cs typeface="+mn-cs"/>
              </a:rPr>
              <a:t> 'Sting Winkler', a person who possesses the magical ability to communicate with jellyfish. With the </a:t>
            </a:r>
            <a:r>
              <a:rPr lang="en-GB" sz="1200" b="0" i="0" kern="1200" dirty="0" err="1">
                <a:solidFill>
                  <a:schemeClr val="tx1"/>
                </a:solidFill>
                <a:effectLst/>
                <a:latin typeface="HelveticaNeueAltaLT Std" panose="02000503040000020004" pitchFamily="50" charset="0"/>
                <a:ea typeface="+mn-ea"/>
                <a:cs typeface="+mn-cs"/>
              </a:rPr>
              <a:t>Firebloom</a:t>
            </a:r>
            <a:r>
              <a:rPr lang="en-GB" sz="1200" b="0" i="0" kern="1200" dirty="0">
                <a:solidFill>
                  <a:schemeClr val="tx1"/>
                </a:solidFill>
                <a:effectLst/>
                <a:latin typeface="HelveticaNeueAltaLT Std" panose="02000503040000020004" pitchFamily="50" charset="0"/>
                <a:ea typeface="+mn-ea"/>
                <a:cs typeface="+mn-cs"/>
              </a:rPr>
              <a:t> Festival approaching, and no sign of Tally’s powers, how will she ensure the annual light show goes off without a hitch? We loved Justin Davies’ fishy fantasy </a:t>
            </a:r>
            <a:r>
              <a:rPr lang="en-GB" sz="1200" b="0" i="1" kern="1200" dirty="0" err="1">
                <a:solidFill>
                  <a:schemeClr val="tx1"/>
                </a:solidFill>
                <a:effectLst/>
                <a:latin typeface="HelveticaNeueAltaLT Std" panose="02000503040000020004" pitchFamily="50" charset="0"/>
                <a:ea typeface="+mn-ea"/>
                <a:cs typeface="+mn-cs"/>
              </a:rPr>
              <a:t>Haarville</a:t>
            </a:r>
            <a:r>
              <a:rPr lang="en-GB" sz="1200" b="0" i="0" kern="1200" dirty="0">
                <a:solidFill>
                  <a:schemeClr val="tx1"/>
                </a:solidFill>
                <a:effectLst/>
                <a:latin typeface="HelveticaNeueAltaLT Std" panose="02000503040000020004" pitchFamily="50" charset="0"/>
                <a:ea typeface="+mn-ea"/>
                <a:cs typeface="+mn-cs"/>
              </a:rPr>
              <a:t>, and </a:t>
            </a:r>
            <a:r>
              <a:rPr lang="en-GB" sz="1200" b="0" i="1" kern="1200" dirty="0" err="1">
                <a:solidFill>
                  <a:schemeClr val="tx1"/>
                </a:solidFill>
                <a:effectLst/>
                <a:latin typeface="HelveticaNeueAltaLT Std" panose="02000503040000020004" pitchFamily="50" charset="0"/>
                <a:ea typeface="+mn-ea"/>
                <a:cs typeface="+mn-cs"/>
              </a:rPr>
              <a:t>Firebloom</a:t>
            </a:r>
            <a:r>
              <a:rPr lang="en-GB" sz="1200" b="0" i="0" kern="1200" dirty="0">
                <a:solidFill>
                  <a:schemeClr val="tx1"/>
                </a:solidFill>
                <a:effectLst/>
                <a:latin typeface="HelveticaNeueAltaLT Std" panose="02000503040000020004" pitchFamily="50" charset="0"/>
                <a:ea typeface="+mn-ea"/>
                <a:cs typeface="+mn-cs"/>
              </a:rPr>
              <a:t> promises just as much imagination and adventure.</a:t>
            </a:r>
          </a:p>
          <a:p>
            <a:pPr algn="l" fontAlgn="base"/>
            <a:endParaRPr lang="en-GB" sz="1200" b="0" i="0" kern="1200" dirty="0">
              <a:solidFill>
                <a:schemeClr val="tx1"/>
              </a:solidFill>
              <a:effectLst/>
              <a:latin typeface="+mn-lt"/>
              <a:ea typeface="+mn-ea"/>
              <a:cs typeface="+mn-cs"/>
            </a:endParaRPr>
          </a:p>
          <a:p>
            <a:pPr algn="l" fontAlgn="base"/>
            <a:r>
              <a:rPr lang="en-GB" sz="1200" b="1" i="1" kern="1200" dirty="0">
                <a:solidFill>
                  <a:schemeClr val="tx1"/>
                </a:solidFill>
                <a:effectLst/>
                <a:latin typeface="Altis ScotBook Bold" panose="020B0803030000000003" pitchFamily="34" charset="0"/>
                <a:ea typeface="+mn-ea"/>
                <a:cs typeface="+mn-cs"/>
              </a:rPr>
              <a:t>Roar</a:t>
            </a:r>
            <a:r>
              <a:rPr lang="en-GB" sz="1200" b="1" i="0" kern="1200" dirty="0">
                <a:solidFill>
                  <a:schemeClr val="tx1"/>
                </a:solidFill>
                <a:effectLst/>
                <a:latin typeface="Altis ScotBook Bold" panose="020B0803030000000003" pitchFamily="34" charset="0"/>
                <a:ea typeface="+mn-ea"/>
                <a:cs typeface="+mn-cs"/>
              </a:rPr>
              <a:t> by Manjeet Mann (Penguin)</a:t>
            </a:r>
          </a:p>
          <a:p>
            <a:pPr algn="l" fontAlgn="base"/>
            <a:r>
              <a:rPr lang="en-GB" sz="1200" b="0" i="0" kern="1200" dirty="0">
                <a:solidFill>
                  <a:schemeClr val="tx1"/>
                </a:solidFill>
                <a:effectLst/>
                <a:latin typeface="HelveticaNeueAltaLT Std" panose="02000503040000020004" pitchFamily="50" charset="0"/>
                <a:ea typeface="+mn-ea"/>
                <a:cs typeface="+mn-cs"/>
              </a:rPr>
              <a:t>Inspired by the true story of Sampat Pal and the Pink Sari Gang, </a:t>
            </a:r>
            <a:r>
              <a:rPr lang="en-GB" sz="1200" b="0" i="1" kern="1200" dirty="0">
                <a:solidFill>
                  <a:schemeClr val="tx1"/>
                </a:solidFill>
                <a:effectLst/>
                <a:latin typeface="HelveticaNeueAltaLT Std" panose="02000503040000020004" pitchFamily="50" charset="0"/>
                <a:ea typeface="+mn-ea"/>
                <a:cs typeface="+mn-cs"/>
              </a:rPr>
              <a:t>Roar</a:t>
            </a:r>
            <a:r>
              <a:rPr lang="en-GB" sz="1200" b="0" i="0" kern="1200" dirty="0">
                <a:solidFill>
                  <a:schemeClr val="tx1"/>
                </a:solidFill>
                <a:effectLst/>
                <a:latin typeface="HelveticaNeueAltaLT Std" panose="02000503040000020004" pitchFamily="50" charset="0"/>
                <a:ea typeface="+mn-ea"/>
                <a:cs typeface="+mn-cs"/>
              </a:rPr>
              <a:t> is a novel-in-verse that explores the devastation caused by India’s caste system. </a:t>
            </a:r>
            <a:r>
              <a:rPr lang="en-GB" sz="1200" b="0" i="0" kern="1200" dirty="0" err="1">
                <a:solidFill>
                  <a:schemeClr val="tx1"/>
                </a:solidFill>
                <a:effectLst/>
                <a:latin typeface="HelveticaNeueAltaLT Std" panose="02000503040000020004" pitchFamily="50" charset="0"/>
                <a:ea typeface="+mn-ea"/>
                <a:cs typeface="+mn-cs"/>
              </a:rPr>
              <a:t>Rizu</a:t>
            </a:r>
            <a:r>
              <a:rPr lang="en-GB" sz="1200" b="0" i="0" kern="1200" dirty="0">
                <a:solidFill>
                  <a:schemeClr val="tx1"/>
                </a:solidFill>
                <a:effectLst/>
                <a:latin typeface="HelveticaNeueAltaLT Std" panose="02000503040000020004" pitchFamily="50" charset="0"/>
                <a:ea typeface="+mn-ea"/>
                <a:cs typeface="+mn-cs"/>
              </a:rPr>
              <a:t>, a 17-year-old from an upper caste, has her life changed forever when she is accused of being a witch. Fleeing for her life, she joins a group of women who seek revenge. But revenge always comes at a cost…</a:t>
            </a:r>
          </a:p>
          <a:p>
            <a:pPr algn="l" fontAlgn="base"/>
            <a:r>
              <a:rPr lang="en-GB" sz="1200" b="0" i="0" kern="1200" dirty="0">
                <a:solidFill>
                  <a:schemeClr val="tx1"/>
                </a:solidFill>
                <a:effectLst/>
                <a:latin typeface="HelveticaNeueAltaLT Std" panose="02000503040000020004" pitchFamily="50" charset="0"/>
                <a:ea typeface="+mn-ea"/>
                <a:cs typeface="+mn-cs"/>
              </a:rPr>
              <a:t>Content warnings: animal cruelty, bullying, death, gender discrimination, grief and loss, racial discrimination, violence. </a:t>
            </a:r>
            <a:endParaRPr lang="en-GB" b="1" i="0" dirty="0">
              <a:latin typeface="HelveticaNeueAltaLT Std" panose="02000503040000020004" pitchFamily="50" charset="0"/>
            </a:endParaRPr>
          </a:p>
        </p:txBody>
      </p:sp>
      <p:sp>
        <p:nvSpPr>
          <p:cNvPr id="4" name="Slide Number Placeholder 3"/>
          <p:cNvSpPr>
            <a:spLocks noGrp="1"/>
          </p:cNvSpPr>
          <p:nvPr>
            <p:ph type="sldNum" sz="quarter" idx="5"/>
          </p:nvPr>
        </p:nvSpPr>
        <p:spPr/>
        <p:txBody>
          <a:bodyPr/>
          <a:lstStyle/>
          <a:p>
            <a:fld id="{D78E8763-CE37-478F-AC50-5431D1C2EC64}" type="slidenum">
              <a:rPr lang="en-GB" smtClean="0"/>
              <a:t>6</a:t>
            </a:fld>
            <a:endParaRPr lang="en-GB"/>
          </a:p>
        </p:txBody>
      </p:sp>
    </p:spTree>
    <p:extLst>
      <p:ext uri="{BB962C8B-B14F-4D97-AF65-F5344CB8AC3E}">
        <p14:creationId xmlns:p14="http://schemas.microsoft.com/office/powerpoint/2010/main" val="75278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05A16-FD19-405A-4E80-9C305732CB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36DBDE-525A-DEEA-31E9-297E55CA8F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146CD2-320E-420D-7271-58322C1BAD53}"/>
              </a:ext>
            </a:extLst>
          </p:cNvPr>
          <p:cNvSpPr>
            <a:spLocks noGrp="1"/>
          </p:cNvSpPr>
          <p:nvPr>
            <p:ph type="body" idx="1"/>
          </p:nvPr>
        </p:nvSpPr>
        <p:spPr/>
        <p:txBody>
          <a:bodyPr/>
          <a:lstStyle/>
          <a:p>
            <a:pPr fontAlgn="base"/>
            <a:r>
              <a:rPr lang="en-GB" b="1" dirty="0">
                <a:latin typeface="Altis ScotBook Bold" panose="020B0803030000000003" pitchFamily="34" charset="0"/>
              </a:rPr>
              <a:t>Book of the Month</a:t>
            </a:r>
            <a:br>
              <a:rPr lang="en-GB" b="1" dirty="0">
                <a:latin typeface="Altis ScotBook Bold" panose="020B0803030000000003" pitchFamily="34" charset="0"/>
              </a:rPr>
            </a:br>
            <a:br>
              <a:rPr lang="en-GB" b="1" dirty="0">
                <a:latin typeface="Altis ScotBook Bold" panose="020B0803030000000003" pitchFamily="34" charset="0"/>
              </a:rPr>
            </a:br>
            <a:r>
              <a:rPr lang="en-GB" sz="1200" b="1" i="1" kern="1200" dirty="0">
                <a:solidFill>
                  <a:schemeClr val="tx1"/>
                </a:solidFill>
                <a:effectLst/>
                <a:latin typeface="Altis ScotBook Bold" panose="020B0803030000000003" pitchFamily="34" charset="0"/>
                <a:ea typeface="+mn-ea"/>
                <a:cs typeface="+mn-cs"/>
              </a:rPr>
              <a:t>Nate Yu’s Blast from the Past </a:t>
            </a:r>
            <a:r>
              <a:rPr lang="en-GB" sz="1200" b="1" i="0" kern="1200" dirty="0">
                <a:solidFill>
                  <a:schemeClr val="tx1"/>
                </a:solidFill>
                <a:effectLst/>
                <a:latin typeface="Altis ScotBook Bold" panose="020B0803030000000003" pitchFamily="34" charset="0"/>
                <a:ea typeface="+mn-ea"/>
                <a:cs typeface="+mn-cs"/>
              </a:rPr>
              <a:t>by Maisie Chan (Piccadilly Press)</a:t>
            </a:r>
            <a:br>
              <a:rPr lang="en-GB" b="1" i="0" dirty="0"/>
            </a:br>
            <a:r>
              <a:rPr lang="en-GB" sz="1200" b="0" i="0" kern="1200" dirty="0">
                <a:solidFill>
                  <a:schemeClr val="tx1"/>
                </a:solidFill>
                <a:effectLst/>
                <a:latin typeface="HelveticaNeueAltaLT Std" panose="02000503040000020004" pitchFamily="50" charset="0"/>
                <a:ea typeface="+mn-ea"/>
                <a:cs typeface="+mn-cs"/>
              </a:rPr>
              <a:t>Nate, an adopted Chinese boy, feels isolated from his Chinese heritage. One day, whilst studying World War I in his class, he sees the ghost of Jirou, a Chinese soldier who served for the British during WWI. This novel is a beautiful examination of identity and heritage that also shines a light on the importance of the Chinese Labour Corps, a group who have often been neglected by history.</a:t>
            </a:r>
          </a:p>
          <a:p>
            <a:pPr fontAlgn="base"/>
            <a:endParaRPr lang="en-GB" sz="1200" b="1" i="0" kern="1200" dirty="0">
              <a:solidFill>
                <a:schemeClr val="tx1"/>
              </a:solidFill>
              <a:effectLst/>
              <a:latin typeface="Altis ScotBook Bold" panose="020B0803030000000003" pitchFamily="34" charset="0"/>
              <a:ea typeface="+mn-ea"/>
              <a:cs typeface="+mn-cs"/>
            </a:endParaRPr>
          </a:p>
          <a:p>
            <a:pPr fontAlgn="base"/>
            <a:r>
              <a:rPr lang="en-GB" sz="1200" b="1" i="1" kern="1200" dirty="0">
                <a:solidFill>
                  <a:schemeClr val="tx1"/>
                </a:solidFill>
                <a:effectLst/>
                <a:latin typeface="Altis ScotBook Bold" panose="020B0803030000000003" pitchFamily="34" charset="0"/>
                <a:ea typeface="+mn-ea"/>
                <a:cs typeface="+mn-cs"/>
              </a:rPr>
              <a:t>The House at the Edge of the World </a:t>
            </a:r>
            <a:r>
              <a:rPr lang="en-GB" sz="1200" b="1" i="0" kern="1200" dirty="0">
                <a:solidFill>
                  <a:schemeClr val="tx1"/>
                </a:solidFill>
                <a:effectLst/>
                <a:latin typeface="Altis ScotBook Bold" panose="020B0803030000000003" pitchFamily="34" charset="0"/>
                <a:ea typeface="+mn-ea"/>
                <a:cs typeface="+mn-cs"/>
              </a:rPr>
              <a:t>by Nadine Aisha </a:t>
            </a:r>
            <a:r>
              <a:rPr lang="en-GB" sz="1200" b="1" i="0" kern="1200" dirty="0" err="1">
                <a:solidFill>
                  <a:schemeClr val="tx1"/>
                </a:solidFill>
                <a:effectLst/>
                <a:latin typeface="Altis ScotBook Bold" panose="020B0803030000000003" pitchFamily="34" charset="0"/>
                <a:ea typeface="+mn-ea"/>
                <a:cs typeface="+mn-cs"/>
              </a:rPr>
              <a:t>Jassat</a:t>
            </a:r>
            <a:r>
              <a:rPr lang="en-GB" sz="1200" b="1" i="0" kern="1200" dirty="0">
                <a:solidFill>
                  <a:schemeClr val="tx1"/>
                </a:solidFill>
                <a:effectLst/>
                <a:latin typeface="Altis ScotBook Bold" panose="020B0803030000000003" pitchFamily="34" charset="0"/>
                <a:ea typeface="+mn-ea"/>
                <a:cs typeface="+mn-cs"/>
              </a:rPr>
              <a:t> (Orion Children's Books)</a:t>
            </a:r>
          </a:p>
          <a:p>
            <a:pPr fontAlgn="base"/>
            <a:r>
              <a:rPr lang="en-GB" sz="1200" b="0" i="0" kern="1200" dirty="0">
                <a:solidFill>
                  <a:schemeClr val="tx1"/>
                </a:solidFill>
                <a:effectLst/>
                <a:latin typeface="HelveticaNeueAltaLT Std" panose="02000503040000020004" pitchFamily="50" charset="0"/>
                <a:ea typeface="+mn-ea"/>
                <a:cs typeface="+mn-cs"/>
              </a:rPr>
              <a:t>When Amal and her family inherit a mysterious house, they discover Hope House is not a normal home, but something more magical. When threatened with eviction, Amal and her family have just thirty days to save Hope House from destruction. But can they uncover its secrets? This novel-in-verse’s mystery is guaranteed to keep you turning pages!</a:t>
            </a:r>
          </a:p>
          <a:p>
            <a:pPr fontAlgn="base"/>
            <a:endParaRPr lang="en-GB" sz="1200" b="0" i="0" kern="1200" dirty="0">
              <a:solidFill>
                <a:schemeClr val="tx1"/>
              </a:solidFill>
              <a:effectLst/>
              <a:latin typeface="HelveticaNeueAltaLT Std" panose="02000503040000020004" pitchFamily="50" charset="0"/>
              <a:ea typeface="+mn-ea"/>
              <a:cs typeface="+mn-cs"/>
            </a:endParaRPr>
          </a:p>
          <a:p>
            <a:pPr fontAlgn="base"/>
            <a:r>
              <a:rPr lang="en-GB" sz="1200" b="1" i="1" kern="1200" dirty="0">
                <a:solidFill>
                  <a:schemeClr val="tx1"/>
                </a:solidFill>
                <a:effectLst/>
                <a:latin typeface="Altis ScotBook Bold" panose="020B0803030000000003" pitchFamily="34" charset="0"/>
                <a:ea typeface="+mn-ea"/>
                <a:cs typeface="+mn-cs"/>
              </a:rPr>
              <a:t>The Uninvited </a:t>
            </a:r>
            <a:r>
              <a:rPr lang="en-GB" sz="1200" b="1" i="0" kern="1200" dirty="0">
                <a:solidFill>
                  <a:schemeClr val="tx1"/>
                </a:solidFill>
                <a:effectLst/>
                <a:latin typeface="Altis ScotBook Bold" panose="020B0803030000000003" pitchFamily="34" charset="0"/>
                <a:ea typeface="+mn-ea"/>
                <a:cs typeface="+mn-cs"/>
              </a:rPr>
              <a:t>by Ross MacKenzie (Andersen Press)</a:t>
            </a:r>
          </a:p>
          <a:p>
            <a:pPr fontAlgn="base"/>
            <a:r>
              <a:rPr lang="en-GB" sz="1200" b="0" i="0" kern="1200" dirty="0">
                <a:solidFill>
                  <a:schemeClr val="tx1"/>
                </a:solidFill>
                <a:effectLst/>
                <a:latin typeface="+mn-lt"/>
                <a:ea typeface="+mn-ea"/>
                <a:cs typeface="+mn-cs"/>
              </a:rPr>
              <a:t>Thirteen-year-old Samm </a:t>
            </a:r>
            <a:r>
              <a:rPr lang="en-GB" sz="1200" b="0" i="0" kern="1200" dirty="0" err="1">
                <a:solidFill>
                  <a:schemeClr val="tx1"/>
                </a:solidFill>
                <a:effectLst/>
                <a:latin typeface="+mn-lt"/>
                <a:ea typeface="+mn-ea"/>
                <a:cs typeface="+mn-cs"/>
              </a:rPr>
              <a:t>Wolfback</a:t>
            </a:r>
            <a:r>
              <a:rPr lang="en-GB" sz="1200" b="0" i="0" kern="1200" dirty="0">
                <a:solidFill>
                  <a:schemeClr val="tx1"/>
                </a:solidFill>
                <a:effectLst/>
                <a:latin typeface="+mn-lt"/>
                <a:ea typeface="+mn-ea"/>
                <a:cs typeface="+mn-cs"/>
              </a:rPr>
              <a:t> is a magical </a:t>
            </a:r>
            <a:r>
              <a:rPr lang="en-GB" sz="1200" b="0" i="0" kern="1200" dirty="0" err="1">
                <a:solidFill>
                  <a:schemeClr val="tx1"/>
                </a:solidFill>
                <a:effectLst/>
                <a:latin typeface="+mn-lt"/>
                <a:ea typeface="+mn-ea"/>
                <a:cs typeface="+mn-cs"/>
              </a:rPr>
              <a:t>faerae</a:t>
            </a:r>
            <a:r>
              <a:rPr lang="en-GB" sz="1200" b="0" i="0" kern="1200" dirty="0">
                <a:solidFill>
                  <a:schemeClr val="tx1"/>
                </a:solidFill>
                <a:effectLst/>
                <a:latin typeface="+mn-lt"/>
                <a:ea typeface="+mn-ea"/>
                <a:cs typeface="+mn-cs"/>
              </a:rPr>
              <a:t> who, since the Scourge, has been forced to live in a refugee camp in the human world. The camp is rife with crime and disease, and its inhabitants live in poverty. When Samm is offered a chance to escape, he jumps at it. This fantasy novel not only has a compelling adventure, but a rich exploration of the real-world discrimination faced by refugees.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HelveticaNeueAltaLT Std" panose="02000503040000020004" pitchFamily="50" charset="0"/>
                <a:ea typeface="+mn-ea"/>
                <a:cs typeface="+mn-cs"/>
              </a:rPr>
              <a:t>Content warnings: unstable living/homelessness and family breakdown.</a:t>
            </a:r>
            <a:br>
              <a:rPr lang="en-GB" dirty="0">
                <a:latin typeface="HelveticaNeueAltaLT Std" panose="02000503040000020004" pitchFamily="50" charset="0"/>
              </a:rPr>
            </a:br>
            <a:endParaRPr lang="en-GB" b="1" dirty="0">
              <a:latin typeface="HelveticaNeueAltaLT Std" panose="02000503040000020004" pitchFamily="50" charset="0"/>
            </a:endParaRPr>
          </a:p>
        </p:txBody>
      </p:sp>
      <p:sp>
        <p:nvSpPr>
          <p:cNvPr id="4" name="Slide Number Placeholder 3">
            <a:extLst>
              <a:ext uri="{FF2B5EF4-FFF2-40B4-BE49-F238E27FC236}">
                <a16:creationId xmlns:a16="http://schemas.microsoft.com/office/drawing/2014/main" id="{FFC4BED2-AD01-CEC2-9AF9-197AD3401CD0}"/>
              </a:ext>
            </a:extLst>
          </p:cNvPr>
          <p:cNvSpPr>
            <a:spLocks noGrp="1"/>
          </p:cNvSpPr>
          <p:nvPr>
            <p:ph type="sldNum" sz="quarter" idx="5"/>
          </p:nvPr>
        </p:nvSpPr>
        <p:spPr/>
        <p:txBody>
          <a:bodyPr/>
          <a:lstStyle/>
          <a:p>
            <a:fld id="{D78E8763-CE37-478F-AC50-5431D1C2EC64}" type="slidenum">
              <a:rPr lang="en-GB" smtClean="0"/>
              <a:t>7</a:t>
            </a:fld>
            <a:endParaRPr lang="en-GB"/>
          </a:p>
        </p:txBody>
      </p:sp>
    </p:spTree>
    <p:extLst>
      <p:ext uri="{BB962C8B-B14F-4D97-AF65-F5344CB8AC3E}">
        <p14:creationId xmlns:p14="http://schemas.microsoft.com/office/powerpoint/2010/main" val="4111279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80156-20DE-9F1C-45F2-AB24A0FFC1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7F55EA-924D-A03F-B20C-F44307A810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EF9848-0721-2A87-EB07-7EFBAD1FAAE5}"/>
              </a:ext>
            </a:extLst>
          </p:cNvPr>
          <p:cNvSpPr>
            <a:spLocks noGrp="1"/>
          </p:cNvSpPr>
          <p:nvPr>
            <p:ph type="body" idx="1"/>
          </p:nvPr>
        </p:nvSpPr>
        <p:spPr/>
        <p:txBody>
          <a:bodyPr/>
          <a:lstStyle/>
          <a:p>
            <a:pPr algn="l" fontAlgn="base"/>
            <a:r>
              <a:rPr lang="en-GB" b="1" dirty="0">
                <a:latin typeface="Altis ScotBook Bold" panose="020B0803030000000003" pitchFamily="34" charset="0"/>
              </a:rPr>
              <a:t>Great books for interdisciplinary learning</a:t>
            </a:r>
          </a:p>
          <a:p>
            <a:pPr algn="l" fontAlgn="base"/>
            <a:r>
              <a:rPr lang="en-GB" sz="1200" b="0" i="0" kern="1200" dirty="0">
                <a:solidFill>
                  <a:schemeClr val="tx1"/>
                </a:solidFill>
                <a:effectLst/>
                <a:latin typeface="HelveticaNeueAltaLT Std" panose="02000503040000020004" pitchFamily="50" charset="0"/>
                <a:ea typeface="+mn-ea"/>
                <a:cs typeface="+mn-cs"/>
              </a:rPr>
              <a:t>We’ve gathered some of our favourite books for exploring topics across the curriculum – from expressive arts and technologies to history and beyond! If you’re taking part in Reading Schools, these could be a great jumping off point for interdisciplinary book projects: https://www.scottishbooktrust.com/learning-resources/using-journey-for-a-cross-curricular-book-project </a:t>
            </a:r>
          </a:p>
          <a:p>
            <a:pPr algn="l" fontAlgn="base"/>
            <a:endParaRPr lang="en-GB" b="1" i="0" dirty="0">
              <a:latin typeface="HelveticaNeueAltaLT Std" panose="02000503040000020004" pitchFamily="50" charset="0"/>
            </a:endParaRPr>
          </a:p>
          <a:p>
            <a:pPr algn="l" fontAlgn="base"/>
            <a:r>
              <a:rPr lang="en-GB" b="1" i="1" dirty="0">
                <a:latin typeface="Altis ScotBook Bold" panose="020B0803030000000003" pitchFamily="34" charset="0"/>
              </a:rPr>
              <a:t>Journey</a:t>
            </a:r>
            <a:r>
              <a:rPr lang="en-GB" b="1" i="0" dirty="0">
                <a:latin typeface="Altis ScotBook Bold" panose="020B0803030000000003" pitchFamily="34" charset="0"/>
              </a:rPr>
              <a:t> by Aaron Becker (Walker Books)</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HelveticaNeueAltaLT Std" panose="02000503040000020004" pitchFamily="50" charset="0"/>
                <a:ea typeface="+mn-ea"/>
                <a:cs typeface="+mn-cs"/>
              </a:rPr>
              <a:t>Journey</a:t>
            </a:r>
            <a:r>
              <a:rPr lang="en-GB" sz="1200" kern="1200" dirty="0">
                <a:solidFill>
                  <a:schemeClr val="tx1"/>
                </a:solidFill>
                <a:effectLst/>
                <a:latin typeface="HelveticaNeueAltaLT Std" panose="02000503040000020004" pitchFamily="50" charset="0"/>
                <a:ea typeface="+mn-ea"/>
                <a:cs typeface="+mn-cs"/>
              </a:rPr>
              <a:t> is a vibrant wordless book which follows a lonely girl who escapes into a magical world through a door she draws on her bedroom wall. Our cross-curricular learning resources (https://www.scottishbooktrust.com/learning-resources/using-journey-for-a-cross-curricular-book-project) will support you to explore the idea of a wordless book in Literacy and English, create your own type of transport in Technologies, and explore solutions for loneliness in Health and Wellbeing.</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HelveticaNeueAltaLT Std" panose="02000503040000020004" pitchFamily="50"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1" i="1" kern="1200" dirty="0">
                <a:solidFill>
                  <a:schemeClr val="tx1"/>
                </a:solidFill>
                <a:effectLst/>
                <a:latin typeface="Altis ScotBook Bold" panose="020B0803030000000003" pitchFamily="34" charset="0"/>
                <a:ea typeface="+mn-ea"/>
                <a:cs typeface="+mn-cs"/>
              </a:rPr>
              <a:t>The Lost Words </a:t>
            </a:r>
            <a:r>
              <a:rPr lang="en-GB" sz="1200" b="1" kern="1200" dirty="0">
                <a:solidFill>
                  <a:schemeClr val="tx1"/>
                </a:solidFill>
                <a:effectLst/>
                <a:latin typeface="Altis ScotBook Bold" panose="020B0803030000000003" pitchFamily="34" charset="0"/>
                <a:ea typeface="+mn-ea"/>
                <a:cs typeface="+mn-cs"/>
              </a:rPr>
              <a:t>by Robert Macfarlane and Jackie Morris (Hamish Hamilton)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beautiful book contains poems and artworks on wildlife from otters to brambles, acorns to kingfishers, and is perfect for reading aloud. The poems could provide a prompt around language – including exploring the Gaelic or Scots words for different animals and plants, or any other languages that your pupils speak. For outdoor learning and sciences, you could also use </a:t>
            </a:r>
            <a:r>
              <a:rPr lang="en-GB" sz="1200" i="1" kern="1200" dirty="0">
                <a:solidFill>
                  <a:schemeClr val="tx1"/>
                </a:solidFill>
                <a:effectLst/>
                <a:latin typeface="+mn-lt"/>
                <a:ea typeface="+mn-ea"/>
                <a:cs typeface="+mn-cs"/>
              </a:rPr>
              <a:t>The Lost Words</a:t>
            </a:r>
            <a:r>
              <a:rPr lang="en-GB" sz="1200" kern="1200" dirty="0">
                <a:solidFill>
                  <a:schemeClr val="tx1"/>
                </a:solidFill>
                <a:effectLst/>
                <a:latin typeface="+mn-lt"/>
                <a:ea typeface="+mn-ea"/>
                <a:cs typeface="+mn-cs"/>
              </a:rPr>
              <a:t> to explore your local area and its wildlife, learning more about habitats and ecosystems.</a:t>
            </a:r>
          </a:p>
          <a:p>
            <a:pPr algn="l" fontAlgn="base"/>
            <a:endParaRPr lang="en-GB" b="1" i="0" dirty="0">
              <a:latin typeface="Altis ScotBook Bold" panose="020B0803030000000003" pitchFamily="34" charset="0"/>
            </a:endParaRPr>
          </a:p>
          <a:p>
            <a:pPr algn="l" fontAlgn="base"/>
            <a:r>
              <a:rPr lang="en-GB" b="1" i="1" dirty="0">
                <a:latin typeface="Altis ScotBook Bold" panose="020B0803030000000003" pitchFamily="34" charset="0"/>
              </a:rPr>
              <a:t>To War with Wallace </a:t>
            </a:r>
            <a:r>
              <a:rPr lang="en-GB" b="1" i="0" dirty="0">
                <a:latin typeface="Altis ScotBook Bold" panose="020B0803030000000003" pitchFamily="34" charset="0"/>
              </a:rPr>
              <a:t>by Barbara Henderson (</a:t>
            </a:r>
            <a:r>
              <a:rPr lang="en-GB" b="1" i="0" dirty="0" err="1">
                <a:latin typeface="Altis ScotBook Bold" panose="020B0803030000000003" pitchFamily="34" charset="0"/>
              </a:rPr>
              <a:t>Luath</a:t>
            </a:r>
            <a:r>
              <a:rPr lang="en-GB" b="1" i="0" dirty="0">
                <a:latin typeface="Altis ScotBook Bold" panose="020B0803030000000003" pitchFamily="34" charset="0"/>
              </a:rPr>
              <a:t> Press)</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kern="1200" dirty="0">
                <a:solidFill>
                  <a:schemeClr val="tx1"/>
                </a:solidFill>
                <a:effectLst/>
                <a:latin typeface="HelveticaNeueAltaLT Std" panose="02000503040000020004" pitchFamily="50" charset="0"/>
                <a:ea typeface="+mn-ea"/>
                <a:cs typeface="+mn-cs"/>
              </a:rPr>
              <a:t>Barbara Henderson’s historic story transports readers to the Scottish Wars of Independence in 1297. Following Harry, a young apprentice armourer, readers can dive into the world of the Northern Uprising, the impact of William Wallace and the historic events of the Battle of Stirling Bridge. Thoroughly researched and supported with learning resources on the author’s website, this would make the perfect class text for diving headfirst into Scottish history! </a:t>
            </a:r>
            <a:br>
              <a:rPr lang="en-GB" sz="1200" kern="1200" dirty="0">
                <a:solidFill>
                  <a:schemeClr val="tx1"/>
                </a:solidFill>
                <a:effectLst/>
                <a:latin typeface="HelveticaNeueAltaLT Std" panose="02000503040000020004" pitchFamily="50" charset="0"/>
                <a:ea typeface="+mn-ea"/>
                <a:cs typeface="+mn-cs"/>
              </a:rPr>
            </a:br>
            <a:endParaRPr lang="en-GB" sz="1200" kern="1200" dirty="0">
              <a:solidFill>
                <a:schemeClr val="tx1"/>
              </a:solidFill>
              <a:effectLst/>
              <a:latin typeface="HelveticaNeueAltaLT Std" panose="02000503040000020004" pitchFamily="50" charset="0"/>
              <a:ea typeface="+mn-ea"/>
              <a:cs typeface="+mn-cs"/>
            </a:endParaRPr>
          </a:p>
          <a:p>
            <a:pPr algn="l" fontAlgn="base"/>
            <a:endParaRPr lang="en-GB" b="1" i="0" dirty="0">
              <a:latin typeface="Altis ScotBook Bold" panose="020B0803030000000003" pitchFamily="34" charset="0"/>
            </a:endParaRPr>
          </a:p>
        </p:txBody>
      </p:sp>
      <p:sp>
        <p:nvSpPr>
          <p:cNvPr id="4" name="Slide Number Placeholder 3">
            <a:extLst>
              <a:ext uri="{FF2B5EF4-FFF2-40B4-BE49-F238E27FC236}">
                <a16:creationId xmlns:a16="http://schemas.microsoft.com/office/drawing/2014/main" id="{DC253A98-ED38-1E1D-A633-F925E33554F8}"/>
              </a:ext>
            </a:extLst>
          </p:cNvPr>
          <p:cNvSpPr>
            <a:spLocks noGrp="1"/>
          </p:cNvSpPr>
          <p:nvPr>
            <p:ph type="sldNum" sz="quarter" idx="5"/>
          </p:nvPr>
        </p:nvSpPr>
        <p:spPr/>
        <p:txBody>
          <a:bodyPr/>
          <a:lstStyle/>
          <a:p>
            <a:fld id="{D78E8763-CE37-478F-AC50-5431D1C2EC64}" type="slidenum">
              <a:rPr lang="en-GB" smtClean="0"/>
              <a:t>8</a:t>
            </a:fld>
            <a:endParaRPr lang="en-GB"/>
          </a:p>
        </p:txBody>
      </p:sp>
    </p:spTree>
    <p:extLst>
      <p:ext uri="{BB962C8B-B14F-4D97-AF65-F5344CB8AC3E}">
        <p14:creationId xmlns:p14="http://schemas.microsoft.com/office/powerpoint/2010/main" val="2965302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0D072-A273-068D-0C4D-92874F2A3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5FF6A1-5588-BF48-ED42-2E04994915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DC46E8-798E-92DB-7986-42D757FBF5DC}"/>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1" i="1" kern="1200" dirty="0">
                <a:solidFill>
                  <a:schemeClr val="tx1"/>
                </a:solidFill>
                <a:effectLst/>
                <a:latin typeface="Altis ScotBook Bold" panose="020B0803030000000003" pitchFamily="34" charset="0"/>
                <a:ea typeface="+mn-ea"/>
                <a:cs typeface="+mn-cs"/>
              </a:rPr>
              <a:t>Secrets of the Last Merfolk </a:t>
            </a:r>
            <a:r>
              <a:rPr lang="en-GB" sz="1200" b="1" i="0" kern="1200" dirty="0">
                <a:solidFill>
                  <a:schemeClr val="tx1"/>
                </a:solidFill>
                <a:effectLst/>
                <a:latin typeface="Altis ScotBook Bold" panose="020B0803030000000003" pitchFamily="34" charset="0"/>
                <a:ea typeface="+mn-ea"/>
                <a:cs typeface="+mn-cs"/>
              </a:rPr>
              <a:t>by Lindsay Littleson (Kelpies)</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HelveticaNeueAltaLT Std" panose="02000503040000020004" pitchFamily="50" charset="0"/>
                <a:ea typeface="+mn-ea"/>
                <a:cs typeface="+mn-cs"/>
              </a:rPr>
              <a:t>Lindsay Littleson’s exciting middle grade story blends Scottish folklore with the everyday. Stuck in a seaside town over the Christmas holidays, Finn spots some mysterious swimmers in the Firth late at night. Could the local legend of merfolk be true? Throughout this novel, there’s rich themes of sustainable development. Finn has to fight plans for a harbour development, which could prompt learning about conservation and Scotland’s wildlife at sea across sciences, technologies and social studies.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HelveticaNeueAltaLT Std" panose="02000503040000020004" pitchFamily="50"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1" i="1" kern="1200" dirty="0">
                <a:solidFill>
                  <a:schemeClr val="tx1"/>
                </a:solidFill>
                <a:effectLst/>
                <a:latin typeface="Altis ScotBook Bold" panose="020B0803030000000003" pitchFamily="34" charset="0"/>
                <a:ea typeface="+mn-ea"/>
                <a:cs typeface="+mn-cs"/>
              </a:rPr>
              <a:t>The Nowhere Emporium </a:t>
            </a:r>
            <a:r>
              <a:rPr lang="en-GB" sz="1200" b="1" i="0" kern="1200" dirty="0">
                <a:solidFill>
                  <a:schemeClr val="tx1"/>
                </a:solidFill>
                <a:effectLst/>
                <a:latin typeface="Altis ScotBook Bold" panose="020B0803030000000003" pitchFamily="34" charset="0"/>
                <a:ea typeface="+mn-ea"/>
                <a:cs typeface="+mn-cs"/>
              </a:rPr>
              <a:t>by Ross Mackenzie (Kelpies)</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HelveticaNeueAltaLT Std" panose="02000503040000020004" pitchFamily="50" charset="0"/>
                <a:ea typeface="+mn-ea"/>
                <a:cs typeface="+mn-cs"/>
              </a:rPr>
              <a:t>One day, the Nowhere Emporium arrives in Glasgow, enticing young orphan Daniel Holmes. The shop, and its owner Mr Silver, offer magic and enchantment, but when Mr Silver disappears, Daniel is forced to save the Nowhere Emporium before it is destroyed. Rich in imagination, we think this book lends itself to the Expressive Arts. With </a:t>
            </a:r>
            <a:r>
              <a:rPr lang="en-GB" sz="1200" b="0" i="0" u="none" strike="noStrike" kern="1200" dirty="0">
                <a:solidFill>
                  <a:schemeClr val="tx1"/>
                </a:solidFill>
                <a:effectLst/>
                <a:latin typeface="HelveticaNeueAltaLT Std" panose="02000503040000020004" pitchFamily="50" charset="0"/>
                <a:ea typeface="+mn-ea"/>
                <a:cs typeface="+mn-cs"/>
              </a:rPr>
              <a:t>our learning resources (https://www.scottishbooktrust.com/learning-resources/ross-mackenzie-activity-pack) </a:t>
            </a:r>
            <a:r>
              <a:rPr lang="en-GB" sz="1200" b="0" i="0" kern="1200" dirty="0">
                <a:solidFill>
                  <a:schemeClr val="tx1"/>
                </a:solidFill>
                <a:effectLst/>
                <a:latin typeface="HelveticaNeueAltaLT Std" panose="02000503040000020004" pitchFamily="50" charset="0"/>
                <a:ea typeface="+mn-ea"/>
                <a:cs typeface="+mn-cs"/>
              </a:rPr>
              <a:t>you can create your own Nowhere Emporium diorama or design your own Book of Wonders. </a:t>
            </a:r>
            <a:br>
              <a:rPr lang="en-GB" dirty="0">
                <a:latin typeface="HelveticaNeueAltaLT Std" panose="02000503040000020004" pitchFamily="50" charset="0"/>
              </a:rPr>
            </a:br>
            <a:endParaRPr lang="en-GB" b="1" i="0" dirty="0">
              <a:latin typeface="Altis ScotBook Bold" panose="020B0803030000000003" pitchFamily="34" charset="0"/>
            </a:endParaRPr>
          </a:p>
          <a:p>
            <a:pPr algn="l" fontAlgn="base"/>
            <a:r>
              <a:rPr lang="en-GB" sz="1200" b="1" i="1" kern="1200" dirty="0">
                <a:solidFill>
                  <a:schemeClr val="tx1"/>
                </a:solidFill>
                <a:effectLst/>
                <a:latin typeface="Altis ScotBook Bold" panose="020B0803030000000003" pitchFamily="34" charset="0"/>
                <a:ea typeface="+mn-ea"/>
                <a:cs typeface="+mn-cs"/>
              </a:rPr>
              <a:t>When the Sky </a:t>
            </a:r>
            <a:r>
              <a:rPr lang="en-GB" sz="1200" b="1" i="0" kern="1200" dirty="0">
                <a:solidFill>
                  <a:schemeClr val="tx1"/>
                </a:solidFill>
                <a:effectLst/>
                <a:latin typeface="Altis ScotBook Bold" panose="020B0803030000000003" pitchFamily="34" charset="0"/>
                <a:ea typeface="+mn-ea"/>
                <a:cs typeface="+mn-cs"/>
              </a:rPr>
              <a:t>Falls by Phil Earle (Andersen Press)</a:t>
            </a:r>
          </a:p>
          <a:p>
            <a:pPr algn="l" fontAlgn="base"/>
            <a:r>
              <a:rPr lang="en-GB" sz="1200" b="0" i="0" kern="1200" dirty="0">
                <a:solidFill>
                  <a:schemeClr val="tx1"/>
                </a:solidFill>
                <a:effectLst/>
                <a:latin typeface="HelveticaNeueAltaLT Std" panose="02000503040000020004" pitchFamily="50" charset="0"/>
                <a:ea typeface="+mn-ea"/>
                <a:cs typeface="+mn-cs"/>
              </a:rPr>
              <a:t>During WWII, 12-year-old Joseph is sent to the city to live with Mrs F – a friend of his grandmother who owns a rundown zoo. The novel explores Joseph’s dyslexia and the bullying he faces at school, his separation from his father, and the bond he develops with Adonis, the zoo’s gorilla. </a:t>
            </a:r>
            <a:r>
              <a:rPr lang="en-GB" sz="1200" b="0" i="1" kern="1200" dirty="0">
                <a:solidFill>
                  <a:schemeClr val="tx1"/>
                </a:solidFill>
                <a:effectLst/>
                <a:latin typeface="HelveticaNeueAltaLT Std" panose="02000503040000020004" pitchFamily="50" charset="0"/>
                <a:ea typeface="+mn-ea"/>
                <a:cs typeface="+mn-cs"/>
              </a:rPr>
              <a:t>When the Sky Falls</a:t>
            </a:r>
            <a:r>
              <a:rPr lang="en-GB" sz="1200" b="0" i="0" kern="1200" dirty="0">
                <a:solidFill>
                  <a:schemeClr val="tx1"/>
                </a:solidFill>
                <a:effectLst/>
                <a:latin typeface="HelveticaNeueAltaLT Std" panose="02000503040000020004" pitchFamily="50" charset="0"/>
                <a:ea typeface="+mn-ea"/>
                <a:cs typeface="+mn-cs"/>
              </a:rPr>
              <a:t> is a rich text for diving into the real perspectives behind historical events and could be used to explore more about the Blitz and everyday lives of people during WWII.</a:t>
            </a:r>
          </a:p>
          <a:p>
            <a:pPr algn="l" fontAlgn="base"/>
            <a:r>
              <a:rPr lang="en-GB" sz="1200" b="0" i="0" kern="1200" dirty="0">
                <a:solidFill>
                  <a:schemeClr val="tx1"/>
                </a:solidFill>
                <a:effectLst/>
                <a:latin typeface="HelveticaNeueAltaLT Std" panose="02000503040000020004" pitchFamily="50" charset="0"/>
                <a:ea typeface="+mn-ea"/>
                <a:cs typeface="+mn-cs"/>
              </a:rPr>
              <a:t>Content warnings: bullying.</a:t>
            </a:r>
            <a:endParaRPr lang="en-GB" b="1" i="0" dirty="0">
              <a:latin typeface="HelveticaNeueAltaLT Std" panose="02000503040000020004" pitchFamily="50" charset="0"/>
            </a:endParaRPr>
          </a:p>
        </p:txBody>
      </p:sp>
      <p:sp>
        <p:nvSpPr>
          <p:cNvPr id="4" name="Slide Number Placeholder 3">
            <a:extLst>
              <a:ext uri="{FF2B5EF4-FFF2-40B4-BE49-F238E27FC236}">
                <a16:creationId xmlns:a16="http://schemas.microsoft.com/office/drawing/2014/main" id="{4A7F0634-23E4-2DCD-7160-922431446C41}"/>
              </a:ext>
            </a:extLst>
          </p:cNvPr>
          <p:cNvSpPr>
            <a:spLocks noGrp="1"/>
          </p:cNvSpPr>
          <p:nvPr>
            <p:ph type="sldNum" sz="quarter" idx="5"/>
          </p:nvPr>
        </p:nvSpPr>
        <p:spPr/>
        <p:txBody>
          <a:bodyPr/>
          <a:lstStyle/>
          <a:p>
            <a:fld id="{D78E8763-CE37-478F-AC50-5431D1C2EC64}" type="slidenum">
              <a:rPr lang="en-GB" smtClean="0"/>
              <a:t>9</a:t>
            </a:fld>
            <a:endParaRPr lang="en-GB"/>
          </a:p>
        </p:txBody>
      </p:sp>
    </p:spTree>
    <p:extLst>
      <p:ext uri="{BB962C8B-B14F-4D97-AF65-F5344CB8AC3E}">
        <p14:creationId xmlns:p14="http://schemas.microsoft.com/office/powerpoint/2010/main" val="4061509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GB"/>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a:t>Click to edit Master title style</a:t>
            </a:r>
            <a:endParaRPr lang="en-US"/>
          </a:p>
        </p:txBody>
      </p:sp>
      <p:sp>
        <p:nvSpPr>
          <p:cNvPr id="4" name="Content Placeholder 3"/>
          <p:cNvSpPr>
            <a:spLocks noGrp="1"/>
          </p:cNvSpPr>
          <p:nvPr>
            <p:ph sz="half" idx="2"/>
          </p:nvPr>
        </p:nvSpPr>
        <p:spPr>
          <a:xfrm>
            <a:off x="457201" y="1535113"/>
            <a:ext cx="2592386" cy="3951288"/>
          </a:xfrm>
          <a:prstGeom prst="rect">
            <a:avLst/>
          </a:prstGeom>
        </p:spPr>
        <p:txBody>
          <a:bodyPr vert="horz"/>
          <a:lstStyle>
            <a:lvl1pPr>
              <a:defRPr sz="24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p:txBody>
      </p:sp>
      <p:sp>
        <p:nvSpPr>
          <p:cNvPr id="8" name="Content Placeholder 7">
            <a:extLst>
              <a:ext uri="{FF2B5EF4-FFF2-40B4-BE49-F238E27FC236}">
                <a16:creationId xmlns:a16="http://schemas.microsoft.com/office/drawing/2014/main" id="{4E82312A-C749-2FF6-8958-77A84FCFB77D}"/>
              </a:ext>
            </a:extLst>
          </p:cNvPr>
          <p:cNvSpPr>
            <a:spLocks noGrp="1"/>
          </p:cNvSpPr>
          <p:nvPr>
            <p:ph sz="quarter" idx="10"/>
          </p:nvPr>
        </p:nvSpPr>
        <p:spPr>
          <a:xfrm>
            <a:off x="3275807" y="1535113"/>
            <a:ext cx="2592386" cy="395128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GB"/>
              <a:t>Click to edit Master text styles</a:t>
            </a:r>
          </a:p>
        </p:txBody>
      </p:sp>
      <p:sp>
        <p:nvSpPr>
          <p:cNvPr id="10" name="Content Placeholder 9">
            <a:extLst>
              <a:ext uri="{FF2B5EF4-FFF2-40B4-BE49-F238E27FC236}">
                <a16:creationId xmlns:a16="http://schemas.microsoft.com/office/drawing/2014/main" id="{D35B88CE-E50A-7C22-72BA-D66420636FAF}"/>
              </a:ext>
            </a:extLst>
          </p:cNvPr>
          <p:cNvSpPr>
            <a:spLocks noGrp="1"/>
          </p:cNvSpPr>
          <p:nvPr>
            <p:ph sz="quarter" idx="11"/>
          </p:nvPr>
        </p:nvSpPr>
        <p:spPr>
          <a:xfrm>
            <a:off x="6107245" y="1535113"/>
            <a:ext cx="2592386" cy="395128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D235E4C2-50E5-BEB3-D467-C30B3F854FFB}"/>
              </a:ext>
            </a:extLst>
          </p:cNvPr>
          <p:cNvSpPr>
            <a:spLocks noGrp="1"/>
          </p:cNvSpPr>
          <p:nvPr>
            <p:ph type="body" sz="quarter" idx="12"/>
          </p:nvPr>
        </p:nvSpPr>
        <p:spPr>
          <a:xfrm>
            <a:off x="435506" y="5603876"/>
            <a:ext cx="2614081" cy="598487"/>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GB"/>
              <a:t>Click to edit Master text styles</a:t>
            </a:r>
          </a:p>
        </p:txBody>
      </p:sp>
      <p:sp>
        <p:nvSpPr>
          <p:cNvPr id="14" name="Text Placeholder 13">
            <a:extLst>
              <a:ext uri="{FF2B5EF4-FFF2-40B4-BE49-F238E27FC236}">
                <a16:creationId xmlns:a16="http://schemas.microsoft.com/office/drawing/2014/main" id="{00A9C224-3B18-2372-D0A6-39AC1F4FD4AB}"/>
              </a:ext>
            </a:extLst>
          </p:cNvPr>
          <p:cNvSpPr>
            <a:spLocks noGrp="1"/>
          </p:cNvSpPr>
          <p:nvPr>
            <p:ph type="body" sz="quarter" idx="13"/>
          </p:nvPr>
        </p:nvSpPr>
        <p:spPr>
          <a:xfrm>
            <a:off x="3276600" y="5603875"/>
            <a:ext cx="2590800" cy="598488"/>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E165867E-8131-E74C-DD51-2393E864A19E}"/>
              </a:ext>
            </a:extLst>
          </p:cNvPr>
          <p:cNvSpPr>
            <a:spLocks noGrp="1"/>
          </p:cNvSpPr>
          <p:nvPr>
            <p:ph type="body" sz="quarter" idx="14"/>
          </p:nvPr>
        </p:nvSpPr>
        <p:spPr>
          <a:xfrm>
            <a:off x="6094413" y="5603875"/>
            <a:ext cx="2509837" cy="598488"/>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99368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3.jpeg"/><Relationship Id="rId7" Type="http://schemas.openxmlformats.org/officeDocument/2006/relationships/image" Target="../media/image24.jpeg"/><Relationship Id="rId12"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6.png"/><Relationship Id="rId10" Type="http://schemas.openxmlformats.org/officeDocument/2006/relationships/image" Target="../media/image27.jpeg"/><Relationship Id="rId4" Type="http://schemas.openxmlformats.org/officeDocument/2006/relationships/image" Target="../media/image22.jpeg"/><Relationship Id="rId9"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eg"/><Relationship Id="rId7"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eg"/><Relationship Id="rId7"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6.pn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hyperlink" Target="https://www.scottishbooktrust.com/book-lists/childrens-books-that-celebrate-libraries" TargetMode="External"/><Relationship Id="rId3" Type="http://schemas.openxmlformats.org/officeDocument/2006/relationships/image" Target="../media/image3.jpeg"/><Relationship Id="rId7" Type="http://schemas.openxmlformats.org/officeDocument/2006/relationships/hyperlink" Target="https://www.scottishbooktrust.com/book-lists/our-favourite-bpoc-protagonists-in-childrens-and-young-adult-books"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hyperlink" Target="https://www.scottishbooktrust.com/book-lists/picture-books-to-discuss-childrens-rights-in-the-classroom" TargetMode="External"/><Relationship Id="rId5" Type="http://schemas.openxmlformats.org/officeDocument/2006/relationships/hyperlink" Target="https://www.scottishbooktrust.com/book-lists/really-readable-books-for-every-child" TargetMode="External"/><Relationship Id="rId10" Type="http://schemas.openxmlformats.org/officeDocument/2006/relationships/image" Target="../media/image2.png"/><Relationship Id="rId4" Type="http://schemas.openxmlformats.org/officeDocument/2006/relationships/hyperlink" Target="https://www.scottishbooktrust.com/book-lists" TargetMode="External"/><Relationship Id="rId9" Type="http://schemas.openxmlformats.org/officeDocument/2006/relationships/hyperlink" Target="https://www.scottishbooktrust.com/book-lists/great-picture-books-for-sensory-storytelling"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eg"/><Relationship Id="rId7" Type="http://schemas.openxmlformats.org/officeDocument/2006/relationships/hyperlink" Target="https://www.scottishbooktrust.com/learning-and-resources/school-events-and-opportunities"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hyperlink" Target="https://www.scottishbooktrust.com/about/newsletters" TargetMode="External"/><Relationship Id="rId5" Type="http://schemas.openxmlformats.org/officeDocument/2006/relationships/hyperlink" Target="https://www.scottishbooktrust.com/competitions-and-giveaways/junior-book-of-the-month-feather-vane-by-beth-o-brien" TargetMode="External"/><Relationship Id="rId4" Type="http://schemas.openxmlformats.org/officeDocument/2006/relationships/hyperlink" Target="https://www.scottishbooktrust.com/learning-and-resources/clpl-for-learning-professional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hyperlink" Target="https://www.scottishbooktrust.com/learning-resources/book-discovery-gui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6.png"/><Relationship Id="rId4" Type="http://schemas.openxmlformats.org/officeDocument/2006/relationships/hyperlink" Target="https://www.scottishbooktrust.com/book-of-the-month" TargetMode="Externa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bg1"/>
                </a:solidFill>
                <a:latin typeface="Altis ScotBook Bold" panose="020B0803030000000003" pitchFamily="34" charset="0"/>
                <a:cs typeface="Arial" panose="020B0604020202020204" pitchFamily="34" charset="0"/>
              </a:rPr>
              <a:t>Book Discovery Guide</a:t>
            </a:r>
          </a:p>
        </p:txBody>
      </p:sp>
      <p:sp>
        <p:nvSpPr>
          <p:cNvPr id="3" name="Subtitle 2"/>
          <p:cNvSpPr>
            <a:spLocks noGrp="1"/>
          </p:cNvSpPr>
          <p:nvPr>
            <p:ph type="subTitle" idx="1"/>
          </p:nvPr>
        </p:nvSpPr>
        <p:spPr>
          <a:xfrm>
            <a:off x="1371600" y="3505200"/>
            <a:ext cx="6400800" cy="1752600"/>
          </a:xfrm>
        </p:spPr>
        <p:txBody>
          <a:bodyPr vert="horz" lIns="91440" tIns="45720" rIns="91440" bIns="45720" anchor="t">
            <a:noAutofit/>
          </a:bodyPr>
          <a:lstStyle/>
          <a:p>
            <a:r>
              <a:rPr lang="en-US" sz="2800" dirty="0">
                <a:solidFill>
                  <a:schemeClr val="bg1"/>
                </a:solidFill>
                <a:latin typeface="HelveticaNeueAltaLT Std" panose="02000503040000020004" pitchFamily="50" charset="0"/>
                <a:cs typeface="Arial"/>
              </a:rPr>
              <a:t>Issue 9: March 2026</a:t>
            </a:r>
            <a:endParaRPr lang="en-US" sz="2800" dirty="0">
              <a:solidFill>
                <a:schemeClr val="bg1"/>
              </a:solidFill>
              <a:latin typeface="HelveticaNeueAltaLT Std" panose="02000503040000020004" pitchFamily="50" charset="0"/>
              <a:cs typeface="Arial" panose="020B0604020202020204" pitchFamily="34" charset="0"/>
            </a:endParaRPr>
          </a:p>
        </p:txBody>
      </p:sp>
      <p:sp>
        <p:nvSpPr>
          <p:cNvPr id="5" name="TextBox 4">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solidFill>
                  <a:schemeClr val="bg1"/>
                </a:solidFill>
                <a:latin typeface="HelveticaNeueAltaLT Std" panose="02000503040000020004" pitchFamily="50" charset="0"/>
                <a:cs typeface="Arial" panose="020B0604020202020204" pitchFamily="34" charset="0"/>
              </a:rPr>
              <a:t>scottishbooktrust.com</a:t>
            </a:r>
          </a:p>
        </p:txBody>
      </p:sp>
      <p:pic>
        <p:nvPicPr>
          <p:cNvPr id="6" name="Picture 5">
            <a:extLst>
              <a:ext uri="{FF2B5EF4-FFF2-40B4-BE49-F238E27FC236}">
                <a16:creationId xmlns:a16="http://schemas.microsoft.com/office/drawing/2014/main" id="{487A9D91-FC04-2763-B2F2-CCF6672A188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F1E1543D-B4B8-391B-8E26-82183500310F}"/>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3BF6BD82-917B-0FA4-C5E9-9983F12C1BAB}"/>
              </a:ext>
            </a:extLst>
          </p:cNvPr>
          <p:cNvSpPr>
            <a:spLocks noGrp="1"/>
          </p:cNvSpPr>
          <p:nvPr>
            <p:ph type="title"/>
          </p:nvPr>
        </p:nvSpPr>
        <p:spPr>
          <a:xfrm>
            <a:off x="381000" y="267336"/>
            <a:ext cx="8305800" cy="682415"/>
          </a:xfrm>
        </p:spPr>
        <p:txBody>
          <a:bodyPr anchor="t" anchorCtr="0">
            <a:noAutofit/>
          </a:bodyPr>
          <a:lstStyle/>
          <a:p>
            <a:pPr algn="l"/>
            <a:r>
              <a:rPr lang="en-GB" sz="3200" b="1" dirty="0">
                <a:latin typeface="Altis ScotBook Bold" panose="020B0803030000000003" pitchFamily="34" charset="0"/>
                <a:cs typeface="Arial" panose="020B0604020202020204" pitchFamily="34" charset="0"/>
              </a:rPr>
              <a:t>Top picks from Authors Live and our Events programme (1) </a:t>
            </a:r>
            <a:endParaRPr lang="en-US" sz="3200" b="1" dirty="0">
              <a:latin typeface="Altis ScotBook Bold" panose="020B0803030000000003"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115F4A69-C91B-10D8-F4FD-3E81FBCE2AF6}"/>
              </a:ext>
            </a:extLst>
          </p:cNvPr>
          <p:cNvSpPr>
            <a:spLocks noGrp="1"/>
          </p:cNvSpPr>
          <p:nvPr>
            <p:ph type="body" sz="quarter" idx="12"/>
          </p:nvPr>
        </p:nvSpPr>
        <p:spPr/>
        <p:txBody>
          <a:bodyPr/>
          <a:lstStyle/>
          <a:p>
            <a:pPr marL="0" indent="0" algn="ctr">
              <a:buNone/>
            </a:pPr>
            <a:r>
              <a:rPr lang="en-GB" b="1" dirty="0">
                <a:latin typeface="Altis ScotBook Bold" panose="020B0803030000000003" pitchFamily="34" charset="0"/>
              </a:rPr>
              <a:t>P2+</a:t>
            </a:r>
          </a:p>
        </p:txBody>
      </p:sp>
      <p:sp>
        <p:nvSpPr>
          <p:cNvPr id="6" name="Text Placeholder 5">
            <a:extLst>
              <a:ext uri="{FF2B5EF4-FFF2-40B4-BE49-F238E27FC236}">
                <a16:creationId xmlns:a16="http://schemas.microsoft.com/office/drawing/2014/main" id="{8E1C3C49-DCE0-C3A5-0A55-35A8A77FD475}"/>
              </a:ext>
            </a:extLst>
          </p:cNvPr>
          <p:cNvSpPr>
            <a:spLocks noGrp="1"/>
          </p:cNvSpPr>
          <p:nvPr>
            <p:ph type="body" sz="quarter" idx="13"/>
          </p:nvPr>
        </p:nvSpPr>
        <p:spPr>
          <a:xfrm>
            <a:off x="3277442" y="5603875"/>
            <a:ext cx="2589957" cy="385133"/>
          </a:xfrm>
        </p:spPr>
        <p:txBody>
          <a:bodyPr/>
          <a:lstStyle/>
          <a:p>
            <a:pPr marL="0" indent="0" algn="ctr">
              <a:buNone/>
            </a:pPr>
            <a:r>
              <a:rPr lang="en-GB" b="1" dirty="0">
                <a:latin typeface="Altis ScotBook Bold" panose="020B0803030000000003" pitchFamily="34" charset="0"/>
              </a:rPr>
              <a:t>P5+</a:t>
            </a:r>
          </a:p>
        </p:txBody>
      </p:sp>
      <p:sp>
        <p:nvSpPr>
          <p:cNvPr id="12" name="Text Placeholder 11">
            <a:extLst>
              <a:ext uri="{FF2B5EF4-FFF2-40B4-BE49-F238E27FC236}">
                <a16:creationId xmlns:a16="http://schemas.microsoft.com/office/drawing/2014/main" id="{C8D53223-1112-C8CA-FEC8-5817DABFC65F}"/>
              </a:ext>
            </a:extLst>
          </p:cNvPr>
          <p:cNvSpPr>
            <a:spLocks noGrp="1"/>
          </p:cNvSpPr>
          <p:nvPr>
            <p:ph type="body" sz="quarter" idx="14"/>
          </p:nvPr>
        </p:nvSpPr>
        <p:spPr/>
        <p:txBody>
          <a:bodyPr/>
          <a:lstStyle/>
          <a:p>
            <a:pPr marL="0" indent="0" algn="ctr">
              <a:buNone/>
            </a:pPr>
            <a:r>
              <a:rPr lang="en-GB" b="1" dirty="0">
                <a:latin typeface="Altis ScotBook Bold" panose="020B0803030000000003" pitchFamily="34" charset="0"/>
              </a:rPr>
              <a:t>P5+</a:t>
            </a:r>
          </a:p>
        </p:txBody>
      </p:sp>
      <p:sp>
        <p:nvSpPr>
          <p:cNvPr id="10" name="TextBox 9">
            <a:extLst>
              <a:ext uri="{FF2B5EF4-FFF2-40B4-BE49-F238E27FC236}">
                <a16:creationId xmlns:a16="http://schemas.microsoft.com/office/drawing/2014/main" id="{22D42EF4-44C1-A302-9494-C7B9FCE4456F}"/>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HelveticaNeueAltaLT Std" panose="02000503040000020004" pitchFamily="50" charset="0"/>
                <a:cs typeface="Arial" panose="020B0604020202020204" pitchFamily="34" charset="0"/>
              </a:rPr>
              <a:t>scottishbooktrust.com</a:t>
            </a:r>
          </a:p>
        </p:txBody>
      </p:sp>
      <p:pic>
        <p:nvPicPr>
          <p:cNvPr id="4" name="Picture 3">
            <a:extLst>
              <a:ext uri="{FF2B5EF4-FFF2-40B4-BE49-F238E27FC236}">
                <a16:creationId xmlns:a16="http://schemas.microsoft.com/office/drawing/2014/main" id="{341DE27E-D197-4A9E-4FFE-C5F80957B4B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35506" y="1852686"/>
            <a:ext cx="2401919" cy="3002399"/>
          </a:xfrm>
          <a:prstGeom prst="rect">
            <a:avLst/>
          </a:prstGeom>
        </p:spPr>
      </p:pic>
      <p:pic>
        <p:nvPicPr>
          <p:cNvPr id="13" name="Picture 12">
            <a:extLst>
              <a:ext uri="{FF2B5EF4-FFF2-40B4-BE49-F238E27FC236}">
                <a16:creationId xmlns:a16="http://schemas.microsoft.com/office/drawing/2014/main" id="{998742E8-1A2E-A853-5FFD-15E94ED81909}"/>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277442" y="1493384"/>
            <a:ext cx="2407783" cy="3692919"/>
          </a:xfrm>
          <a:prstGeom prst="rect">
            <a:avLst/>
          </a:prstGeom>
        </p:spPr>
      </p:pic>
      <p:pic>
        <p:nvPicPr>
          <p:cNvPr id="15" name="Picture 14">
            <a:extLst>
              <a:ext uri="{FF2B5EF4-FFF2-40B4-BE49-F238E27FC236}">
                <a16:creationId xmlns:a16="http://schemas.microsoft.com/office/drawing/2014/main" id="{2BF82954-4486-62C5-5615-E3825BFF87BF}"/>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094413" y="1493384"/>
            <a:ext cx="2438027" cy="3697716"/>
          </a:xfrm>
          <a:prstGeom prst="rect">
            <a:avLst/>
          </a:prstGeom>
        </p:spPr>
      </p:pic>
      <p:pic>
        <p:nvPicPr>
          <p:cNvPr id="2" name="Picture 1">
            <a:extLst>
              <a:ext uri="{FF2B5EF4-FFF2-40B4-BE49-F238E27FC236}">
                <a16:creationId xmlns:a16="http://schemas.microsoft.com/office/drawing/2014/main" id="{C950FBA6-666B-9169-D5B9-F0CDEB4A6657}"/>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Tree>
    <p:extLst>
      <p:ext uri="{BB962C8B-B14F-4D97-AF65-F5344CB8AC3E}">
        <p14:creationId xmlns:p14="http://schemas.microsoft.com/office/powerpoint/2010/main" val="3514266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9C9105A1-D1A5-AA39-D41E-89320F848FBB}"/>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C10A493E-65AB-55D4-9A9A-E216B9E77D63}"/>
              </a:ext>
            </a:extLst>
          </p:cNvPr>
          <p:cNvSpPr>
            <a:spLocks noGrp="1"/>
          </p:cNvSpPr>
          <p:nvPr>
            <p:ph type="title"/>
          </p:nvPr>
        </p:nvSpPr>
        <p:spPr>
          <a:xfrm>
            <a:off x="381000" y="267336"/>
            <a:ext cx="8305800" cy="682415"/>
          </a:xfrm>
        </p:spPr>
        <p:txBody>
          <a:bodyPr anchor="t" anchorCtr="0">
            <a:noAutofit/>
          </a:bodyPr>
          <a:lstStyle/>
          <a:p>
            <a:pPr algn="l"/>
            <a:r>
              <a:rPr lang="en-GB" sz="3200" b="1" dirty="0">
                <a:latin typeface="Altis ScotBook Bold" panose="020B0803030000000003" pitchFamily="34" charset="0"/>
                <a:cs typeface="Arial" panose="020B0604020202020204" pitchFamily="34" charset="0"/>
              </a:rPr>
              <a:t>Top picks from Authors Live and our Events programme (2) </a:t>
            </a:r>
            <a:endParaRPr lang="en-US" sz="3200" b="1" dirty="0">
              <a:latin typeface="Altis ScotBook Bold" panose="020B0803030000000003"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66090671-F404-F261-CD0E-A48340D17799}"/>
              </a:ext>
            </a:extLst>
          </p:cNvPr>
          <p:cNvSpPr>
            <a:spLocks noGrp="1"/>
          </p:cNvSpPr>
          <p:nvPr>
            <p:ph type="body" sz="quarter" idx="12"/>
          </p:nvPr>
        </p:nvSpPr>
        <p:spPr/>
        <p:txBody>
          <a:bodyPr/>
          <a:lstStyle/>
          <a:p>
            <a:pPr marL="0" indent="0" algn="ctr">
              <a:buNone/>
            </a:pPr>
            <a:r>
              <a:rPr lang="en-GB" b="1" dirty="0">
                <a:latin typeface="Altis ScotBook Bold" panose="020B0803030000000003" pitchFamily="34" charset="0"/>
              </a:rPr>
              <a:t>P6–S1</a:t>
            </a:r>
          </a:p>
        </p:txBody>
      </p:sp>
      <p:sp>
        <p:nvSpPr>
          <p:cNvPr id="6" name="Text Placeholder 5">
            <a:extLst>
              <a:ext uri="{FF2B5EF4-FFF2-40B4-BE49-F238E27FC236}">
                <a16:creationId xmlns:a16="http://schemas.microsoft.com/office/drawing/2014/main" id="{F1AEE7C5-C64E-CCA3-E90C-71B9B8565338}"/>
              </a:ext>
            </a:extLst>
          </p:cNvPr>
          <p:cNvSpPr>
            <a:spLocks noGrp="1"/>
          </p:cNvSpPr>
          <p:nvPr>
            <p:ph type="body" sz="quarter" idx="13"/>
          </p:nvPr>
        </p:nvSpPr>
        <p:spPr>
          <a:xfrm>
            <a:off x="3277442" y="5603875"/>
            <a:ext cx="2589957" cy="385133"/>
          </a:xfrm>
        </p:spPr>
        <p:txBody>
          <a:bodyPr/>
          <a:lstStyle/>
          <a:p>
            <a:pPr marL="0" indent="0" algn="ctr">
              <a:buNone/>
            </a:pPr>
            <a:r>
              <a:rPr lang="en-GB" b="1" dirty="0">
                <a:latin typeface="Altis ScotBook Bold" panose="020B0803030000000003" pitchFamily="34" charset="0"/>
              </a:rPr>
              <a:t>P6–S1</a:t>
            </a:r>
          </a:p>
          <a:p>
            <a:pPr marL="0" indent="0" algn="ctr">
              <a:buNone/>
            </a:pPr>
            <a:endParaRPr lang="en-GB" b="1" dirty="0">
              <a:latin typeface="Altis ScotBook Bold" panose="020B0803030000000003" pitchFamily="34" charset="0"/>
            </a:endParaRPr>
          </a:p>
        </p:txBody>
      </p:sp>
      <p:sp>
        <p:nvSpPr>
          <p:cNvPr id="12" name="Text Placeholder 11">
            <a:extLst>
              <a:ext uri="{FF2B5EF4-FFF2-40B4-BE49-F238E27FC236}">
                <a16:creationId xmlns:a16="http://schemas.microsoft.com/office/drawing/2014/main" id="{FD20E734-C350-FB6E-5C2D-5422346B464C}"/>
              </a:ext>
            </a:extLst>
          </p:cNvPr>
          <p:cNvSpPr>
            <a:spLocks noGrp="1"/>
          </p:cNvSpPr>
          <p:nvPr>
            <p:ph type="body" sz="quarter" idx="14"/>
          </p:nvPr>
        </p:nvSpPr>
        <p:spPr/>
        <p:txBody>
          <a:bodyPr/>
          <a:lstStyle/>
          <a:p>
            <a:pPr marL="0" indent="0" algn="ctr">
              <a:buNone/>
            </a:pPr>
            <a:r>
              <a:rPr lang="en-GB" b="1" dirty="0">
                <a:latin typeface="Altis ScotBook Bold" panose="020B0803030000000003" pitchFamily="34" charset="0"/>
              </a:rPr>
              <a:t>P6–S1</a:t>
            </a:r>
          </a:p>
          <a:p>
            <a:pPr marL="0" indent="0" algn="ctr">
              <a:buNone/>
            </a:pPr>
            <a:endParaRPr lang="en-GB" b="1" dirty="0">
              <a:latin typeface="Altis ScotBook Bold" panose="020B0803030000000003" pitchFamily="34" charset="0"/>
            </a:endParaRPr>
          </a:p>
        </p:txBody>
      </p:sp>
      <p:sp>
        <p:nvSpPr>
          <p:cNvPr id="10" name="TextBox 9">
            <a:extLst>
              <a:ext uri="{FF2B5EF4-FFF2-40B4-BE49-F238E27FC236}">
                <a16:creationId xmlns:a16="http://schemas.microsoft.com/office/drawing/2014/main" id="{24365B69-B06D-1277-9C7D-993BADD755BF}"/>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HelveticaNeueAltaLT Std" panose="02000503040000020004" pitchFamily="50" charset="0"/>
                <a:cs typeface="Arial" panose="020B0604020202020204" pitchFamily="34" charset="0"/>
              </a:rPr>
              <a:t>scottishbooktrust.com</a:t>
            </a:r>
          </a:p>
        </p:txBody>
      </p:sp>
      <p:pic>
        <p:nvPicPr>
          <p:cNvPr id="3" name="Picture 2">
            <a:extLst>
              <a:ext uri="{FF2B5EF4-FFF2-40B4-BE49-F238E27FC236}">
                <a16:creationId xmlns:a16="http://schemas.microsoft.com/office/drawing/2014/main" id="{7B8C59AE-B3F0-5527-F4D0-EBA6E0BCE0E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1560" y="1518075"/>
            <a:ext cx="2261365" cy="3639536"/>
          </a:xfrm>
          <a:prstGeom prst="rect">
            <a:avLst/>
          </a:prstGeom>
        </p:spPr>
      </p:pic>
      <p:pic>
        <p:nvPicPr>
          <p:cNvPr id="7" name="Picture 6">
            <a:extLst>
              <a:ext uri="{FF2B5EF4-FFF2-40B4-BE49-F238E27FC236}">
                <a16:creationId xmlns:a16="http://schemas.microsoft.com/office/drawing/2014/main" id="{1BBF5665-1EDB-A6D4-2732-21A17F10D92D}"/>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755576" y="5483084"/>
            <a:ext cx="541729" cy="541729"/>
          </a:xfrm>
          <a:prstGeom prst="ellipse">
            <a:avLst/>
          </a:prstGeom>
        </p:spPr>
      </p:pic>
      <p:pic>
        <p:nvPicPr>
          <p:cNvPr id="14" name="Picture 13">
            <a:extLst>
              <a:ext uri="{FF2B5EF4-FFF2-40B4-BE49-F238E27FC236}">
                <a16:creationId xmlns:a16="http://schemas.microsoft.com/office/drawing/2014/main" id="{FA970361-6452-6BEC-0BC5-B88968A6F3F4}"/>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285609" y="1518075"/>
            <a:ext cx="2396120" cy="3697716"/>
          </a:xfrm>
          <a:prstGeom prst="rect">
            <a:avLst/>
          </a:prstGeom>
        </p:spPr>
      </p:pic>
      <p:pic>
        <p:nvPicPr>
          <p:cNvPr id="16" name="Picture 15">
            <a:extLst>
              <a:ext uri="{FF2B5EF4-FFF2-40B4-BE49-F238E27FC236}">
                <a16:creationId xmlns:a16="http://schemas.microsoft.com/office/drawing/2014/main" id="{DFB4BAD2-8AF5-67E0-72FC-E6632C6972F5}"/>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3563888" y="5513250"/>
            <a:ext cx="541729" cy="541729"/>
          </a:xfrm>
          <a:prstGeom prst="ellipse">
            <a:avLst/>
          </a:prstGeom>
        </p:spPr>
      </p:pic>
      <p:pic>
        <p:nvPicPr>
          <p:cNvPr id="18" name="Picture 17">
            <a:extLst>
              <a:ext uri="{FF2B5EF4-FFF2-40B4-BE49-F238E27FC236}">
                <a16:creationId xmlns:a16="http://schemas.microsoft.com/office/drawing/2014/main" id="{DED4DEC2-D689-ED1F-DE4B-811B5BDC696C}"/>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957133" y="2144937"/>
            <a:ext cx="941865" cy="1440160"/>
          </a:xfrm>
          <a:prstGeom prst="rect">
            <a:avLst/>
          </a:prstGeom>
        </p:spPr>
      </p:pic>
      <p:pic>
        <p:nvPicPr>
          <p:cNvPr id="20" name="Picture 19">
            <a:extLst>
              <a:ext uri="{FF2B5EF4-FFF2-40B4-BE49-F238E27FC236}">
                <a16:creationId xmlns:a16="http://schemas.microsoft.com/office/drawing/2014/main" id="{9E81BEF2-45D2-899C-7C18-5CBBCA6781BE}"/>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011907" y="2159172"/>
            <a:ext cx="936692" cy="1432251"/>
          </a:xfrm>
          <a:prstGeom prst="rect">
            <a:avLst/>
          </a:prstGeom>
        </p:spPr>
      </p:pic>
      <p:pic>
        <p:nvPicPr>
          <p:cNvPr id="22" name="Picture 21">
            <a:extLst>
              <a:ext uri="{FF2B5EF4-FFF2-40B4-BE49-F238E27FC236}">
                <a16:creationId xmlns:a16="http://schemas.microsoft.com/office/drawing/2014/main" id="{C274E424-906D-6416-8353-EA64A0AF2484}"/>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061508" y="2159172"/>
            <a:ext cx="941864" cy="1440160"/>
          </a:xfrm>
          <a:prstGeom prst="rect">
            <a:avLst/>
          </a:prstGeom>
        </p:spPr>
      </p:pic>
      <p:pic>
        <p:nvPicPr>
          <p:cNvPr id="24" name="Picture 23">
            <a:extLst>
              <a:ext uri="{FF2B5EF4-FFF2-40B4-BE49-F238E27FC236}">
                <a16:creationId xmlns:a16="http://schemas.microsoft.com/office/drawing/2014/main" id="{43AD0E16-3C4B-D4F3-E78B-7E0E0D4AC8F2}"/>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957133" y="3717032"/>
            <a:ext cx="941865" cy="1440161"/>
          </a:xfrm>
          <a:prstGeom prst="rect">
            <a:avLst/>
          </a:prstGeom>
        </p:spPr>
      </p:pic>
      <p:pic>
        <p:nvPicPr>
          <p:cNvPr id="26" name="Picture 25">
            <a:extLst>
              <a:ext uri="{FF2B5EF4-FFF2-40B4-BE49-F238E27FC236}">
                <a16:creationId xmlns:a16="http://schemas.microsoft.com/office/drawing/2014/main" id="{2C7C3FFB-E347-A217-398E-E8DD3B4C3AE4}"/>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7008224" y="3721194"/>
            <a:ext cx="940375" cy="1436417"/>
          </a:xfrm>
          <a:prstGeom prst="rect">
            <a:avLst/>
          </a:prstGeom>
        </p:spPr>
      </p:pic>
      <p:pic>
        <p:nvPicPr>
          <p:cNvPr id="2" name="Picture 1">
            <a:extLst>
              <a:ext uri="{FF2B5EF4-FFF2-40B4-BE49-F238E27FC236}">
                <a16:creationId xmlns:a16="http://schemas.microsoft.com/office/drawing/2014/main" id="{45A5C825-0884-9582-E50E-DD4FD7046351}"/>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Tree>
    <p:extLst>
      <p:ext uri="{BB962C8B-B14F-4D97-AF65-F5344CB8AC3E}">
        <p14:creationId xmlns:p14="http://schemas.microsoft.com/office/powerpoint/2010/main" val="2492824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49FC30F6-709B-2BAE-4C4F-FD2FCEFD2772}"/>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6895ECD8-0606-CAD0-5B87-3DA96E336ED2}"/>
              </a:ext>
            </a:extLst>
          </p:cNvPr>
          <p:cNvSpPr>
            <a:spLocks noGrp="1"/>
          </p:cNvSpPr>
          <p:nvPr>
            <p:ph type="title"/>
          </p:nvPr>
        </p:nvSpPr>
        <p:spPr>
          <a:xfrm>
            <a:off x="381000" y="267336"/>
            <a:ext cx="8305800" cy="682415"/>
          </a:xfrm>
        </p:spPr>
        <p:txBody>
          <a:bodyPr anchor="t" anchorCtr="0">
            <a:noAutofit/>
          </a:bodyPr>
          <a:lstStyle/>
          <a:p>
            <a:pPr algn="l"/>
            <a:r>
              <a:rPr lang="en-GB" sz="3200" b="1" dirty="0">
                <a:latin typeface="Altis ScotBook Bold" panose="020B0803030000000003" pitchFamily="34" charset="0"/>
                <a:cs typeface="Arial" panose="020B0604020202020204" pitchFamily="34" charset="0"/>
              </a:rPr>
              <a:t>Scottish Book Trust staff picks (1)</a:t>
            </a:r>
            <a:endParaRPr lang="en-US" sz="3200" b="1" dirty="0">
              <a:latin typeface="Altis ScotBook Bold" panose="020B0803030000000003" pitchFamily="34" charset="0"/>
              <a:cs typeface="Arial" panose="020B0604020202020204" pitchFamily="34" charset="0"/>
            </a:endParaRPr>
          </a:p>
        </p:txBody>
      </p:sp>
      <p:sp>
        <p:nvSpPr>
          <p:cNvPr id="7" name="TextBox 6">
            <a:extLst>
              <a:ext uri="{FF2B5EF4-FFF2-40B4-BE49-F238E27FC236}">
                <a16:creationId xmlns:a16="http://schemas.microsoft.com/office/drawing/2014/main" id="{F5844422-07BC-E559-732E-AC87A9244DAC}"/>
              </a:ext>
            </a:extLst>
          </p:cNvPr>
          <p:cNvSpPr txBox="1"/>
          <p:nvPr/>
        </p:nvSpPr>
        <p:spPr>
          <a:xfrm>
            <a:off x="387786" y="830732"/>
            <a:ext cx="7995158" cy="369332"/>
          </a:xfrm>
          <a:prstGeom prst="rect">
            <a:avLst/>
          </a:prstGeom>
          <a:noFill/>
        </p:spPr>
        <p:txBody>
          <a:bodyPr wrap="square" rtlCol="0">
            <a:spAutoFit/>
          </a:bodyPr>
          <a:lstStyle/>
          <a:p>
            <a:r>
              <a:rPr lang="en-GB" dirty="0">
                <a:latin typeface="HelveticaNeueAltaLT Std" panose="02000503040000020004" pitchFamily="50" charset="0"/>
              </a:rPr>
              <a:t>Chris Newton, Head of School Communities</a:t>
            </a:r>
            <a:endParaRPr lang="en-GB" sz="1600" dirty="0">
              <a:latin typeface="HelveticaNeueAltaLT Std" panose="02000503040000020004" pitchFamily="50" charset="0"/>
              <a:cs typeface="Arial" panose="020B0604020202020204" pitchFamily="34" charset="0"/>
            </a:endParaRPr>
          </a:p>
        </p:txBody>
      </p:sp>
      <p:sp>
        <p:nvSpPr>
          <p:cNvPr id="5" name="Text Placeholder 4">
            <a:extLst>
              <a:ext uri="{FF2B5EF4-FFF2-40B4-BE49-F238E27FC236}">
                <a16:creationId xmlns:a16="http://schemas.microsoft.com/office/drawing/2014/main" id="{F6F4E5E0-1B49-24A0-6822-2CE4A9B43888}"/>
              </a:ext>
            </a:extLst>
          </p:cNvPr>
          <p:cNvSpPr>
            <a:spLocks noGrp="1"/>
          </p:cNvSpPr>
          <p:nvPr>
            <p:ph type="body" sz="quarter" idx="12"/>
          </p:nvPr>
        </p:nvSpPr>
        <p:spPr/>
        <p:txBody>
          <a:bodyPr/>
          <a:lstStyle/>
          <a:p>
            <a:pPr marL="0" indent="0" algn="ctr">
              <a:buNone/>
            </a:pPr>
            <a:r>
              <a:rPr lang="en-GB" b="1" dirty="0">
                <a:latin typeface="Altis ScotBook Bold" panose="020B0803030000000003" pitchFamily="34" charset="0"/>
              </a:rPr>
              <a:t>P1–3</a:t>
            </a:r>
          </a:p>
        </p:txBody>
      </p:sp>
      <p:sp>
        <p:nvSpPr>
          <p:cNvPr id="6" name="Text Placeholder 5">
            <a:extLst>
              <a:ext uri="{FF2B5EF4-FFF2-40B4-BE49-F238E27FC236}">
                <a16:creationId xmlns:a16="http://schemas.microsoft.com/office/drawing/2014/main" id="{329BA48D-B652-3E05-8683-80A5F602EE4E}"/>
              </a:ext>
            </a:extLst>
          </p:cNvPr>
          <p:cNvSpPr>
            <a:spLocks noGrp="1"/>
          </p:cNvSpPr>
          <p:nvPr>
            <p:ph type="body" sz="quarter" idx="13"/>
          </p:nvPr>
        </p:nvSpPr>
        <p:spPr>
          <a:xfrm>
            <a:off x="3277442" y="5603875"/>
            <a:ext cx="2589957" cy="385133"/>
          </a:xfrm>
        </p:spPr>
        <p:txBody>
          <a:bodyPr/>
          <a:lstStyle/>
          <a:p>
            <a:pPr marL="0" indent="0" algn="ctr">
              <a:buNone/>
            </a:pPr>
            <a:r>
              <a:rPr lang="en-GB" b="1" dirty="0">
                <a:latin typeface="Altis ScotBook Bold" panose="020B0803030000000003" pitchFamily="34" charset="0"/>
              </a:rPr>
              <a:t>P4+</a:t>
            </a:r>
          </a:p>
        </p:txBody>
      </p:sp>
      <p:sp>
        <p:nvSpPr>
          <p:cNvPr id="12" name="Text Placeholder 11">
            <a:extLst>
              <a:ext uri="{FF2B5EF4-FFF2-40B4-BE49-F238E27FC236}">
                <a16:creationId xmlns:a16="http://schemas.microsoft.com/office/drawing/2014/main" id="{F24677A7-8D9A-CD0F-46B5-7139B5AB0891}"/>
              </a:ext>
            </a:extLst>
          </p:cNvPr>
          <p:cNvSpPr>
            <a:spLocks noGrp="1"/>
          </p:cNvSpPr>
          <p:nvPr>
            <p:ph type="body" sz="quarter" idx="14"/>
          </p:nvPr>
        </p:nvSpPr>
        <p:spPr/>
        <p:txBody>
          <a:bodyPr/>
          <a:lstStyle/>
          <a:p>
            <a:pPr marL="0" indent="0" algn="ctr">
              <a:buNone/>
            </a:pPr>
            <a:r>
              <a:rPr lang="en-GB" b="1" dirty="0">
                <a:latin typeface="Altis ScotBook Bold" panose="020B0803030000000003" pitchFamily="34" charset="0"/>
              </a:rPr>
              <a:t>P5–7</a:t>
            </a:r>
          </a:p>
          <a:p>
            <a:pPr marL="0" indent="0" algn="ctr">
              <a:buNone/>
            </a:pPr>
            <a:endParaRPr lang="en-GB" b="1" dirty="0">
              <a:latin typeface="Altis ScotBook Bold" panose="020B0803030000000003" pitchFamily="34" charset="0"/>
            </a:endParaRPr>
          </a:p>
        </p:txBody>
      </p:sp>
      <p:sp>
        <p:nvSpPr>
          <p:cNvPr id="10" name="TextBox 9">
            <a:extLst>
              <a:ext uri="{FF2B5EF4-FFF2-40B4-BE49-F238E27FC236}">
                <a16:creationId xmlns:a16="http://schemas.microsoft.com/office/drawing/2014/main" id="{6E6FE04C-C758-9697-2CEF-BF9EEDEBAE92}"/>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HelveticaNeueAltaLT Std" panose="02000503040000020004" pitchFamily="50" charset="0"/>
                <a:cs typeface="Arial" panose="020B0604020202020204" pitchFamily="34" charset="0"/>
              </a:rPr>
              <a:t>scottishbooktrust.com</a:t>
            </a:r>
          </a:p>
        </p:txBody>
      </p:sp>
      <p:pic>
        <p:nvPicPr>
          <p:cNvPr id="4" name="Picture 3">
            <a:extLst>
              <a:ext uri="{FF2B5EF4-FFF2-40B4-BE49-F238E27FC236}">
                <a16:creationId xmlns:a16="http://schemas.microsoft.com/office/drawing/2014/main" id="{755D17D7-84B7-2B67-32F5-49B0EA4B854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35506" y="2151376"/>
            <a:ext cx="2405019" cy="2405019"/>
          </a:xfrm>
          <a:prstGeom prst="rect">
            <a:avLst/>
          </a:prstGeom>
        </p:spPr>
      </p:pic>
      <p:pic>
        <p:nvPicPr>
          <p:cNvPr id="13" name="Picture 12">
            <a:extLst>
              <a:ext uri="{FF2B5EF4-FFF2-40B4-BE49-F238E27FC236}">
                <a16:creationId xmlns:a16="http://schemas.microsoft.com/office/drawing/2014/main" id="{3C389FE6-E81E-664F-E680-71F7909D22A3}"/>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277442" y="1498162"/>
            <a:ext cx="2397292" cy="3680591"/>
          </a:xfrm>
          <a:prstGeom prst="rect">
            <a:avLst/>
          </a:prstGeom>
        </p:spPr>
      </p:pic>
      <p:pic>
        <p:nvPicPr>
          <p:cNvPr id="15" name="Picture 14">
            <a:extLst>
              <a:ext uri="{FF2B5EF4-FFF2-40B4-BE49-F238E27FC236}">
                <a16:creationId xmlns:a16="http://schemas.microsoft.com/office/drawing/2014/main" id="{89426140-264C-7CB3-AADB-10E6EFFA2B9A}"/>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108720" y="1498162"/>
            <a:ext cx="2389930" cy="3680591"/>
          </a:xfrm>
          <a:prstGeom prst="rect">
            <a:avLst/>
          </a:prstGeom>
        </p:spPr>
      </p:pic>
      <p:pic>
        <p:nvPicPr>
          <p:cNvPr id="2" name="Picture 1">
            <a:extLst>
              <a:ext uri="{FF2B5EF4-FFF2-40B4-BE49-F238E27FC236}">
                <a16:creationId xmlns:a16="http://schemas.microsoft.com/office/drawing/2014/main" id="{A9118622-176C-57BF-E653-CA4D35C2AF7C}"/>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Tree>
    <p:extLst>
      <p:ext uri="{BB962C8B-B14F-4D97-AF65-F5344CB8AC3E}">
        <p14:creationId xmlns:p14="http://schemas.microsoft.com/office/powerpoint/2010/main" val="38341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04BE9258-B3BC-4430-CB12-8AF0F09B7DC1}"/>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289914C2-90EF-7D7D-A8B5-97A516618DDF}"/>
              </a:ext>
            </a:extLst>
          </p:cNvPr>
          <p:cNvSpPr>
            <a:spLocks noGrp="1"/>
          </p:cNvSpPr>
          <p:nvPr>
            <p:ph type="title"/>
          </p:nvPr>
        </p:nvSpPr>
        <p:spPr>
          <a:xfrm>
            <a:off x="381000" y="267336"/>
            <a:ext cx="8305800" cy="682415"/>
          </a:xfrm>
        </p:spPr>
        <p:txBody>
          <a:bodyPr anchor="t" anchorCtr="0">
            <a:noAutofit/>
          </a:bodyPr>
          <a:lstStyle/>
          <a:p>
            <a:pPr algn="l"/>
            <a:r>
              <a:rPr lang="en-GB" sz="3200" b="1" dirty="0">
                <a:latin typeface="Altis ScotBook Bold" panose="020B0803030000000003" pitchFamily="34" charset="0"/>
                <a:cs typeface="Arial" panose="020B0604020202020204" pitchFamily="34" charset="0"/>
              </a:rPr>
              <a:t>Scottish Book Trust staff picks (2)</a:t>
            </a:r>
            <a:endParaRPr lang="en-US" sz="3200" b="1" dirty="0">
              <a:latin typeface="Altis ScotBook Bold" panose="020B0803030000000003" pitchFamily="34" charset="0"/>
              <a:cs typeface="Arial" panose="020B0604020202020204" pitchFamily="34" charset="0"/>
            </a:endParaRPr>
          </a:p>
        </p:txBody>
      </p:sp>
      <p:sp>
        <p:nvSpPr>
          <p:cNvPr id="7" name="TextBox 6">
            <a:extLst>
              <a:ext uri="{FF2B5EF4-FFF2-40B4-BE49-F238E27FC236}">
                <a16:creationId xmlns:a16="http://schemas.microsoft.com/office/drawing/2014/main" id="{CBA32F67-4D8E-1BFD-99D4-2FCB94DBC12C}"/>
              </a:ext>
            </a:extLst>
          </p:cNvPr>
          <p:cNvSpPr txBox="1"/>
          <p:nvPr/>
        </p:nvSpPr>
        <p:spPr>
          <a:xfrm>
            <a:off x="387786" y="830732"/>
            <a:ext cx="7995158" cy="369332"/>
          </a:xfrm>
          <a:prstGeom prst="rect">
            <a:avLst/>
          </a:prstGeom>
          <a:noFill/>
        </p:spPr>
        <p:txBody>
          <a:bodyPr wrap="square" rtlCol="0">
            <a:spAutoFit/>
          </a:bodyPr>
          <a:lstStyle/>
          <a:p>
            <a:r>
              <a:rPr lang="en-GB" dirty="0">
                <a:latin typeface="HelveticaNeueAltaLT Std" panose="02000503040000020004" pitchFamily="50" charset="0"/>
              </a:rPr>
              <a:t>Antonia Clark, School Communities Manager</a:t>
            </a:r>
            <a:endParaRPr lang="en-GB" sz="1600" dirty="0">
              <a:latin typeface="HelveticaNeueAltaLT Std" panose="02000503040000020004" pitchFamily="50" charset="0"/>
              <a:cs typeface="Arial" panose="020B0604020202020204" pitchFamily="34" charset="0"/>
            </a:endParaRPr>
          </a:p>
        </p:txBody>
      </p:sp>
      <p:sp>
        <p:nvSpPr>
          <p:cNvPr id="5" name="Text Placeholder 4">
            <a:extLst>
              <a:ext uri="{FF2B5EF4-FFF2-40B4-BE49-F238E27FC236}">
                <a16:creationId xmlns:a16="http://schemas.microsoft.com/office/drawing/2014/main" id="{92BE1CBB-7BC8-AEBD-FD54-A971231D5063}"/>
              </a:ext>
            </a:extLst>
          </p:cNvPr>
          <p:cNvSpPr>
            <a:spLocks noGrp="1"/>
          </p:cNvSpPr>
          <p:nvPr>
            <p:ph type="body" sz="quarter" idx="12"/>
          </p:nvPr>
        </p:nvSpPr>
        <p:spPr/>
        <p:txBody>
          <a:bodyPr/>
          <a:lstStyle/>
          <a:p>
            <a:pPr marL="0" indent="0" algn="ctr">
              <a:buNone/>
            </a:pPr>
            <a:r>
              <a:rPr lang="en-GB" b="1" dirty="0">
                <a:latin typeface="Altis ScotBook Bold" panose="020B0803030000000003" pitchFamily="34" charset="0"/>
              </a:rPr>
              <a:t>EY+</a:t>
            </a:r>
          </a:p>
        </p:txBody>
      </p:sp>
      <p:sp>
        <p:nvSpPr>
          <p:cNvPr id="6" name="Text Placeholder 5">
            <a:extLst>
              <a:ext uri="{FF2B5EF4-FFF2-40B4-BE49-F238E27FC236}">
                <a16:creationId xmlns:a16="http://schemas.microsoft.com/office/drawing/2014/main" id="{B6C128CA-F19B-4280-8ADA-1D491E88868B}"/>
              </a:ext>
            </a:extLst>
          </p:cNvPr>
          <p:cNvSpPr>
            <a:spLocks noGrp="1"/>
          </p:cNvSpPr>
          <p:nvPr>
            <p:ph type="body" sz="quarter" idx="13"/>
          </p:nvPr>
        </p:nvSpPr>
        <p:spPr>
          <a:xfrm>
            <a:off x="3277442" y="5603875"/>
            <a:ext cx="2589957" cy="385133"/>
          </a:xfrm>
        </p:spPr>
        <p:txBody>
          <a:bodyPr/>
          <a:lstStyle/>
          <a:p>
            <a:pPr marL="0" indent="0" algn="ctr">
              <a:buNone/>
            </a:pPr>
            <a:r>
              <a:rPr lang="en-GB" b="1" dirty="0">
                <a:latin typeface="Altis ScotBook Bold" panose="020B0803030000000003" pitchFamily="34" charset="0"/>
              </a:rPr>
              <a:t>EY+</a:t>
            </a:r>
          </a:p>
        </p:txBody>
      </p:sp>
      <p:sp>
        <p:nvSpPr>
          <p:cNvPr id="12" name="Text Placeholder 11">
            <a:extLst>
              <a:ext uri="{FF2B5EF4-FFF2-40B4-BE49-F238E27FC236}">
                <a16:creationId xmlns:a16="http://schemas.microsoft.com/office/drawing/2014/main" id="{0D51F955-C79A-70B4-CC05-B4C2829BBC76}"/>
              </a:ext>
            </a:extLst>
          </p:cNvPr>
          <p:cNvSpPr>
            <a:spLocks noGrp="1"/>
          </p:cNvSpPr>
          <p:nvPr>
            <p:ph type="body" sz="quarter" idx="14"/>
          </p:nvPr>
        </p:nvSpPr>
        <p:spPr/>
        <p:txBody>
          <a:bodyPr/>
          <a:lstStyle/>
          <a:p>
            <a:pPr marL="0" indent="0" algn="ctr">
              <a:buNone/>
            </a:pPr>
            <a:r>
              <a:rPr lang="en-GB" b="1" dirty="0">
                <a:latin typeface="Altis ScotBook Bold" panose="020B0803030000000003" pitchFamily="34" charset="0"/>
              </a:rPr>
              <a:t>S5+</a:t>
            </a:r>
          </a:p>
          <a:p>
            <a:pPr marL="0" indent="0" algn="ctr">
              <a:buNone/>
            </a:pPr>
            <a:endParaRPr lang="en-GB" b="1" dirty="0">
              <a:latin typeface="Altis ScotBook Bold" panose="020B0803030000000003" pitchFamily="34" charset="0"/>
            </a:endParaRPr>
          </a:p>
        </p:txBody>
      </p:sp>
      <p:sp>
        <p:nvSpPr>
          <p:cNvPr id="10" name="TextBox 9">
            <a:extLst>
              <a:ext uri="{FF2B5EF4-FFF2-40B4-BE49-F238E27FC236}">
                <a16:creationId xmlns:a16="http://schemas.microsoft.com/office/drawing/2014/main" id="{E2301A9D-0CF7-EFEE-9B5F-56B6D7BC4AC9}"/>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HelveticaNeueAltaLT Std" panose="02000503040000020004" pitchFamily="50" charset="0"/>
                <a:cs typeface="Arial" panose="020B0604020202020204" pitchFamily="34" charset="0"/>
              </a:rPr>
              <a:t>scottishbooktrust.com</a:t>
            </a:r>
          </a:p>
        </p:txBody>
      </p:sp>
      <p:pic>
        <p:nvPicPr>
          <p:cNvPr id="33" name="Picture 32">
            <a:extLst>
              <a:ext uri="{FF2B5EF4-FFF2-40B4-BE49-F238E27FC236}">
                <a16:creationId xmlns:a16="http://schemas.microsoft.com/office/drawing/2014/main" id="{DF6459AF-F171-0A97-D9BD-E4E762D96E1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35506" y="1804466"/>
            <a:ext cx="2403252" cy="3067981"/>
          </a:xfrm>
          <a:prstGeom prst="rect">
            <a:avLst/>
          </a:prstGeom>
        </p:spPr>
      </p:pic>
      <p:pic>
        <p:nvPicPr>
          <p:cNvPr id="35" name="Picture 34">
            <a:extLst>
              <a:ext uri="{FF2B5EF4-FFF2-40B4-BE49-F238E27FC236}">
                <a16:creationId xmlns:a16="http://schemas.microsoft.com/office/drawing/2014/main" id="{19255F6D-2C7F-9D1E-0396-BB8E6F1DA94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272744" y="1804466"/>
            <a:ext cx="2391435" cy="2627951"/>
          </a:xfrm>
          <a:prstGeom prst="rect">
            <a:avLst/>
          </a:prstGeom>
        </p:spPr>
      </p:pic>
      <p:pic>
        <p:nvPicPr>
          <p:cNvPr id="37" name="Picture 36">
            <a:extLst>
              <a:ext uri="{FF2B5EF4-FFF2-40B4-BE49-F238E27FC236}">
                <a16:creationId xmlns:a16="http://schemas.microsoft.com/office/drawing/2014/main" id="{149CB424-FB2F-C2A2-83D2-7995D5AC7122}"/>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110010" y="1482707"/>
            <a:ext cx="2350422" cy="3622723"/>
          </a:xfrm>
          <a:prstGeom prst="rect">
            <a:avLst/>
          </a:prstGeom>
        </p:spPr>
      </p:pic>
      <p:pic>
        <p:nvPicPr>
          <p:cNvPr id="38" name="Picture 37">
            <a:extLst>
              <a:ext uri="{FF2B5EF4-FFF2-40B4-BE49-F238E27FC236}">
                <a16:creationId xmlns:a16="http://schemas.microsoft.com/office/drawing/2014/main" id="{153DD51A-4D23-E5C1-2E1F-4FCBBF415854}"/>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rcRect/>
          <a:stretch/>
        </p:blipFill>
        <p:spPr>
          <a:xfrm>
            <a:off x="6521160" y="5551567"/>
            <a:ext cx="541729" cy="541729"/>
          </a:xfrm>
          <a:prstGeom prst="ellipse">
            <a:avLst/>
          </a:prstGeom>
        </p:spPr>
      </p:pic>
      <p:pic>
        <p:nvPicPr>
          <p:cNvPr id="2" name="Picture 1">
            <a:extLst>
              <a:ext uri="{FF2B5EF4-FFF2-40B4-BE49-F238E27FC236}">
                <a16:creationId xmlns:a16="http://schemas.microsoft.com/office/drawing/2014/main" id="{98E5CD2A-5516-705D-14A6-773D3A0541E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Tree>
    <p:extLst>
      <p:ext uri="{BB962C8B-B14F-4D97-AF65-F5344CB8AC3E}">
        <p14:creationId xmlns:p14="http://schemas.microsoft.com/office/powerpoint/2010/main" val="1961563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87C65D51-7260-5573-406B-8F6E83436954}"/>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57C7CCF4-50FC-EF91-5179-8C26919EAF4F}"/>
              </a:ext>
            </a:extLst>
          </p:cNvPr>
          <p:cNvSpPr>
            <a:spLocks noGrp="1"/>
          </p:cNvSpPr>
          <p:nvPr>
            <p:ph type="title"/>
          </p:nvPr>
        </p:nvSpPr>
        <p:spPr>
          <a:xfrm>
            <a:off x="381000" y="267336"/>
            <a:ext cx="8305800" cy="682415"/>
          </a:xfrm>
        </p:spPr>
        <p:txBody>
          <a:bodyPr anchor="t" anchorCtr="0">
            <a:noAutofit/>
          </a:bodyPr>
          <a:lstStyle/>
          <a:p>
            <a:pPr algn="l"/>
            <a:r>
              <a:rPr lang="en-GB" sz="3200" b="1" dirty="0">
                <a:latin typeface="Altis ScotBook Bold" panose="020B0803030000000003" pitchFamily="34" charset="0"/>
                <a:cs typeface="Arial" panose="020B0604020202020204" pitchFamily="34" charset="0"/>
              </a:rPr>
              <a:t>Scottish Book Trust staff picks (3)</a:t>
            </a:r>
            <a:endParaRPr lang="en-US" sz="3200" b="1" dirty="0">
              <a:latin typeface="Altis ScotBook Bold" panose="020B0803030000000003" pitchFamily="34" charset="0"/>
              <a:cs typeface="Arial" panose="020B0604020202020204" pitchFamily="34" charset="0"/>
            </a:endParaRPr>
          </a:p>
        </p:txBody>
      </p:sp>
      <p:sp>
        <p:nvSpPr>
          <p:cNvPr id="7" name="TextBox 6">
            <a:extLst>
              <a:ext uri="{FF2B5EF4-FFF2-40B4-BE49-F238E27FC236}">
                <a16:creationId xmlns:a16="http://schemas.microsoft.com/office/drawing/2014/main" id="{6EA1BDBB-D3E6-1F5A-0D21-F6CDBF28D770}"/>
              </a:ext>
            </a:extLst>
          </p:cNvPr>
          <p:cNvSpPr txBox="1"/>
          <p:nvPr/>
        </p:nvSpPr>
        <p:spPr>
          <a:xfrm>
            <a:off x="387786" y="830732"/>
            <a:ext cx="7995158" cy="369332"/>
          </a:xfrm>
          <a:prstGeom prst="rect">
            <a:avLst/>
          </a:prstGeom>
          <a:noFill/>
        </p:spPr>
        <p:txBody>
          <a:bodyPr wrap="square" rtlCol="0">
            <a:spAutoFit/>
          </a:bodyPr>
          <a:lstStyle/>
          <a:p>
            <a:r>
              <a:rPr lang="en-GB" dirty="0">
                <a:latin typeface="HelveticaNeueAltaLT Std" panose="02000503040000020004" pitchFamily="50" charset="0"/>
              </a:rPr>
              <a:t>Debbie McLeod, Reading Schools ELC Project Manager</a:t>
            </a:r>
            <a:endParaRPr lang="en-GB" sz="1600" dirty="0">
              <a:latin typeface="HelveticaNeueAltaLT Std" panose="02000503040000020004" pitchFamily="50" charset="0"/>
              <a:cs typeface="Arial" panose="020B0604020202020204" pitchFamily="34" charset="0"/>
            </a:endParaRPr>
          </a:p>
        </p:txBody>
      </p:sp>
      <p:sp>
        <p:nvSpPr>
          <p:cNvPr id="5" name="Text Placeholder 4">
            <a:extLst>
              <a:ext uri="{FF2B5EF4-FFF2-40B4-BE49-F238E27FC236}">
                <a16:creationId xmlns:a16="http://schemas.microsoft.com/office/drawing/2014/main" id="{0F1C7B1D-9656-9E3F-7724-DD19FFF0819C}"/>
              </a:ext>
            </a:extLst>
          </p:cNvPr>
          <p:cNvSpPr>
            <a:spLocks noGrp="1"/>
          </p:cNvSpPr>
          <p:nvPr>
            <p:ph type="body" sz="quarter" idx="12"/>
          </p:nvPr>
        </p:nvSpPr>
        <p:spPr/>
        <p:txBody>
          <a:bodyPr/>
          <a:lstStyle/>
          <a:p>
            <a:pPr marL="0" indent="0" algn="ctr">
              <a:buNone/>
            </a:pPr>
            <a:r>
              <a:rPr lang="en-GB" b="1" dirty="0">
                <a:latin typeface="Altis ScotBook Bold" panose="020B0803030000000003" pitchFamily="34" charset="0"/>
              </a:rPr>
              <a:t>EY+</a:t>
            </a:r>
          </a:p>
        </p:txBody>
      </p:sp>
      <p:sp>
        <p:nvSpPr>
          <p:cNvPr id="6" name="Text Placeholder 5">
            <a:extLst>
              <a:ext uri="{FF2B5EF4-FFF2-40B4-BE49-F238E27FC236}">
                <a16:creationId xmlns:a16="http://schemas.microsoft.com/office/drawing/2014/main" id="{3C2DAB38-2DAA-67FB-05EF-3D08E5168424}"/>
              </a:ext>
            </a:extLst>
          </p:cNvPr>
          <p:cNvSpPr>
            <a:spLocks noGrp="1"/>
          </p:cNvSpPr>
          <p:nvPr>
            <p:ph type="body" sz="quarter" idx="13"/>
          </p:nvPr>
        </p:nvSpPr>
        <p:spPr>
          <a:xfrm>
            <a:off x="3277442" y="5603875"/>
            <a:ext cx="2589957" cy="385133"/>
          </a:xfrm>
        </p:spPr>
        <p:txBody>
          <a:bodyPr/>
          <a:lstStyle/>
          <a:p>
            <a:pPr marL="0" indent="0" algn="ctr">
              <a:buNone/>
            </a:pPr>
            <a:r>
              <a:rPr lang="en-GB" b="1" dirty="0">
                <a:latin typeface="Altis ScotBook Bold" panose="020B0803030000000003" pitchFamily="34" charset="0"/>
              </a:rPr>
              <a:t>EY+</a:t>
            </a:r>
          </a:p>
        </p:txBody>
      </p:sp>
      <p:sp>
        <p:nvSpPr>
          <p:cNvPr id="12" name="Text Placeholder 11">
            <a:extLst>
              <a:ext uri="{FF2B5EF4-FFF2-40B4-BE49-F238E27FC236}">
                <a16:creationId xmlns:a16="http://schemas.microsoft.com/office/drawing/2014/main" id="{6F9489B7-02F2-8139-98FF-FBC9BA216D3A}"/>
              </a:ext>
            </a:extLst>
          </p:cNvPr>
          <p:cNvSpPr>
            <a:spLocks noGrp="1"/>
          </p:cNvSpPr>
          <p:nvPr>
            <p:ph type="body" sz="quarter" idx="14"/>
          </p:nvPr>
        </p:nvSpPr>
        <p:spPr/>
        <p:txBody>
          <a:bodyPr/>
          <a:lstStyle/>
          <a:p>
            <a:pPr marL="0" indent="0" algn="ctr">
              <a:buNone/>
            </a:pPr>
            <a:r>
              <a:rPr lang="en-GB" b="1" dirty="0">
                <a:latin typeface="Altis ScotBook Bold" panose="020B0803030000000003" pitchFamily="34" charset="0"/>
              </a:rPr>
              <a:t>P6–S1</a:t>
            </a:r>
          </a:p>
          <a:p>
            <a:pPr marL="0" indent="0" algn="ctr">
              <a:buNone/>
            </a:pPr>
            <a:endParaRPr lang="en-GB" b="1" dirty="0">
              <a:latin typeface="Altis ScotBook Bold" panose="020B0803030000000003" pitchFamily="34" charset="0"/>
            </a:endParaRPr>
          </a:p>
        </p:txBody>
      </p:sp>
      <p:sp>
        <p:nvSpPr>
          <p:cNvPr id="10" name="TextBox 9">
            <a:extLst>
              <a:ext uri="{FF2B5EF4-FFF2-40B4-BE49-F238E27FC236}">
                <a16:creationId xmlns:a16="http://schemas.microsoft.com/office/drawing/2014/main" id="{80FC16A1-0D23-93B5-EC1E-388E2F72577F}"/>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HelveticaNeueAltaLT Std" panose="02000503040000020004" pitchFamily="50" charset="0"/>
                <a:cs typeface="Arial" panose="020B0604020202020204" pitchFamily="34" charset="0"/>
              </a:rPr>
              <a:t>scottishbooktrust.com</a:t>
            </a:r>
          </a:p>
        </p:txBody>
      </p:sp>
      <p:pic>
        <p:nvPicPr>
          <p:cNvPr id="3" name="Picture 2">
            <a:extLst>
              <a:ext uri="{FF2B5EF4-FFF2-40B4-BE49-F238E27FC236}">
                <a16:creationId xmlns:a16="http://schemas.microsoft.com/office/drawing/2014/main" id="{A835B19B-AB99-D019-A1F5-F3C7632EF61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50596" y="1838681"/>
            <a:ext cx="2411633" cy="3126577"/>
          </a:xfrm>
          <a:prstGeom prst="rect">
            <a:avLst/>
          </a:prstGeom>
        </p:spPr>
      </p:pic>
      <p:pic>
        <p:nvPicPr>
          <p:cNvPr id="14" name="Picture 13">
            <a:extLst>
              <a:ext uri="{FF2B5EF4-FFF2-40B4-BE49-F238E27FC236}">
                <a16:creationId xmlns:a16="http://schemas.microsoft.com/office/drawing/2014/main" id="{EE5980C1-4F05-876F-0A3C-6E031C724DE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270271" y="2159168"/>
            <a:ext cx="2411633" cy="2358577"/>
          </a:xfrm>
          <a:prstGeom prst="rect">
            <a:avLst/>
          </a:prstGeom>
        </p:spPr>
      </p:pic>
      <p:pic>
        <p:nvPicPr>
          <p:cNvPr id="17" name="Picture 16">
            <a:extLst>
              <a:ext uri="{FF2B5EF4-FFF2-40B4-BE49-F238E27FC236}">
                <a16:creationId xmlns:a16="http://schemas.microsoft.com/office/drawing/2014/main" id="{5940FAFD-54B8-A69B-D912-E7DA91CB6583}"/>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086388" y="1886730"/>
            <a:ext cx="2412262" cy="3030479"/>
          </a:xfrm>
          <a:prstGeom prst="rect">
            <a:avLst/>
          </a:prstGeom>
        </p:spPr>
      </p:pic>
      <p:pic>
        <p:nvPicPr>
          <p:cNvPr id="2" name="Picture 1">
            <a:extLst>
              <a:ext uri="{FF2B5EF4-FFF2-40B4-BE49-F238E27FC236}">
                <a16:creationId xmlns:a16="http://schemas.microsoft.com/office/drawing/2014/main" id="{047C5B3E-5435-FB72-C891-71431B4BA148}"/>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Tree>
    <p:extLst>
      <p:ext uri="{BB962C8B-B14F-4D97-AF65-F5344CB8AC3E}">
        <p14:creationId xmlns:p14="http://schemas.microsoft.com/office/powerpoint/2010/main" val="617021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D62030FD-41A6-6FEA-799E-CDFF377C9C66}"/>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21A9F0A4-5A88-015D-44AD-27E6AAE552F5}"/>
              </a:ext>
            </a:extLst>
          </p:cNvPr>
          <p:cNvSpPr>
            <a:spLocks noGrp="1"/>
          </p:cNvSpPr>
          <p:nvPr>
            <p:ph type="title"/>
          </p:nvPr>
        </p:nvSpPr>
        <p:spPr>
          <a:xfrm>
            <a:off x="381000" y="267336"/>
            <a:ext cx="8305800" cy="682415"/>
          </a:xfrm>
        </p:spPr>
        <p:txBody>
          <a:bodyPr anchor="t" anchorCtr="0">
            <a:noAutofit/>
          </a:bodyPr>
          <a:lstStyle/>
          <a:p>
            <a:pPr algn="l"/>
            <a:r>
              <a:rPr lang="en-GB" sz="3200" b="1" dirty="0">
                <a:latin typeface="Altis ScotBook Bold" panose="020B0803030000000003" pitchFamily="34" charset="0"/>
                <a:cs typeface="Arial" panose="020B0604020202020204" pitchFamily="34" charset="0"/>
              </a:rPr>
              <a:t>Great books for exploring mental health and wellbeing (1)</a:t>
            </a:r>
            <a:endParaRPr lang="en-US" sz="3200" b="1" dirty="0">
              <a:latin typeface="Altis ScotBook Bold" panose="020B0803030000000003"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57D9C5B7-8D73-B7F3-4D25-41C3CD5B1FAA}"/>
              </a:ext>
            </a:extLst>
          </p:cNvPr>
          <p:cNvSpPr>
            <a:spLocks noGrp="1"/>
          </p:cNvSpPr>
          <p:nvPr>
            <p:ph type="body" sz="quarter" idx="12"/>
          </p:nvPr>
        </p:nvSpPr>
        <p:spPr/>
        <p:txBody>
          <a:bodyPr/>
          <a:lstStyle/>
          <a:p>
            <a:pPr marL="0" indent="0" algn="ctr">
              <a:buNone/>
            </a:pPr>
            <a:r>
              <a:rPr lang="en-GB" b="1" dirty="0">
                <a:latin typeface="Altis ScotBook Bold" panose="020B0803030000000003" pitchFamily="34" charset="0"/>
              </a:rPr>
              <a:t>P1–3</a:t>
            </a:r>
          </a:p>
        </p:txBody>
      </p:sp>
      <p:sp>
        <p:nvSpPr>
          <p:cNvPr id="6" name="Text Placeholder 5">
            <a:extLst>
              <a:ext uri="{FF2B5EF4-FFF2-40B4-BE49-F238E27FC236}">
                <a16:creationId xmlns:a16="http://schemas.microsoft.com/office/drawing/2014/main" id="{97E0F052-8BE8-0308-C594-357D5DA7BCC9}"/>
              </a:ext>
            </a:extLst>
          </p:cNvPr>
          <p:cNvSpPr>
            <a:spLocks noGrp="1"/>
          </p:cNvSpPr>
          <p:nvPr>
            <p:ph type="body" sz="quarter" idx="13"/>
          </p:nvPr>
        </p:nvSpPr>
        <p:spPr>
          <a:xfrm>
            <a:off x="3277442" y="5603875"/>
            <a:ext cx="2589957" cy="385133"/>
          </a:xfrm>
        </p:spPr>
        <p:txBody>
          <a:bodyPr/>
          <a:lstStyle/>
          <a:p>
            <a:pPr marL="0" indent="0" algn="ctr">
              <a:buNone/>
            </a:pPr>
            <a:r>
              <a:rPr lang="en-GB" b="1" dirty="0">
                <a:latin typeface="Altis ScotBook Bold" panose="020B0803030000000003" pitchFamily="34" charset="0"/>
              </a:rPr>
              <a:t>P2–4</a:t>
            </a:r>
          </a:p>
          <a:p>
            <a:pPr marL="0" indent="0" algn="ctr">
              <a:buNone/>
            </a:pPr>
            <a:endParaRPr lang="en-GB" b="1" dirty="0">
              <a:latin typeface="Altis ScotBook Bold" panose="020B0803030000000003" pitchFamily="34" charset="0"/>
            </a:endParaRPr>
          </a:p>
        </p:txBody>
      </p:sp>
      <p:sp>
        <p:nvSpPr>
          <p:cNvPr id="12" name="Text Placeholder 11">
            <a:extLst>
              <a:ext uri="{FF2B5EF4-FFF2-40B4-BE49-F238E27FC236}">
                <a16:creationId xmlns:a16="http://schemas.microsoft.com/office/drawing/2014/main" id="{55766D12-1D37-FFB5-D6EC-F8FAC251D212}"/>
              </a:ext>
            </a:extLst>
          </p:cNvPr>
          <p:cNvSpPr>
            <a:spLocks noGrp="1"/>
          </p:cNvSpPr>
          <p:nvPr>
            <p:ph type="body" sz="quarter" idx="14"/>
          </p:nvPr>
        </p:nvSpPr>
        <p:spPr/>
        <p:txBody>
          <a:bodyPr/>
          <a:lstStyle/>
          <a:p>
            <a:pPr marL="0" indent="0" algn="ctr">
              <a:buNone/>
            </a:pPr>
            <a:r>
              <a:rPr lang="en-GB" b="1" dirty="0">
                <a:latin typeface="Altis ScotBook Bold" panose="020B0803030000000003" pitchFamily="34" charset="0"/>
              </a:rPr>
              <a:t>P2–4</a:t>
            </a:r>
          </a:p>
          <a:p>
            <a:pPr marL="0" indent="0" algn="ctr">
              <a:buNone/>
            </a:pPr>
            <a:endParaRPr lang="en-GB" b="1" dirty="0">
              <a:latin typeface="Altis ScotBook Bold" panose="020B0803030000000003" pitchFamily="34" charset="0"/>
            </a:endParaRPr>
          </a:p>
        </p:txBody>
      </p:sp>
      <p:sp>
        <p:nvSpPr>
          <p:cNvPr id="10" name="TextBox 9">
            <a:extLst>
              <a:ext uri="{FF2B5EF4-FFF2-40B4-BE49-F238E27FC236}">
                <a16:creationId xmlns:a16="http://schemas.microsoft.com/office/drawing/2014/main" id="{73F73B0C-6187-C047-7858-2847FFD6ACC5}"/>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HelveticaNeueAltaLT Std" panose="02000503040000020004" pitchFamily="50" charset="0"/>
                <a:cs typeface="Arial" panose="020B0604020202020204" pitchFamily="34" charset="0"/>
              </a:rPr>
              <a:t>scottishbooktrust.com</a:t>
            </a:r>
          </a:p>
        </p:txBody>
      </p:sp>
      <p:pic>
        <p:nvPicPr>
          <p:cNvPr id="4" name="Picture 3">
            <a:extLst>
              <a:ext uri="{FF2B5EF4-FFF2-40B4-BE49-F238E27FC236}">
                <a16:creationId xmlns:a16="http://schemas.microsoft.com/office/drawing/2014/main" id="{08F6FD39-31A7-45DC-A0EA-CC2658B3BB2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35506" y="1936561"/>
            <a:ext cx="2429690" cy="2984877"/>
          </a:xfrm>
          <a:prstGeom prst="rect">
            <a:avLst/>
          </a:prstGeom>
        </p:spPr>
      </p:pic>
      <p:pic>
        <p:nvPicPr>
          <p:cNvPr id="13" name="Picture 12">
            <a:extLst>
              <a:ext uri="{FF2B5EF4-FFF2-40B4-BE49-F238E27FC236}">
                <a16:creationId xmlns:a16="http://schemas.microsoft.com/office/drawing/2014/main" id="{89D93155-B2D8-AFAA-36D0-8A1D79E4238F}"/>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252770" y="2037261"/>
            <a:ext cx="2429690" cy="2746447"/>
          </a:xfrm>
          <a:prstGeom prst="rect">
            <a:avLst/>
          </a:prstGeom>
        </p:spPr>
      </p:pic>
      <p:pic>
        <p:nvPicPr>
          <p:cNvPr id="15" name="Picture 14">
            <a:extLst>
              <a:ext uri="{FF2B5EF4-FFF2-40B4-BE49-F238E27FC236}">
                <a16:creationId xmlns:a16="http://schemas.microsoft.com/office/drawing/2014/main" id="{F814F875-66FA-6BA6-5D20-1A06B8531D68}"/>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118015" y="1931817"/>
            <a:ext cx="2336294" cy="2957334"/>
          </a:xfrm>
          <a:prstGeom prst="rect">
            <a:avLst/>
          </a:prstGeom>
        </p:spPr>
      </p:pic>
      <p:pic>
        <p:nvPicPr>
          <p:cNvPr id="2" name="Picture 1">
            <a:extLst>
              <a:ext uri="{FF2B5EF4-FFF2-40B4-BE49-F238E27FC236}">
                <a16:creationId xmlns:a16="http://schemas.microsoft.com/office/drawing/2014/main" id="{CC716980-9D97-4A90-69ED-6EC74D35884D}"/>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Tree>
    <p:extLst>
      <p:ext uri="{BB962C8B-B14F-4D97-AF65-F5344CB8AC3E}">
        <p14:creationId xmlns:p14="http://schemas.microsoft.com/office/powerpoint/2010/main" val="935326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36891BDB-6965-BFB1-1C07-2D07DC20CA43}"/>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0476E78B-0EED-5444-89AB-28CC00EA49B9}"/>
              </a:ext>
            </a:extLst>
          </p:cNvPr>
          <p:cNvSpPr>
            <a:spLocks noGrp="1"/>
          </p:cNvSpPr>
          <p:nvPr>
            <p:ph type="title"/>
          </p:nvPr>
        </p:nvSpPr>
        <p:spPr>
          <a:xfrm>
            <a:off x="381000" y="267336"/>
            <a:ext cx="8305800" cy="682415"/>
          </a:xfrm>
        </p:spPr>
        <p:txBody>
          <a:bodyPr anchor="t" anchorCtr="0">
            <a:noAutofit/>
          </a:bodyPr>
          <a:lstStyle/>
          <a:p>
            <a:pPr algn="l"/>
            <a:r>
              <a:rPr lang="en-GB" sz="3200" b="1" dirty="0">
                <a:latin typeface="Altis ScotBook Bold" panose="020B0803030000000003" pitchFamily="34" charset="0"/>
                <a:cs typeface="Arial" panose="020B0604020202020204" pitchFamily="34" charset="0"/>
              </a:rPr>
              <a:t>Great books for exploring mental health and wellbeing (2)</a:t>
            </a:r>
            <a:endParaRPr lang="en-US" sz="3200" b="1" dirty="0">
              <a:latin typeface="Altis ScotBook Bold" panose="020B0803030000000003"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D460695C-1B9A-9100-3624-121C0FE20F6B}"/>
              </a:ext>
            </a:extLst>
          </p:cNvPr>
          <p:cNvSpPr>
            <a:spLocks noGrp="1"/>
          </p:cNvSpPr>
          <p:nvPr>
            <p:ph type="body" sz="quarter" idx="12"/>
          </p:nvPr>
        </p:nvSpPr>
        <p:spPr/>
        <p:txBody>
          <a:bodyPr/>
          <a:lstStyle/>
          <a:p>
            <a:pPr marL="0" indent="0" algn="ctr">
              <a:buNone/>
            </a:pPr>
            <a:r>
              <a:rPr lang="en-GB" b="1" dirty="0">
                <a:latin typeface="Altis ScotBook Bold" panose="020B0803030000000003" pitchFamily="34" charset="0"/>
              </a:rPr>
              <a:t>P3–5</a:t>
            </a:r>
          </a:p>
          <a:p>
            <a:pPr marL="0" indent="0" algn="ctr">
              <a:buNone/>
            </a:pPr>
            <a:endParaRPr lang="en-GB" b="1" dirty="0">
              <a:latin typeface="Altis ScotBook Bold" panose="020B0803030000000003" pitchFamily="34" charset="0"/>
            </a:endParaRPr>
          </a:p>
        </p:txBody>
      </p:sp>
      <p:sp>
        <p:nvSpPr>
          <p:cNvPr id="6" name="Text Placeholder 5">
            <a:extLst>
              <a:ext uri="{FF2B5EF4-FFF2-40B4-BE49-F238E27FC236}">
                <a16:creationId xmlns:a16="http://schemas.microsoft.com/office/drawing/2014/main" id="{DEAF6BE7-286A-D531-7167-9458E74F6D5F}"/>
              </a:ext>
            </a:extLst>
          </p:cNvPr>
          <p:cNvSpPr>
            <a:spLocks noGrp="1"/>
          </p:cNvSpPr>
          <p:nvPr>
            <p:ph type="body" sz="quarter" idx="13"/>
          </p:nvPr>
        </p:nvSpPr>
        <p:spPr>
          <a:xfrm>
            <a:off x="3277442" y="5603875"/>
            <a:ext cx="2589957" cy="385133"/>
          </a:xfrm>
        </p:spPr>
        <p:txBody>
          <a:bodyPr/>
          <a:lstStyle/>
          <a:p>
            <a:pPr marL="0" indent="0" algn="ctr">
              <a:buNone/>
            </a:pPr>
            <a:r>
              <a:rPr lang="en-GB" b="1" dirty="0">
                <a:latin typeface="Altis ScotBook Bold" panose="020B0803030000000003" pitchFamily="34" charset="0"/>
              </a:rPr>
              <a:t>P7+</a:t>
            </a:r>
          </a:p>
        </p:txBody>
      </p:sp>
      <p:sp>
        <p:nvSpPr>
          <p:cNvPr id="12" name="Text Placeholder 11">
            <a:extLst>
              <a:ext uri="{FF2B5EF4-FFF2-40B4-BE49-F238E27FC236}">
                <a16:creationId xmlns:a16="http://schemas.microsoft.com/office/drawing/2014/main" id="{761DA974-104A-DEC6-DE13-6AF5BFFD8F5C}"/>
              </a:ext>
            </a:extLst>
          </p:cNvPr>
          <p:cNvSpPr>
            <a:spLocks noGrp="1"/>
          </p:cNvSpPr>
          <p:nvPr>
            <p:ph type="body" sz="quarter" idx="14"/>
          </p:nvPr>
        </p:nvSpPr>
        <p:spPr/>
        <p:txBody>
          <a:bodyPr/>
          <a:lstStyle/>
          <a:p>
            <a:pPr marL="0" indent="0" algn="ctr">
              <a:buNone/>
            </a:pPr>
            <a:r>
              <a:rPr lang="en-GB" b="1" dirty="0">
                <a:latin typeface="Altis ScotBook Bold" panose="020B0803030000000003" pitchFamily="34" charset="0"/>
              </a:rPr>
              <a:t>P7–S2</a:t>
            </a:r>
          </a:p>
          <a:p>
            <a:pPr marL="0" indent="0" algn="ctr">
              <a:buNone/>
            </a:pPr>
            <a:endParaRPr lang="en-GB" b="1" dirty="0">
              <a:latin typeface="Altis ScotBook Bold" panose="020B0803030000000003" pitchFamily="34" charset="0"/>
            </a:endParaRPr>
          </a:p>
        </p:txBody>
      </p:sp>
      <p:sp>
        <p:nvSpPr>
          <p:cNvPr id="10" name="TextBox 9">
            <a:extLst>
              <a:ext uri="{FF2B5EF4-FFF2-40B4-BE49-F238E27FC236}">
                <a16:creationId xmlns:a16="http://schemas.microsoft.com/office/drawing/2014/main" id="{EECE165D-08FE-985D-129B-CAB68FE804E7}"/>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HelveticaNeueAltaLT Std" panose="02000503040000020004" pitchFamily="50" charset="0"/>
                <a:cs typeface="Arial" panose="020B0604020202020204" pitchFamily="34" charset="0"/>
              </a:rPr>
              <a:t>scottishbooktrust.com</a:t>
            </a:r>
          </a:p>
        </p:txBody>
      </p:sp>
      <p:pic>
        <p:nvPicPr>
          <p:cNvPr id="3" name="Picture 2">
            <a:extLst>
              <a:ext uri="{FF2B5EF4-FFF2-40B4-BE49-F238E27FC236}">
                <a16:creationId xmlns:a16="http://schemas.microsoft.com/office/drawing/2014/main" id="{FCD2F7A6-0BB8-373E-AC80-555F65AACE2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6372200" y="5529346"/>
            <a:ext cx="541729" cy="541729"/>
          </a:xfrm>
          <a:prstGeom prst="ellipse">
            <a:avLst/>
          </a:prstGeom>
        </p:spPr>
      </p:pic>
      <p:pic>
        <p:nvPicPr>
          <p:cNvPr id="4" name="Picture 3">
            <a:extLst>
              <a:ext uri="{FF2B5EF4-FFF2-40B4-BE49-F238E27FC236}">
                <a16:creationId xmlns:a16="http://schemas.microsoft.com/office/drawing/2014/main" id="{4BF1D3E4-48EA-C24A-DAA4-083FF210A61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08977" y="1920596"/>
            <a:ext cx="2431548" cy="3016808"/>
          </a:xfrm>
          <a:prstGeom prst="rect">
            <a:avLst/>
          </a:prstGeom>
        </p:spPr>
      </p:pic>
      <p:pic>
        <p:nvPicPr>
          <p:cNvPr id="13" name="Picture 12">
            <a:extLst>
              <a:ext uri="{FF2B5EF4-FFF2-40B4-BE49-F238E27FC236}">
                <a16:creationId xmlns:a16="http://schemas.microsoft.com/office/drawing/2014/main" id="{3EF5805B-901B-4B6A-8C1D-1E43D2644804}"/>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189413" y="1490395"/>
            <a:ext cx="2548229" cy="3707414"/>
          </a:xfrm>
          <a:prstGeom prst="rect">
            <a:avLst/>
          </a:prstGeom>
        </p:spPr>
      </p:pic>
      <p:pic>
        <p:nvPicPr>
          <p:cNvPr id="15" name="Picture 14">
            <a:extLst>
              <a:ext uri="{FF2B5EF4-FFF2-40B4-BE49-F238E27FC236}">
                <a16:creationId xmlns:a16="http://schemas.microsoft.com/office/drawing/2014/main" id="{BB5BF681-A853-FCCA-589A-A70C9BEEF33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086530" y="1498161"/>
            <a:ext cx="2432063" cy="3707413"/>
          </a:xfrm>
          <a:prstGeom prst="rect">
            <a:avLst/>
          </a:prstGeom>
        </p:spPr>
      </p:pic>
      <p:pic>
        <p:nvPicPr>
          <p:cNvPr id="2" name="Picture 1">
            <a:extLst>
              <a:ext uri="{FF2B5EF4-FFF2-40B4-BE49-F238E27FC236}">
                <a16:creationId xmlns:a16="http://schemas.microsoft.com/office/drawing/2014/main" id="{02A22EAA-EF25-C05F-B68F-75B87D1043D7}"/>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Tree>
    <p:extLst>
      <p:ext uri="{BB962C8B-B14F-4D97-AF65-F5344CB8AC3E}">
        <p14:creationId xmlns:p14="http://schemas.microsoft.com/office/powerpoint/2010/main" val="3016886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B32D9BDF-1AC3-43AF-C7EF-3E0BECBD252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7ECB9BF-A4AB-9A08-2740-945B2DD048A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08461" y="1492490"/>
            <a:ext cx="2432064" cy="3718753"/>
          </a:xfrm>
          <a:prstGeom prst="rect">
            <a:avLst/>
          </a:prstGeom>
        </p:spPr>
      </p:pic>
      <p:sp>
        <p:nvSpPr>
          <p:cNvPr id="11" name="Title 7">
            <a:extLst>
              <a:ext uri="{FF2B5EF4-FFF2-40B4-BE49-F238E27FC236}">
                <a16:creationId xmlns:a16="http://schemas.microsoft.com/office/drawing/2014/main" id="{2BF359C8-E855-AA37-8D95-46F4178E5175}"/>
              </a:ext>
            </a:extLst>
          </p:cNvPr>
          <p:cNvSpPr>
            <a:spLocks noGrp="1"/>
          </p:cNvSpPr>
          <p:nvPr>
            <p:ph type="title"/>
          </p:nvPr>
        </p:nvSpPr>
        <p:spPr>
          <a:xfrm>
            <a:off x="381000" y="267336"/>
            <a:ext cx="8305800" cy="682415"/>
          </a:xfrm>
        </p:spPr>
        <p:txBody>
          <a:bodyPr anchor="t" anchorCtr="0">
            <a:noAutofit/>
          </a:bodyPr>
          <a:lstStyle/>
          <a:p>
            <a:pPr algn="l"/>
            <a:r>
              <a:rPr lang="en-GB" sz="3200" b="1" dirty="0">
                <a:latin typeface="Altis ScotBook Bold" panose="020B0803030000000003" pitchFamily="34" charset="0"/>
                <a:cs typeface="Arial" panose="020B0604020202020204" pitchFamily="34" charset="0"/>
              </a:rPr>
              <a:t>Great books for exploring mental health and wellbeing (3)</a:t>
            </a:r>
            <a:endParaRPr lang="en-US" sz="3200" b="1" dirty="0">
              <a:latin typeface="Altis ScotBook Bold" panose="020B0803030000000003"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BB8E0E-9DA4-233B-F61F-71334D8B3C8C}"/>
              </a:ext>
            </a:extLst>
          </p:cNvPr>
          <p:cNvSpPr>
            <a:spLocks noGrp="1"/>
          </p:cNvSpPr>
          <p:nvPr>
            <p:ph type="body" sz="quarter" idx="12"/>
          </p:nvPr>
        </p:nvSpPr>
        <p:spPr/>
        <p:txBody>
          <a:bodyPr/>
          <a:lstStyle/>
          <a:p>
            <a:pPr marL="0" indent="0" algn="ctr">
              <a:buNone/>
            </a:pPr>
            <a:r>
              <a:rPr lang="en-GB" b="1" dirty="0">
                <a:latin typeface="Altis ScotBook Bold" panose="020B0803030000000003" pitchFamily="34" charset="0"/>
              </a:rPr>
              <a:t>S1+</a:t>
            </a:r>
          </a:p>
          <a:p>
            <a:pPr marL="0" indent="0" algn="ctr">
              <a:buNone/>
            </a:pPr>
            <a:endParaRPr lang="en-GB" b="1" dirty="0">
              <a:latin typeface="Altis ScotBook Bold" panose="020B0803030000000003" pitchFamily="34" charset="0"/>
            </a:endParaRPr>
          </a:p>
        </p:txBody>
      </p:sp>
      <p:sp>
        <p:nvSpPr>
          <p:cNvPr id="6" name="Text Placeholder 5">
            <a:extLst>
              <a:ext uri="{FF2B5EF4-FFF2-40B4-BE49-F238E27FC236}">
                <a16:creationId xmlns:a16="http://schemas.microsoft.com/office/drawing/2014/main" id="{54E3B9A7-C0D6-8FFF-1674-5E7BD56FCF75}"/>
              </a:ext>
            </a:extLst>
          </p:cNvPr>
          <p:cNvSpPr>
            <a:spLocks noGrp="1"/>
          </p:cNvSpPr>
          <p:nvPr>
            <p:ph type="body" sz="quarter" idx="13"/>
          </p:nvPr>
        </p:nvSpPr>
        <p:spPr>
          <a:xfrm>
            <a:off x="3277442" y="5603875"/>
            <a:ext cx="2589957" cy="385133"/>
          </a:xfrm>
        </p:spPr>
        <p:txBody>
          <a:bodyPr/>
          <a:lstStyle/>
          <a:p>
            <a:pPr marL="0" indent="0" algn="ctr">
              <a:buNone/>
            </a:pPr>
            <a:r>
              <a:rPr lang="en-GB" b="1" dirty="0">
                <a:latin typeface="Altis ScotBook Bold" panose="020B0803030000000003" pitchFamily="34" charset="0"/>
              </a:rPr>
              <a:t>S2+</a:t>
            </a:r>
          </a:p>
        </p:txBody>
      </p:sp>
      <p:sp>
        <p:nvSpPr>
          <p:cNvPr id="12" name="Text Placeholder 11">
            <a:extLst>
              <a:ext uri="{FF2B5EF4-FFF2-40B4-BE49-F238E27FC236}">
                <a16:creationId xmlns:a16="http://schemas.microsoft.com/office/drawing/2014/main" id="{87636B34-6B67-8F57-6321-B233FFC57ADD}"/>
              </a:ext>
            </a:extLst>
          </p:cNvPr>
          <p:cNvSpPr>
            <a:spLocks noGrp="1"/>
          </p:cNvSpPr>
          <p:nvPr>
            <p:ph type="body" sz="quarter" idx="14"/>
          </p:nvPr>
        </p:nvSpPr>
        <p:spPr/>
        <p:txBody>
          <a:bodyPr/>
          <a:lstStyle/>
          <a:p>
            <a:pPr marL="0" indent="0" algn="ctr">
              <a:buNone/>
            </a:pPr>
            <a:r>
              <a:rPr lang="en-GB" b="1" dirty="0">
                <a:latin typeface="Altis ScotBook Bold" panose="020B0803030000000003" pitchFamily="34" charset="0"/>
              </a:rPr>
              <a:t>S3+</a:t>
            </a:r>
          </a:p>
          <a:p>
            <a:pPr marL="0" indent="0" algn="ctr">
              <a:buNone/>
            </a:pPr>
            <a:endParaRPr lang="en-GB" b="1" dirty="0">
              <a:latin typeface="Altis ScotBook Bold" panose="020B0803030000000003" pitchFamily="34" charset="0"/>
            </a:endParaRPr>
          </a:p>
        </p:txBody>
      </p:sp>
      <p:sp>
        <p:nvSpPr>
          <p:cNvPr id="10" name="TextBox 9">
            <a:extLst>
              <a:ext uri="{FF2B5EF4-FFF2-40B4-BE49-F238E27FC236}">
                <a16:creationId xmlns:a16="http://schemas.microsoft.com/office/drawing/2014/main" id="{E2022599-4C8D-D669-BD96-488963311079}"/>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HelveticaNeueAltaLT Std" panose="02000503040000020004" pitchFamily="50" charset="0"/>
                <a:cs typeface="Arial" panose="020B0604020202020204" pitchFamily="34" charset="0"/>
              </a:rPr>
              <a:t>scottishbooktrust.com</a:t>
            </a:r>
          </a:p>
        </p:txBody>
      </p:sp>
      <p:pic>
        <p:nvPicPr>
          <p:cNvPr id="3" name="Picture 2">
            <a:extLst>
              <a:ext uri="{FF2B5EF4-FFF2-40B4-BE49-F238E27FC236}">
                <a16:creationId xmlns:a16="http://schemas.microsoft.com/office/drawing/2014/main" id="{24518FEE-D8F2-DBB1-6D7E-19AADE9FCAD7}"/>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6491476" y="5531472"/>
            <a:ext cx="541729" cy="541729"/>
          </a:xfrm>
          <a:prstGeom prst="ellipse">
            <a:avLst/>
          </a:prstGeom>
        </p:spPr>
      </p:pic>
      <p:pic>
        <p:nvPicPr>
          <p:cNvPr id="8" name="Picture 7">
            <a:extLst>
              <a:ext uri="{FF2B5EF4-FFF2-40B4-BE49-F238E27FC236}">
                <a16:creationId xmlns:a16="http://schemas.microsoft.com/office/drawing/2014/main" id="{619A647D-1471-CC66-D213-FF4DFFCE468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942436" y="5508702"/>
            <a:ext cx="541729" cy="541729"/>
          </a:xfrm>
          <a:prstGeom prst="ellipse">
            <a:avLst/>
          </a:prstGeom>
        </p:spPr>
      </p:pic>
      <p:pic>
        <p:nvPicPr>
          <p:cNvPr id="16" name="Picture 15">
            <a:extLst>
              <a:ext uri="{FF2B5EF4-FFF2-40B4-BE49-F238E27FC236}">
                <a16:creationId xmlns:a16="http://schemas.microsoft.com/office/drawing/2014/main" id="{987CC9F1-FD02-5418-8456-D5D6B8C2D876}"/>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230135" y="1529561"/>
            <a:ext cx="2393820" cy="3676014"/>
          </a:xfrm>
          <a:prstGeom prst="rect">
            <a:avLst/>
          </a:prstGeom>
        </p:spPr>
      </p:pic>
      <p:pic>
        <p:nvPicPr>
          <p:cNvPr id="17" name="Picture 16">
            <a:extLst>
              <a:ext uri="{FF2B5EF4-FFF2-40B4-BE49-F238E27FC236}">
                <a16:creationId xmlns:a16="http://schemas.microsoft.com/office/drawing/2014/main" id="{DD0E4F01-F596-5655-6E3F-58D3EA9488C0}"/>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3762801" y="5551567"/>
            <a:ext cx="541729" cy="541729"/>
          </a:xfrm>
          <a:prstGeom prst="ellipse">
            <a:avLst/>
          </a:prstGeom>
        </p:spPr>
      </p:pic>
      <p:pic>
        <p:nvPicPr>
          <p:cNvPr id="19" name="Picture 18">
            <a:extLst>
              <a:ext uri="{FF2B5EF4-FFF2-40B4-BE49-F238E27FC236}">
                <a16:creationId xmlns:a16="http://schemas.microsoft.com/office/drawing/2014/main" id="{101FC172-EB8A-CEDB-5DFB-B7BAECA6CC8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013564" y="1529562"/>
            <a:ext cx="2451999" cy="3681682"/>
          </a:xfrm>
          <a:prstGeom prst="rect">
            <a:avLst/>
          </a:prstGeom>
        </p:spPr>
      </p:pic>
      <p:pic>
        <p:nvPicPr>
          <p:cNvPr id="2" name="Picture 1">
            <a:extLst>
              <a:ext uri="{FF2B5EF4-FFF2-40B4-BE49-F238E27FC236}">
                <a16:creationId xmlns:a16="http://schemas.microsoft.com/office/drawing/2014/main" id="{EEBAC761-85E7-956B-AD52-BC7242213059}"/>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Tree>
    <p:extLst>
      <p:ext uri="{BB962C8B-B14F-4D97-AF65-F5344CB8AC3E}">
        <p14:creationId xmlns:p14="http://schemas.microsoft.com/office/powerpoint/2010/main" val="1820881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AE9C31D5-CF4A-0E88-9CBB-B8331129A62E}"/>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DF1CE03A-1782-6689-6B6D-C175F64A9D3C}"/>
              </a:ext>
            </a:extLst>
          </p:cNvPr>
          <p:cNvSpPr>
            <a:spLocks noGrp="1"/>
          </p:cNvSpPr>
          <p:nvPr>
            <p:ph type="title"/>
          </p:nvPr>
        </p:nvSpPr>
        <p:spPr>
          <a:xfrm>
            <a:off x="381000" y="267336"/>
            <a:ext cx="8305800" cy="682415"/>
          </a:xfrm>
        </p:spPr>
        <p:txBody>
          <a:bodyPr anchor="t" anchorCtr="0">
            <a:noAutofit/>
          </a:bodyPr>
          <a:lstStyle/>
          <a:p>
            <a:pPr algn="l"/>
            <a:r>
              <a:rPr lang="en-GB" sz="3200" b="1" dirty="0">
                <a:latin typeface="Altis ScotBook Bold" panose="020B0803030000000003" pitchFamily="34" charset="0"/>
                <a:cs typeface="Arial" panose="020B0604020202020204" pitchFamily="34" charset="0"/>
              </a:rPr>
              <a:t>Recommendations from schools (1)</a:t>
            </a:r>
            <a:endParaRPr lang="en-US" sz="3200" b="1" dirty="0">
              <a:latin typeface="Altis ScotBook Bold" panose="020B0803030000000003"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7B256A57-E092-99BA-D1C9-9ADE460DB077}"/>
              </a:ext>
            </a:extLst>
          </p:cNvPr>
          <p:cNvSpPr>
            <a:spLocks noGrp="1"/>
          </p:cNvSpPr>
          <p:nvPr>
            <p:ph type="body" sz="quarter" idx="12"/>
          </p:nvPr>
        </p:nvSpPr>
        <p:spPr/>
        <p:txBody>
          <a:bodyPr/>
          <a:lstStyle/>
          <a:p>
            <a:pPr marL="0" indent="0" algn="ctr">
              <a:buNone/>
            </a:pPr>
            <a:r>
              <a:rPr lang="en-GB" b="1" dirty="0">
                <a:latin typeface="Altis ScotBook Bold" panose="020B0803030000000003" pitchFamily="34" charset="0"/>
              </a:rPr>
              <a:t>EY+</a:t>
            </a:r>
          </a:p>
          <a:p>
            <a:pPr marL="0" indent="0" algn="ctr">
              <a:buNone/>
            </a:pPr>
            <a:endParaRPr lang="en-GB" b="1" dirty="0">
              <a:latin typeface="Altis ScotBook Bold" panose="020B0803030000000003" pitchFamily="34" charset="0"/>
            </a:endParaRPr>
          </a:p>
        </p:txBody>
      </p:sp>
      <p:sp>
        <p:nvSpPr>
          <p:cNvPr id="6" name="Text Placeholder 5">
            <a:extLst>
              <a:ext uri="{FF2B5EF4-FFF2-40B4-BE49-F238E27FC236}">
                <a16:creationId xmlns:a16="http://schemas.microsoft.com/office/drawing/2014/main" id="{E1A5CE36-A365-A6E9-BB89-B5A940265E03}"/>
              </a:ext>
            </a:extLst>
          </p:cNvPr>
          <p:cNvSpPr>
            <a:spLocks noGrp="1"/>
          </p:cNvSpPr>
          <p:nvPr>
            <p:ph type="body" sz="quarter" idx="13"/>
          </p:nvPr>
        </p:nvSpPr>
        <p:spPr>
          <a:xfrm>
            <a:off x="3277442" y="5603875"/>
            <a:ext cx="2589957" cy="385133"/>
          </a:xfrm>
        </p:spPr>
        <p:txBody>
          <a:bodyPr/>
          <a:lstStyle/>
          <a:p>
            <a:pPr marL="0" indent="0" algn="ctr">
              <a:buNone/>
            </a:pPr>
            <a:r>
              <a:rPr lang="en-GB" b="1" dirty="0">
                <a:latin typeface="Altis ScotBook Bold" panose="020B0803030000000003" pitchFamily="34" charset="0"/>
              </a:rPr>
              <a:t>P1+</a:t>
            </a:r>
          </a:p>
        </p:txBody>
      </p:sp>
      <p:sp>
        <p:nvSpPr>
          <p:cNvPr id="12" name="Text Placeholder 11">
            <a:extLst>
              <a:ext uri="{FF2B5EF4-FFF2-40B4-BE49-F238E27FC236}">
                <a16:creationId xmlns:a16="http://schemas.microsoft.com/office/drawing/2014/main" id="{DB952896-60CF-4181-F57E-F7EB01B72A3A}"/>
              </a:ext>
            </a:extLst>
          </p:cNvPr>
          <p:cNvSpPr>
            <a:spLocks noGrp="1"/>
          </p:cNvSpPr>
          <p:nvPr>
            <p:ph type="body" sz="quarter" idx="14"/>
          </p:nvPr>
        </p:nvSpPr>
        <p:spPr/>
        <p:txBody>
          <a:bodyPr/>
          <a:lstStyle/>
          <a:p>
            <a:pPr marL="0" indent="0" algn="ctr">
              <a:buNone/>
            </a:pPr>
            <a:r>
              <a:rPr lang="en-GB" b="1" dirty="0">
                <a:latin typeface="Altis ScotBook Bold" panose="020B0803030000000003" pitchFamily="34" charset="0"/>
              </a:rPr>
              <a:t>P2+</a:t>
            </a:r>
          </a:p>
          <a:p>
            <a:pPr marL="0" indent="0" algn="ctr">
              <a:buNone/>
            </a:pPr>
            <a:endParaRPr lang="en-GB" b="1" dirty="0">
              <a:latin typeface="Altis ScotBook Bold" panose="020B0803030000000003" pitchFamily="34" charset="0"/>
            </a:endParaRPr>
          </a:p>
        </p:txBody>
      </p:sp>
      <p:sp>
        <p:nvSpPr>
          <p:cNvPr id="10" name="TextBox 9">
            <a:extLst>
              <a:ext uri="{FF2B5EF4-FFF2-40B4-BE49-F238E27FC236}">
                <a16:creationId xmlns:a16="http://schemas.microsoft.com/office/drawing/2014/main" id="{E328941E-B9D0-1D35-F422-D5A235E41CD8}"/>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HelveticaNeueAltaLT Std" panose="02000503040000020004" pitchFamily="50" charset="0"/>
                <a:cs typeface="Arial" panose="020B0604020202020204" pitchFamily="34" charset="0"/>
              </a:rPr>
              <a:t>scottishbooktrust.com</a:t>
            </a:r>
          </a:p>
        </p:txBody>
      </p:sp>
      <p:sp>
        <p:nvSpPr>
          <p:cNvPr id="2" name="TextBox 1">
            <a:extLst>
              <a:ext uri="{FF2B5EF4-FFF2-40B4-BE49-F238E27FC236}">
                <a16:creationId xmlns:a16="http://schemas.microsoft.com/office/drawing/2014/main" id="{2674C161-4610-222A-DD66-8E39A0DE35A1}"/>
              </a:ext>
            </a:extLst>
          </p:cNvPr>
          <p:cNvSpPr txBox="1"/>
          <p:nvPr/>
        </p:nvSpPr>
        <p:spPr>
          <a:xfrm>
            <a:off x="387786" y="830732"/>
            <a:ext cx="7995158" cy="646331"/>
          </a:xfrm>
          <a:prstGeom prst="rect">
            <a:avLst/>
          </a:prstGeom>
          <a:noFill/>
        </p:spPr>
        <p:txBody>
          <a:bodyPr wrap="square" rtlCol="0">
            <a:spAutoFit/>
          </a:bodyPr>
          <a:lstStyle/>
          <a:p>
            <a:r>
              <a:rPr lang="en-GB" dirty="0">
                <a:latin typeface="HelveticaNeueAltaLT Std" panose="02000503040000020004" pitchFamily="50" charset="0"/>
              </a:rPr>
              <a:t>Thank you to Reading School </a:t>
            </a:r>
            <a:r>
              <a:rPr lang="en-GB" dirty="0" err="1">
                <a:latin typeface="HelveticaNeueAltaLT Std" panose="02000503040000020004" pitchFamily="50" charset="0"/>
              </a:rPr>
              <a:t>Kyleakin</a:t>
            </a:r>
            <a:r>
              <a:rPr lang="en-GB" dirty="0">
                <a:latin typeface="HelveticaNeueAltaLT Std" panose="02000503040000020004" pitchFamily="50" charset="0"/>
              </a:rPr>
              <a:t> Primary School on the Isle of Skye for their recommendations.</a:t>
            </a:r>
            <a:endParaRPr lang="en-GB" sz="1600" dirty="0">
              <a:latin typeface="HelveticaNeueAltaLT Std" panose="02000503040000020004" pitchFamily="50" charset="0"/>
              <a:cs typeface="Arial" panose="020B0604020202020204" pitchFamily="34" charset="0"/>
            </a:endParaRPr>
          </a:p>
        </p:txBody>
      </p:sp>
      <p:pic>
        <p:nvPicPr>
          <p:cNvPr id="13" name="Picture 12">
            <a:extLst>
              <a:ext uri="{FF2B5EF4-FFF2-40B4-BE49-F238E27FC236}">
                <a16:creationId xmlns:a16="http://schemas.microsoft.com/office/drawing/2014/main" id="{EC1324B8-6C71-5E6A-4FB6-D7C33B0D18E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09068" y="2204240"/>
            <a:ext cx="2431457" cy="2438409"/>
          </a:xfrm>
          <a:prstGeom prst="rect">
            <a:avLst/>
          </a:prstGeom>
        </p:spPr>
      </p:pic>
      <p:pic>
        <p:nvPicPr>
          <p:cNvPr id="15" name="Picture 14">
            <a:extLst>
              <a:ext uri="{FF2B5EF4-FFF2-40B4-BE49-F238E27FC236}">
                <a16:creationId xmlns:a16="http://schemas.microsoft.com/office/drawing/2014/main" id="{8872E068-804E-62DC-D3F6-3B17A670984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199952" y="2204239"/>
            <a:ext cx="2454185" cy="2438409"/>
          </a:xfrm>
          <a:prstGeom prst="rect">
            <a:avLst/>
          </a:prstGeom>
        </p:spPr>
      </p:pic>
      <p:pic>
        <p:nvPicPr>
          <p:cNvPr id="20" name="Picture 19">
            <a:extLst>
              <a:ext uri="{FF2B5EF4-FFF2-40B4-BE49-F238E27FC236}">
                <a16:creationId xmlns:a16="http://schemas.microsoft.com/office/drawing/2014/main" id="{1465DCAA-EDE7-BF67-B16B-B7B8CFD88BDC}"/>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013564" y="2199902"/>
            <a:ext cx="2454185" cy="2454185"/>
          </a:xfrm>
          <a:prstGeom prst="rect">
            <a:avLst/>
          </a:prstGeom>
        </p:spPr>
      </p:pic>
      <p:pic>
        <p:nvPicPr>
          <p:cNvPr id="21" name="Picture 20">
            <a:extLst>
              <a:ext uri="{FF2B5EF4-FFF2-40B4-BE49-F238E27FC236}">
                <a16:creationId xmlns:a16="http://schemas.microsoft.com/office/drawing/2014/main" id="{DD7FFB54-B510-FF92-A599-E93E61D432C4}"/>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Tree>
    <p:extLst>
      <p:ext uri="{BB962C8B-B14F-4D97-AF65-F5344CB8AC3E}">
        <p14:creationId xmlns:p14="http://schemas.microsoft.com/office/powerpoint/2010/main" val="820239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B3762B12-1BB3-EEF7-EDE2-F9857E25228B}"/>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8610388A-187E-65E0-4BA5-B59AE0EA825E}"/>
              </a:ext>
            </a:extLst>
          </p:cNvPr>
          <p:cNvSpPr>
            <a:spLocks noGrp="1"/>
          </p:cNvSpPr>
          <p:nvPr>
            <p:ph type="title"/>
          </p:nvPr>
        </p:nvSpPr>
        <p:spPr>
          <a:xfrm>
            <a:off x="381000" y="267336"/>
            <a:ext cx="8305800" cy="682415"/>
          </a:xfrm>
        </p:spPr>
        <p:txBody>
          <a:bodyPr anchor="t" anchorCtr="0">
            <a:noAutofit/>
          </a:bodyPr>
          <a:lstStyle/>
          <a:p>
            <a:pPr algn="l"/>
            <a:r>
              <a:rPr kumimoji="0" lang="en-GB" sz="3200" b="1" i="0" u="none" strike="noStrike" kern="1200" cap="none" spc="0" normalizeH="0" baseline="0" noProof="0" dirty="0">
                <a:ln>
                  <a:noFill/>
                </a:ln>
                <a:solidFill>
                  <a:prstClr val="black"/>
                </a:solidFill>
                <a:effectLst/>
                <a:uLnTx/>
                <a:uFillTx/>
                <a:latin typeface="Altis ScotBook Bold" panose="020B0803030000000003" pitchFamily="34" charset="0"/>
                <a:ea typeface="+mj-ea"/>
                <a:cs typeface="Arial" panose="020B0604020202020204" pitchFamily="34" charset="0"/>
              </a:rPr>
              <a:t>Recommendations from schools (2)</a:t>
            </a:r>
            <a:endParaRPr lang="en-US" sz="3200" b="1" dirty="0">
              <a:latin typeface="Altis ScotBook Bold" panose="020B0803030000000003"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584CB645-C7D8-A256-FAC1-7C735121FA69}"/>
              </a:ext>
            </a:extLst>
          </p:cNvPr>
          <p:cNvSpPr>
            <a:spLocks noGrp="1"/>
          </p:cNvSpPr>
          <p:nvPr>
            <p:ph type="body" sz="quarter" idx="12"/>
          </p:nvPr>
        </p:nvSpPr>
        <p:spPr/>
        <p:txBody>
          <a:bodyPr/>
          <a:lstStyle/>
          <a:p>
            <a:pPr marL="0" indent="0" algn="ctr">
              <a:buNone/>
            </a:pPr>
            <a:r>
              <a:rPr lang="en-GB" b="1" dirty="0">
                <a:latin typeface="Altis ScotBook Bold" panose="020B0803030000000003" pitchFamily="34" charset="0"/>
              </a:rPr>
              <a:t>P3+</a:t>
            </a:r>
          </a:p>
        </p:txBody>
      </p:sp>
      <p:sp>
        <p:nvSpPr>
          <p:cNvPr id="6" name="Text Placeholder 5">
            <a:extLst>
              <a:ext uri="{FF2B5EF4-FFF2-40B4-BE49-F238E27FC236}">
                <a16:creationId xmlns:a16="http://schemas.microsoft.com/office/drawing/2014/main" id="{ACEDF037-F437-EAAF-27BD-1484FEB4A4F8}"/>
              </a:ext>
            </a:extLst>
          </p:cNvPr>
          <p:cNvSpPr>
            <a:spLocks noGrp="1"/>
          </p:cNvSpPr>
          <p:nvPr>
            <p:ph type="body" sz="quarter" idx="13"/>
          </p:nvPr>
        </p:nvSpPr>
        <p:spPr>
          <a:xfrm>
            <a:off x="3277442" y="5603875"/>
            <a:ext cx="2589957" cy="385133"/>
          </a:xfrm>
        </p:spPr>
        <p:txBody>
          <a:bodyPr/>
          <a:lstStyle/>
          <a:p>
            <a:pPr marL="0" indent="0" algn="ctr">
              <a:buNone/>
            </a:pPr>
            <a:r>
              <a:rPr lang="en-GB" b="1" dirty="0">
                <a:latin typeface="Altis ScotBook Bold" panose="020B0803030000000003" pitchFamily="34" charset="0"/>
              </a:rPr>
              <a:t>P3+</a:t>
            </a:r>
          </a:p>
        </p:txBody>
      </p:sp>
      <p:sp>
        <p:nvSpPr>
          <p:cNvPr id="12" name="Text Placeholder 11">
            <a:extLst>
              <a:ext uri="{FF2B5EF4-FFF2-40B4-BE49-F238E27FC236}">
                <a16:creationId xmlns:a16="http://schemas.microsoft.com/office/drawing/2014/main" id="{FA19EAA1-57A2-8735-7849-2C704D21BF6E}"/>
              </a:ext>
            </a:extLst>
          </p:cNvPr>
          <p:cNvSpPr>
            <a:spLocks noGrp="1"/>
          </p:cNvSpPr>
          <p:nvPr>
            <p:ph type="body" sz="quarter" idx="14"/>
          </p:nvPr>
        </p:nvSpPr>
        <p:spPr/>
        <p:txBody>
          <a:bodyPr/>
          <a:lstStyle/>
          <a:p>
            <a:pPr marL="0" indent="0" algn="ctr">
              <a:buNone/>
            </a:pPr>
            <a:r>
              <a:rPr lang="en-GB" b="1" dirty="0">
                <a:latin typeface="Altis ScotBook Bold" panose="020B0803030000000003" pitchFamily="34" charset="0"/>
              </a:rPr>
              <a:t>P3+</a:t>
            </a:r>
          </a:p>
        </p:txBody>
      </p:sp>
      <p:sp>
        <p:nvSpPr>
          <p:cNvPr id="10" name="TextBox 9">
            <a:extLst>
              <a:ext uri="{FF2B5EF4-FFF2-40B4-BE49-F238E27FC236}">
                <a16:creationId xmlns:a16="http://schemas.microsoft.com/office/drawing/2014/main" id="{5E13AF52-AE33-37E4-EAB0-DD633FDA2C75}"/>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HelveticaNeueAltaLT Std" panose="02000503040000020004" pitchFamily="50" charset="0"/>
                <a:cs typeface="Arial" panose="020B0604020202020204" pitchFamily="34" charset="0"/>
              </a:rPr>
              <a:t>scottishbooktrust.com</a:t>
            </a:r>
          </a:p>
        </p:txBody>
      </p:sp>
      <p:sp>
        <p:nvSpPr>
          <p:cNvPr id="2" name="TextBox 1">
            <a:extLst>
              <a:ext uri="{FF2B5EF4-FFF2-40B4-BE49-F238E27FC236}">
                <a16:creationId xmlns:a16="http://schemas.microsoft.com/office/drawing/2014/main" id="{59D91E3E-E0A2-4A2C-00A1-25232650640C}"/>
              </a:ext>
            </a:extLst>
          </p:cNvPr>
          <p:cNvSpPr txBox="1"/>
          <p:nvPr/>
        </p:nvSpPr>
        <p:spPr>
          <a:xfrm>
            <a:off x="387786" y="830732"/>
            <a:ext cx="7995158" cy="646331"/>
          </a:xfrm>
          <a:prstGeom prst="rect">
            <a:avLst/>
          </a:prstGeom>
          <a:noFill/>
        </p:spPr>
        <p:txBody>
          <a:bodyPr wrap="square" rtlCol="0">
            <a:spAutoFit/>
          </a:bodyPr>
          <a:lstStyle/>
          <a:p>
            <a:r>
              <a:rPr lang="en-GB" dirty="0">
                <a:latin typeface="HelveticaNeueAltaLT Std" panose="02000503040000020004" pitchFamily="50" charset="0"/>
              </a:rPr>
              <a:t>Thank you to Reading School </a:t>
            </a:r>
            <a:r>
              <a:rPr lang="en-GB" dirty="0" err="1">
                <a:latin typeface="HelveticaNeueAltaLT Std" panose="02000503040000020004" pitchFamily="50" charset="0"/>
              </a:rPr>
              <a:t>Kyleakin</a:t>
            </a:r>
            <a:r>
              <a:rPr lang="en-GB" dirty="0">
                <a:latin typeface="HelveticaNeueAltaLT Std" panose="02000503040000020004" pitchFamily="50" charset="0"/>
              </a:rPr>
              <a:t> Primary School on the Isle of Skye for their recommendations.</a:t>
            </a:r>
            <a:endParaRPr lang="en-GB" sz="1600" dirty="0">
              <a:latin typeface="HelveticaNeueAltaLT Std" panose="02000503040000020004" pitchFamily="50" charset="0"/>
              <a:cs typeface="Arial" panose="020B0604020202020204" pitchFamily="34" charset="0"/>
            </a:endParaRPr>
          </a:p>
        </p:txBody>
      </p:sp>
      <p:pic>
        <p:nvPicPr>
          <p:cNvPr id="8" name="Picture 7">
            <a:extLst>
              <a:ext uri="{FF2B5EF4-FFF2-40B4-BE49-F238E27FC236}">
                <a16:creationId xmlns:a16="http://schemas.microsoft.com/office/drawing/2014/main" id="{D029A97D-620A-6703-A248-064F625B68F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47545" y="1851827"/>
            <a:ext cx="2380480" cy="3154346"/>
          </a:xfrm>
          <a:prstGeom prst="rect">
            <a:avLst/>
          </a:prstGeom>
        </p:spPr>
      </p:pic>
      <p:pic>
        <p:nvPicPr>
          <p:cNvPr id="14" name="Picture 13">
            <a:extLst>
              <a:ext uri="{FF2B5EF4-FFF2-40B4-BE49-F238E27FC236}">
                <a16:creationId xmlns:a16="http://schemas.microsoft.com/office/drawing/2014/main" id="{29C6632B-362E-8EBF-EF4A-AD2FEF1064D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277443" y="1845685"/>
            <a:ext cx="2374678" cy="3187487"/>
          </a:xfrm>
          <a:prstGeom prst="rect">
            <a:avLst/>
          </a:prstGeom>
        </p:spPr>
      </p:pic>
      <p:pic>
        <p:nvPicPr>
          <p:cNvPr id="16" name="Picture 15">
            <a:extLst>
              <a:ext uri="{FF2B5EF4-FFF2-40B4-BE49-F238E27FC236}">
                <a16:creationId xmlns:a16="http://schemas.microsoft.com/office/drawing/2014/main" id="{D8E7E762-7E79-2E85-9556-9B6F48F2A28D}"/>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109110" y="1845685"/>
            <a:ext cx="2302669" cy="3237117"/>
          </a:xfrm>
          <a:prstGeom prst="rect">
            <a:avLst/>
          </a:prstGeom>
        </p:spPr>
      </p:pic>
      <p:pic>
        <p:nvPicPr>
          <p:cNvPr id="18" name="Picture 17">
            <a:extLst>
              <a:ext uri="{FF2B5EF4-FFF2-40B4-BE49-F238E27FC236}">
                <a16:creationId xmlns:a16="http://schemas.microsoft.com/office/drawing/2014/main" id="{CD02A239-FBD2-1D18-D1DF-0811C1D8967D}"/>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Tree>
    <p:extLst>
      <p:ext uri="{BB962C8B-B14F-4D97-AF65-F5344CB8AC3E}">
        <p14:creationId xmlns:p14="http://schemas.microsoft.com/office/powerpoint/2010/main" val="22646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922114"/>
          </a:xfrm>
        </p:spPr>
        <p:txBody>
          <a:bodyPr anchor="t" anchorCtr="0"/>
          <a:lstStyle/>
          <a:p>
            <a:pPr algn="l"/>
            <a:r>
              <a:rPr lang="en-US" b="1" dirty="0">
                <a:latin typeface="Altis ScotBook Bold" panose="020B0803030000000003" pitchFamily="34" charset="0"/>
                <a:cs typeface="Arial" panose="020B0604020202020204" pitchFamily="34" charset="0"/>
              </a:rPr>
              <a:t>How to use this PowerPoint</a:t>
            </a:r>
          </a:p>
        </p:txBody>
      </p:sp>
      <p:sp>
        <p:nvSpPr>
          <p:cNvPr id="9" name="Vertical Text Placeholder 8"/>
          <p:cNvSpPr>
            <a:spLocks noGrp="1"/>
          </p:cNvSpPr>
          <p:nvPr>
            <p:ph type="body" orient="vert" idx="1"/>
          </p:nvPr>
        </p:nvSpPr>
        <p:spPr>
          <a:xfrm>
            <a:off x="457200" y="1052736"/>
            <a:ext cx="8229600" cy="3456384"/>
          </a:xfrm>
        </p:spPr>
        <p:txBody>
          <a:bodyPr vert="horz">
            <a:normAutofit/>
          </a:bodyPr>
          <a:lstStyle/>
          <a:p>
            <a:pPr marL="0" indent="0">
              <a:buNone/>
            </a:pPr>
            <a:r>
              <a:rPr lang="en-US" sz="2400" dirty="0">
                <a:latin typeface="HelveticaNeueAltaLT Std" panose="02000503040000020004" pitchFamily="50" charset="0"/>
                <a:cs typeface="Arial" panose="020B0604020202020204" pitchFamily="34" charset="0"/>
              </a:rPr>
              <a:t>This PowerPoint version of the Book Discovery Guide (issue 9) allows you to share the guide with your colleagues.</a:t>
            </a:r>
            <a:br>
              <a:rPr lang="en-US" sz="2400" dirty="0">
                <a:latin typeface="HelveticaNeueAltaLT Std" panose="02000503040000020004" pitchFamily="50" charset="0"/>
                <a:cs typeface="Arial" panose="020B0604020202020204" pitchFamily="34" charset="0"/>
              </a:rPr>
            </a:br>
            <a:br>
              <a:rPr lang="en-US" sz="2400" dirty="0">
                <a:latin typeface="HelveticaNeueAltaLT Std" panose="02000503040000020004" pitchFamily="50" charset="0"/>
                <a:cs typeface="Arial" panose="020B0604020202020204" pitchFamily="34" charset="0"/>
              </a:rPr>
            </a:br>
            <a:r>
              <a:rPr lang="en-US" sz="2400" dirty="0">
                <a:latin typeface="HelveticaNeueAltaLT Std" panose="02000503040000020004" pitchFamily="50" charset="0"/>
                <a:cs typeface="Arial" panose="020B0604020202020204" pitchFamily="34" charset="0"/>
              </a:rPr>
              <a:t>Each slide will contain the covers and where applicable, age ratings of the books.</a:t>
            </a:r>
            <a:br>
              <a:rPr lang="en-US" sz="2400" dirty="0">
                <a:latin typeface="HelveticaNeueAltaLT Std" panose="02000503040000020004" pitchFamily="50" charset="0"/>
                <a:cs typeface="Arial" panose="020B0604020202020204" pitchFamily="34" charset="0"/>
              </a:rPr>
            </a:br>
            <a:br>
              <a:rPr lang="en-US" sz="2400" dirty="0">
                <a:latin typeface="HelveticaNeueAltaLT Std" panose="02000503040000020004" pitchFamily="50" charset="0"/>
                <a:cs typeface="Arial" panose="020B0604020202020204" pitchFamily="34" charset="0"/>
              </a:rPr>
            </a:br>
            <a:r>
              <a:rPr lang="en-US" sz="2400" dirty="0">
                <a:latin typeface="HelveticaNeueAltaLT Std" panose="02000503040000020004" pitchFamily="50" charset="0"/>
                <a:cs typeface="Arial" panose="020B0604020202020204" pitchFamily="34" charset="0"/>
              </a:rPr>
              <a:t>Click ‘notes’ at the bottom of your window to read the blurbs of each book.</a:t>
            </a:r>
            <a:endParaRPr lang="en-US" sz="2400" dirty="0">
              <a:latin typeface="HelveticaNeueAltaLT Std" panose="02000503040000020004" pitchFamily="50" charset="0"/>
            </a:endParaRPr>
          </a:p>
          <a:p>
            <a:pPr marL="0" indent="0">
              <a:buNone/>
            </a:pPr>
            <a:endParaRPr lang="en-US" sz="2400" dirty="0">
              <a:latin typeface="Helvetica Neue"/>
            </a:endParaRPr>
          </a:p>
        </p:txBody>
      </p:sp>
      <p:pic>
        <p:nvPicPr>
          <p:cNvPr id="2" name="Picture 1">
            <a:extLst>
              <a:ext uri="{FF2B5EF4-FFF2-40B4-BE49-F238E27FC236}">
                <a16:creationId xmlns:a16="http://schemas.microsoft.com/office/drawing/2014/main" id="{BE7C2ED5-751F-E712-BAD9-FCFE284DACE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rcRect t="12316"/>
          <a:stretch/>
        </p:blipFill>
        <p:spPr>
          <a:xfrm>
            <a:off x="2681257" y="4643597"/>
            <a:ext cx="4160764" cy="1597610"/>
          </a:xfrm>
          <a:prstGeom prst="rect">
            <a:avLst/>
          </a:prstGeom>
          <a:ln w="28575">
            <a:solidFill>
              <a:schemeClr val="tx1"/>
            </a:solidFill>
          </a:ln>
        </p:spPr>
      </p:pic>
      <p:sp>
        <p:nvSpPr>
          <p:cNvPr id="3" name="Arrow: Right 2">
            <a:extLst>
              <a:ext uri="{FF2B5EF4-FFF2-40B4-BE49-F238E27FC236}">
                <a16:creationId xmlns:a16="http://schemas.microsoft.com/office/drawing/2014/main" id="{23430543-0F20-7BF8-D74E-E9AC0A1AD4AB}"/>
              </a:ext>
              <a:ext uri="{C183D7F6-B498-43B3-948B-1728B52AA6E4}">
                <adec:decorative xmlns:adec="http://schemas.microsoft.com/office/drawing/2017/decorative" val="1"/>
              </a:ext>
            </a:extLst>
          </p:cNvPr>
          <p:cNvSpPr/>
          <p:nvPr/>
        </p:nvSpPr>
        <p:spPr>
          <a:xfrm>
            <a:off x="2346309" y="5985163"/>
            <a:ext cx="1008112" cy="360040"/>
          </a:xfrm>
          <a:prstGeom prst="rightArrow">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HelveticaNeueAltaLT Std" panose="02000503040000020004" pitchFamily="50" charset="0"/>
                <a:cs typeface="Arial" panose="020B0604020202020204" pitchFamily="34" charset="0"/>
              </a:rPr>
              <a:t>scottishbooktrust.com</a:t>
            </a:r>
          </a:p>
        </p:txBody>
      </p:sp>
      <p:pic>
        <p:nvPicPr>
          <p:cNvPr id="4" name="Picture 3">
            <a:extLst>
              <a:ext uri="{FF2B5EF4-FFF2-40B4-BE49-F238E27FC236}">
                <a16:creationId xmlns:a16="http://schemas.microsoft.com/office/drawing/2014/main" id="{F34A09AF-017E-06C3-EBE8-6B86B6767B4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pic>
        <p:nvPicPr>
          <p:cNvPr id="7" name="Picture 6">
            <a:extLst>
              <a:ext uri="{FF2B5EF4-FFF2-40B4-BE49-F238E27FC236}">
                <a16:creationId xmlns:a16="http://schemas.microsoft.com/office/drawing/2014/main" id="{73F316C1-63CD-30CC-C29A-B3E23BD5252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580112" y="4949148"/>
            <a:ext cx="851936" cy="579187"/>
          </a:xfrm>
          <a:prstGeom prst="rect">
            <a:avLst/>
          </a:prstGeom>
        </p:spPr>
      </p:pic>
    </p:spTree>
    <p:extLst>
      <p:ext uri="{BB962C8B-B14F-4D97-AF65-F5344CB8AC3E}">
        <p14:creationId xmlns:p14="http://schemas.microsoft.com/office/powerpoint/2010/main" val="2998987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50D3F1F3-FCE9-153F-E1BD-2A58E717498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DB9CB6C-5FBE-00C8-A766-D346D914B467}"/>
              </a:ext>
            </a:extLst>
          </p:cNvPr>
          <p:cNvSpPr>
            <a:spLocks noGrp="1"/>
          </p:cNvSpPr>
          <p:nvPr>
            <p:ph type="title"/>
          </p:nvPr>
        </p:nvSpPr>
        <p:spPr>
          <a:xfrm>
            <a:off x="457200" y="274638"/>
            <a:ext cx="8229600" cy="778098"/>
          </a:xfrm>
        </p:spPr>
        <p:txBody>
          <a:bodyPr anchor="t" anchorCtr="0"/>
          <a:lstStyle/>
          <a:p>
            <a:pPr algn="l"/>
            <a:r>
              <a:rPr lang="en-US" sz="3600" b="1" dirty="0">
                <a:latin typeface="Altis ScotBook Bold" panose="020B0803030000000003" pitchFamily="34" charset="0"/>
                <a:cs typeface="Arial" panose="020B0604020202020204" pitchFamily="34" charset="0"/>
              </a:rPr>
              <a:t>Looking for more recommendations? (1)</a:t>
            </a:r>
          </a:p>
        </p:txBody>
      </p:sp>
      <p:sp>
        <p:nvSpPr>
          <p:cNvPr id="9" name="Vertical Text Placeholder 8">
            <a:extLst>
              <a:ext uri="{FF2B5EF4-FFF2-40B4-BE49-F238E27FC236}">
                <a16:creationId xmlns:a16="http://schemas.microsoft.com/office/drawing/2014/main" id="{706876B1-F89A-B2C1-2C22-F0F0453D943C}"/>
              </a:ext>
            </a:extLst>
          </p:cNvPr>
          <p:cNvSpPr>
            <a:spLocks noGrp="1"/>
          </p:cNvSpPr>
          <p:nvPr>
            <p:ph type="body" orient="vert" idx="1"/>
          </p:nvPr>
        </p:nvSpPr>
        <p:spPr>
          <a:xfrm>
            <a:off x="457200" y="1628800"/>
            <a:ext cx="8229600" cy="4608513"/>
          </a:xfrm>
        </p:spPr>
        <p:txBody>
          <a:bodyPr vert="horz">
            <a:normAutofit/>
          </a:bodyPr>
          <a:lstStyle/>
          <a:p>
            <a:pPr marL="0" indent="0" fontAlgn="base">
              <a:buNone/>
            </a:pPr>
            <a:r>
              <a:rPr lang="en-GB" sz="1800" b="1" dirty="0">
                <a:latin typeface="HelveticaNeueAltaLT Std" panose="02000503040000020004" pitchFamily="50" charset="0"/>
                <a:hlinkClick r:id="rId4"/>
              </a:rPr>
              <a:t>Book lists</a:t>
            </a:r>
            <a:r>
              <a:rPr lang="en-GB" sz="1800" b="1" dirty="0">
                <a:latin typeface="HelveticaNeueAltaLT Std" panose="02000503040000020004" pitchFamily="50" charset="0"/>
              </a:rPr>
              <a:t> </a:t>
            </a:r>
          </a:p>
          <a:p>
            <a:pPr marL="0" indent="0" fontAlgn="base">
              <a:buNone/>
            </a:pPr>
            <a:r>
              <a:rPr lang="en-GB" sz="1800" dirty="0">
                <a:latin typeface="HelveticaNeueAltaLT Std" panose="02000503040000020004" pitchFamily="50" charset="0"/>
              </a:rPr>
              <a:t>Among our carefully curated book lists, you can find up-to-date recommendations for all ages and stages. Whether you’re looking for something that covers a specific theme (like historical fiction, books with LGBTQ+ characters, stories that feature maths and science) or just searching for a spark of inspiration – there’s something for everyone to discover.</a:t>
            </a:r>
          </a:p>
          <a:p>
            <a:pPr marL="0" indent="0" fontAlgn="base">
              <a:buNone/>
            </a:pPr>
            <a:endParaRPr lang="en-GB" sz="1800" dirty="0">
              <a:latin typeface="HelveticaNeueAltaLT Std" panose="02000503040000020004" pitchFamily="50" charset="0"/>
            </a:endParaRPr>
          </a:p>
          <a:p>
            <a:pPr marL="0" indent="0" fontAlgn="base">
              <a:buNone/>
            </a:pPr>
            <a:r>
              <a:rPr lang="en-GB" sz="1800" b="1" dirty="0">
                <a:latin typeface="HelveticaNeueAltaLT Std" panose="02000503040000020004" pitchFamily="50" charset="0"/>
              </a:rPr>
              <a:t>Our most recent book lists include:</a:t>
            </a:r>
            <a:endParaRPr lang="en-GB" sz="1800" dirty="0">
              <a:latin typeface="HelveticaNeueAltaLT Std" panose="02000503040000020004" pitchFamily="50" charset="0"/>
            </a:endParaRPr>
          </a:p>
          <a:p>
            <a:pPr fontAlgn="base"/>
            <a:r>
              <a:rPr lang="en-GB" sz="1800" dirty="0">
                <a:latin typeface="HelveticaNeueAltaLT Std" panose="02000503040000020004" pitchFamily="50" charset="0"/>
                <a:hlinkClick r:id="rId5"/>
              </a:rPr>
              <a:t>Really readable books for every child</a:t>
            </a:r>
            <a:r>
              <a:rPr lang="en-GB" sz="1800" dirty="0">
                <a:latin typeface="HelveticaNeueAltaLT Std" panose="02000503040000020004" pitchFamily="50" charset="0"/>
              </a:rPr>
              <a:t> </a:t>
            </a:r>
          </a:p>
          <a:p>
            <a:pPr fontAlgn="base"/>
            <a:r>
              <a:rPr lang="en-GB" sz="1800" dirty="0">
                <a:latin typeface="HelveticaNeueAltaLT Std" panose="02000503040000020004" pitchFamily="50" charset="0"/>
                <a:hlinkClick r:id="rId6"/>
              </a:rPr>
              <a:t>Picture books to discuss children’s rights in the classroom </a:t>
            </a:r>
            <a:endParaRPr lang="en-GB" sz="1800" dirty="0">
              <a:latin typeface="HelveticaNeueAltaLT Std" panose="02000503040000020004" pitchFamily="50" charset="0"/>
            </a:endParaRPr>
          </a:p>
          <a:p>
            <a:pPr fontAlgn="base"/>
            <a:r>
              <a:rPr lang="en-GB" sz="1800" dirty="0">
                <a:latin typeface="HelveticaNeueAltaLT Std" panose="02000503040000020004" pitchFamily="50" charset="0"/>
                <a:hlinkClick r:id="rId7"/>
              </a:rPr>
              <a:t>Our favourite BPOC protagonists in children’s and young adult books</a:t>
            </a:r>
            <a:endParaRPr lang="en-GB" sz="1800" dirty="0">
              <a:latin typeface="HelveticaNeueAltaLT Std" panose="02000503040000020004" pitchFamily="50" charset="0"/>
            </a:endParaRPr>
          </a:p>
          <a:p>
            <a:pPr fontAlgn="base"/>
            <a:r>
              <a:rPr lang="en-GB" sz="1800" dirty="0">
                <a:latin typeface="HelveticaNeueAltaLT Std" panose="02000503040000020004" pitchFamily="50" charset="0"/>
                <a:hlinkClick r:id="rId8"/>
              </a:rPr>
              <a:t>Children’s books that celebrate libraries</a:t>
            </a:r>
            <a:endParaRPr lang="en-GB" sz="1800" dirty="0">
              <a:latin typeface="HelveticaNeueAltaLT Std" panose="02000503040000020004" pitchFamily="50" charset="0"/>
            </a:endParaRPr>
          </a:p>
          <a:p>
            <a:pPr fontAlgn="base"/>
            <a:r>
              <a:rPr lang="en-GB" sz="1800" dirty="0">
                <a:latin typeface="HelveticaNeueAltaLT Std" panose="02000503040000020004" pitchFamily="50" charset="0"/>
                <a:hlinkClick r:id="rId9"/>
              </a:rPr>
              <a:t>Great picture books for sensory storytelling</a:t>
            </a:r>
            <a:endParaRPr lang="en-GB" sz="1800" dirty="0">
              <a:latin typeface="HelveticaNeueAltaLT Std" panose="02000503040000020004" pitchFamily="50" charset="0"/>
            </a:endParaRPr>
          </a:p>
          <a:p>
            <a:pPr marL="0" indent="0" fontAlgn="base">
              <a:buNone/>
            </a:pPr>
            <a:endParaRPr lang="en-GB" sz="1800" dirty="0">
              <a:latin typeface="HelveticaNeueAltaLT Std" panose="02000503040000020004" pitchFamily="50" charset="0"/>
            </a:endParaRPr>
          </a:p>
          <a:p>
            <a:pPr marL="0" indent="0" fontAlgn="base">
              <a:buNone/>
            </a:pPr>
            <a:endParaRPr lang="en-GB" sz="1800" dirty="0">
              <a:latin typeface="HelveticaNeueAltaLT Std" panose="02000503040000020004" pitchFamily="50" charset="0"/>
            </a:endParaRPr>
          </a:p>
          <a:p>
            <a:pPr marL="0" indent="0" fontAlgn="base">
              <a:buNone/>
            </a:pPr>
            <a:endParaRPr lang="en-GB" sz="1800" dirty="0">
              <a:latin typeface="HelveticaNeueAltaLT Std" panose="02000503040000020004" pitchFamily="50" charset="0"/>
            </a:endParaRPr>
          </a:p>
          <a:p>
            <a:pPr marL="0" indent="0">
              <a:buNone/>
            </a:pPr>
            <a:endParaRPr lang="en-US"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CD4C391-2ED2-DA2F-6F9F-034D5F028091}"/>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2" name="Picture 1">
            <a:extLst>
              <a:ext uri="{FF2B5EF4-FFF2-40B4-BE49-F238E27FC236}">
                <a16:creationId xmlns:a16="http://schemas.microsoft.com/office/drawing/2014/main" id="{B2A1104D-CD91-EEB3-075A-0606AFB1AD1C}"/>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Tree>
    <p:extLst>
      <p:ext uri="{BB962C8B-B14F-4D97-AF65-F5344CB8AC3E}">
        <p14:creationId xmlns:p14="http://schemas.microsoft.com/office/powerpoint/2010/main" val="3693147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9E218C8E-EA8E-020C-0453-8EB9E98F5F31}"/>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31CBC239-AF71-958A-2C5D-E79E941A3C82}"/>
              </a:ext>
            </a:extLst>
          </p:cNvPr>
          <p:cNvSpPr>
            <a:spLocks noGrp="1"/>
          </p:cNvSpPr>
          <p:nvPr>
            <p:ph type="title"/>
          </p:nvPr>
        </p:nvSpPr>
        <p:spPr>
          <a:xfrm>
            <a:off x="457200" y="274638"/>
            <a:ext cx="8229600" cy="778098"/>
          </a:xfrm>
        </p:spPr>
        <p:txBody>
          <a:bodyPr anchor="t" anchorCtr="0"/>
          <a:lstStyle/>
          <a:p>
            <a:pPr algn="l"/>
            <a:r>
              <a:rPr lang="en-US" sz="3600" b="1" dirty="0">
                <a:latin typeface="Altis ScotBook Bold" panose="020B0803030000000003" pitchFamily="34" charset="0"/>
                <a:cs typeface="Arial" panose="020B0604020202020204" pitchFamily="34" charset="0"/>
              </a:rPr>
              <a:t>Looking for more recommendations? (2)</a:t>
            </a:r>
          </a:p>
        </p:txBody>
      </p:sp>
      <p:sp>
        <p:nvSpPr>
          <p:cNvPr id="9" name="Vertical Text Placeholder 8">
            <a:extLst>
              <a:ext uri="{FF2B5EF4-FFF2-40B4-BE49-F238E27FC236}">
                <a16:creationId xmlns:a16="http://schemas.microsoft.com/office/drawing/2014/main" id="{9385FF74-08E8-5A02-0CB6-DE892159D308}"/>
              </a:ext>
            </a:extLst>
          </p:cNvPr>
          <p:cNvSpPr>
            <a:spLocks noGrp="1"/>
          </p:cNvSpPr>
          <p:nvPr>
            <p:ph type="body" orient="vert" idx="1"/>
          </p:nvPr>
        </p:nvSpPr>
        <p:spPr>
          <a:xfrm>
            <a:off x="457200" y="1628800"/>
            <a:ext cx="8229600" cy="4608513"/>
          </a:xfrm>
        </p:spPr>
        <p:txBody>
          <a:bodyPr vert="horz">
            <a:normAutofit/>
          </a:bodyPr>
          <a:lstStyle/>
          <a:p>
            <a:pPr marL="0" indent="0" fontAlgn="base">
              <a:buNone/>
            </a:pPr>
            <a:r>
              <a:rPr lang="en-GB" sz="1400" b="1" dirty="0">
                <a:latin typeface="HelveticaNeueAltaLT Std" panose="02000503040000020004" pitchFamily="50" charset="0"/>
              </a:rPr>
              <a:t>Professional Learning sessions</a:t>
            </a:r>
          </a:p>
          <a:p>
            <a:pPr marL="0" indent="0" fontAlgn="base">
              <a:buNone/>
            </a:pPr>
            <a:r>
              <a:rPr lang="en-GB" sz="1400" dirty="0">
                <a:latin typeface="HelveticaNeueAltaLT Std" panose="02000503040000020004" pitchFamily="50" charset="0"/>
              </a:rPr>
              <a:t>Our expert School Communities team run fully-funded Professional Learning sessions across Scotland for teachers and learning professionals. Our Book Discovery sessions are designed to introduce you to new and exciting texts on different themes. </a:t>
            </a:r>
          </a:p>
          <a:p>
            <a:pPr marL="0" indent="0" fontAlgn="base">
              <a:buNone/>
            </a:pPr>
            <a:r>
              <a:rPr lang="en-GB" sz="1400" dirty="0">
                <a:latin typeface="HelveticaNeueAltaLT Std" panose="02000503040000020004" pitchFamily="50" charset="0"/>
                <a:hlinkClick r:id="rId4"/>
              </a:rPr>
              <a:t>Discover our upcoming Professional Learning sessions</a:t>
            </a:r>
            <a:endParaRPr lang="en-GB" sz="1400" dirty="0">
              <a:latin typeface="HelveticaNeueAltaLT Std" panose="02000503040000020004" pitchFamily="50" charset="0"/>
            </a:endParaRPr>
          </a:p>
          <a:p>
            <a:pPr marL="0" indent="0" fontAlgn="base">
              <a:buNone/>
            </a:pPr>
            <a:endParaRPr lang="en-GB" sz="1400" dirty="0">
              <a:latin typeface="HelveticaNeueAltaLT Std" panose="02000503040000020004" pitchFamily="50" charset="0"/>
            </a:endParaRPr>
          </a:p>
          <a:p>
            <a:pPr marL="0" indent="0" fontAlgn="base">
              <a:buNone/>
            </a:pPr>
            <a:r>
              <a:rPr lang="en-GB" sz="1400" b="1" dirty="0">
                <a:latin typeface="HelveticaNeueAltaLT Std" panose="02000503040000020004" pitchFamily="50" charset="0"/>
              </a:rPr>
              <a:t>Junior Book of the Month</a:t>
            </a:r>
          </a:p>
          <a:p>
            <a:pPr marL="0" indent="0" fontAlgn="base">
              <a:buNone/>
            </a:pPr>
            <a:r>
              <a:rPr lang="en-GB" sz="1400" dirty="0">
                <a:latin typeface="HelveticaNeueAltaLT Std" panose="02000503040000020004" pitchFamily="50" charset="0"/>
              </a:rPr>
              <a:t>Each month we have five copies of our Junior Book of the Month to be won alongside a Q&amp;A with the author. To enter, simply answer the short question on our website. Look out for the latest Junior Book of the Month in our newsletters and on our social media channels.</a:t>
            </a:r>
          </a:p>
          <a:p>
            <a:pPr marL="0" indent="0" fontAlgn="base">
              <a:buNone/>
            </a:pPr>
            <a:r>
              <a:rPr lang="en-GB" sz="1400" dirty="0">
                <a:latin typeface="HelveticaNeueAltaLT Std" panose="02000503040000020004" pitchFamily="50" charset="0"/>
                <a:hlinkClick r:id="rId5"/>
              </a:rPr>
              <a:t>Discover our Junior Book of the Month</a:t>
            </a:r>
            <a:endParaRPr lang="en-GB" sz="1400" dirty="0">
              <a:latin typeface="HelveticaNeueAltaLT Std" panose="02000503040000020004" pitchFamily="50" charset="0"/>
            </a:endParaRPr>
          </a:p>
          <a:p>
            <a:pPr marL="0" indent="0" fontAlgn="base">
              <a:buNone/>
            </a:pPr>
            <a:endParaRPr lang="en-GB" sz="1400" dirty="0">
              <a:latin typeface="HelveticaNeueAltaLT Std" panose="02000503040000020004" pitchFamily="50" charset="0"/>
            </a:endParaRPr>
          </a:p>
          <a:p>
            <a:pPr marL="0" indent="0" fontAlgn="base">
              <a:buNone/>
            </a:pPr>
            <a:r>
              <a:rPr lang="en-GB" sz="1400" b="1" dirty="0">
                <a:latin typeface="HelveticaNeueAltaLT Std" panose="02000503040000020004" pitchFamily="50" charset="0"/>
              </a:rPr>
              <a:t>Stay in touch </a:t>
            </a:r>
          </a:p>
          <a:p>
            <a:pPr marL="0" indent="0" fontAlgn="base">
              <a:buNone/>
            </a:pPr>
            <a:r>
              <a:rPr lang="en-GB" sz="1400" dirty="0">
                <a:latin typeface="HelveticaNeueAltaLT Std" panose="02000503040000020004" pitchFamily="50" charset="0"/>
              </a:rPr>
              <a:t>To keep up-to-date with Scottish Book Trust, sign up to our </a:t>
            </a:r>
            <a:r>
              <a:rPr lang="en-GB" sz="1400" dirty="0">
                <a:latin typeface="HelveticaNeueAltaLT Std" panose="02000503040000020004" pitchFamily="50" charset="0"/>
                <a:hlinkClick r:id="rId6"/>
              </a:rPr>
              <a:t>schools and libraries newsletter</a:t>
            </a:r>
            <a:r>
              <a:rPr lang="en-GB" sz="1400" dirty="0">
                <a:latin typeface="HelveticaNeueAltaLT Std" panose="02000503040000020004" pitchFamily="50" charset="0"/>
              </a:rPr>
              <a:t> and bookmark our </a:t>
            </a:r>
            <a:r>
              <a:rPr lang="en-GB" sz="1400" dirty="0">
                <a:latin typeface="HelveticaNeueAltaLT Std" panose="02000503040000020004" pitchFamily="50" charset="0"/>
                <a:hlinkClick r:id="rId7"/>
              </a:rPr>
              <a:t>opportunities and events page</a:t>
            </a:r>
            <a:r>
              <a:rPr lang="en-GB" sz="1400" dirty="0">
                <a:latin typeface="HelveticaNeueAltaLT Std" panose="02000503040000020004" pitchFamily="50" charset="0"/>
              </a:rPr>
              <a:t>.</a:t>
            </a:r>
          </a:p>
          <a:p>
            <a:pPr marL="0" indent="0" fontAlgn="base">
              <a:buNone/>
            </a:pPr>
            <a:endParaRPr lang="en-GB" sz="1800" dirty="0">
              <a:latin typeface="HelveticaNeueAltaLT Std" panose="02000503040000020004" pitchFamily="50" charset="0"/>
            </a:endParaRPr>
          </a:p>
          <a:p>
            <a:pPr marL="0" indent="0" fontAlgn="base">
              <a:buNone/>
            </a:pPr>
            <a:endParaRPr lang="en-GB" sz="1800" dirty="0">
              <a:latin typeface="HelveticaNeueAltaLT Std" panose="02000503040000020004" pitchFamily="50" charset="0"/>
            </a:endParaRPr>
          </a:p>
          <a:p>
            <a:pPr marL="0" indent="0" fontAlgn="base">
              <a:buNone/>
            </a:pPr>
            <a:endParaRPr lang="en-GB" sz="1800" dirty="0">
              <a:latin typeface="HelveticaNeueAltaLT Std" panose="02000503040000020004" pitchFamily="50" charset="0"/>
            </a:endParaRPr>
          </a:p>
          <a:p>
            <a:pPr marL="0" indent="0" fontAlgn="base">
              <a:buNone/>
            </a:pPr>
            <a:endParaRPr lang="en-GB" sz="1800" dirty="0">
              <a:latin typeface="HelveticaNeueAltaLT Std" panose="02000503040000020004" pitchFamily="50" charset="0"/>
            </a:endParaRPr>
          </a:p>
          <a:p>
            <a:pPr marL="0" indent="0">
              <a:buNone/>
            </a:pPr>
            <a:endParaRPr lang="en-US"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A534566-1189-6E87-D6A4-B8349232D472}"/>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2" name="Picture 1">
            <a:extLst>
              <a:ext uri="{FF2B5EF4-FFF2-40B4-BE49-F238E27FC236}">
                <a16:creationId xmlns:a16="http://schemas.microsoft.com/office/drawing/2014/main" id="{9709588B-52C7-965D-C81C-747062E15720}"/>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Tree>
    <p:extLst>
      <p:ext uri="{BB962C8B-B14F-4D97-AF65-F5344CB8AC3E}">
        <p14:creationId xmlns:p14="http://schemas.microsoft.com/office/powerpoint/2010/main" val="983640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bg1"/>
                </a:solidFill>
                <a:latin typeface="Altis ScotBook Bold" panose="020B0803030000000003" pitchFamily="34" charset="0"/>
                <a:cs typeface="Arial" panose="020B0604020202020204" pitchFamily="34" charset="0"/>
              </a:rPr>
              <a:t>Thank you</a:t>
            </a:r>
          </a:p>
        </p:txBody>
      </p:sp>
      <p:sp>
        <p:nvSpPr>
          <p:cNvPr id="3" name="Subtitle 2"/>
          <p:cNvSpPr>
            <a:spLocks noGrp="1"/>
          </p:cNvSpPr>
          <p:nvPr>
            <p:ph type="subTitle" idx="1"/>
          </p:nvPr>
        </p:nvSpPr>
        <p:spPr>
          <a:xfrm>
            <a:off x="1371600" y="3048000"/>
            <a:ext cx="6400800" cy="2209800"/>
          </a:xfrm>
        </p:spPr>
        <p:txBody>
          <a:bodyPr>
            <a:noAutofit/>
          </a:bodyPr>
          <a:lstStyle/>
          <a:p>
            <a:r>
              <a:rPr lang="en-US" sz="2800" dirty="0" err="1">
                <a:solidFill>
                  <a:schemeClr val="bg1"/>
                </a:solidFill>
                <a:latin typeface="HelveticaNeueAltaLT Std" panose="02000503040000020004" pitchFamily="50" charset="0"/>
                <a:cs typeface="Arial" panose="020B0604020202020204" pitchFamily="34" charset="0"/>
              </a:rPr>
              <a:t>scottishbooktrust.com</a:t>
            </a:r>
            <a:endParaRPr lang="en-US" sz="2800" dirty="0">
              <a:solidFill>
                <a:schemeClr val="bg1"/>
              </a:solidFill>
              <a:latin typeface="HelveticaNeueAltaLT Std" panose="02000503040000020004" pitchFamily="50" charset="0"/>
              <a:cs typeface="Arial" panose="020B0604020202020204" pitchFamily="34" charset="0"/>
            </a:endParaRPr>
          </a:p>
          <a:p>
            <a:r>
              <a:rPr lang="en-US" sz="1800" dirty="0">
                <a:solidFill>
                  <a:schemeClr val="bg1"/>
                </a:solidFill>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8C8987D-29C7-4EF0-8382-997CA00CD58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18726" y="3653398"/>
            <a:ext cx="1306547" cy="402483"/>
          </a:xfrm>
          <a:prstGeom prst="rect">
            <a:avLst/>
          </a:prstGeom>
        </p:spPr>
      </p:pic>
      <p:sp>
        <p:nvSpPr>
          <p:cNvPr id="12" name="Rectangle 11">
            <a:extLst>
              <a:ext uri="{C183D7F6-B498-43B3-948B-1728B52AA6E4}">
                <adec:decorative xmlns:adec="http://schemas.microsoft.com/office/drawing/2017/decorative" val="1"/>
              </a:ext>
            </a:extLst>
          </p:cNvPr>
          <p:cNvSpPr/>
          <p:nvPr/>
        </p:nvSpPr>
        <p:spPr>
          <a:xfrm>
            <a:off x="381000" y="6172200"/>
            <a:ext cx="4388225" cy="375703"/>
          </a:xfrm>
          <a:prstGeom prst="rect">
            <a:avLst/>
          </a:prstGeom>
        </p:spPr>
        <p:txBody>
          <a:bodyPr wrap="square">
            <a:spAutoFit/>
          </a:bodyPr>
          <a:lstStyle/>
          <a:p>
            <a:r>
              <a:rPr lang="en-GB" sz="900" dirty="0">
                <a:solidFill>
                  <a:schemeClr val="bg1"/>
                </a:solidFill>
                <a:latin typeface="HelveticaNeueAltaLT Std" panose="02000503040000020004" pitchFamily="50" charset="0"/>
                <a:cs typeface="Arial" panose="020B0604020202020204" pitchFamily="34" charset="0"/>
              </a:rPr>
              <a:t>Scottish Book Trust is a national charity changing lives through reading and writing. Registered company SC184248 | Scottish charity SC027669</a:t>
            </a:r>
            <a:endParaRPr lang="en-GB" dirty="0">
              <a:solidFill>
                <a:schemeClr val="bg1"/>
              </a:solidFill>
              <a:latin typeface="HelveticaNeueAltaLT Std" panose="02000503040000020004" pitchFamily="50" charset="0"/>
              <a:cs typeface="Arial" panose="020B0604020202020204" pitchFamily="34" charset="0"/>
            </a:endParaRPr>
          </a:p>
        </p:txBody>
      </p:sp>
      <p:pic>
        <p:nvPicPr>
          <p:cNvPr id="4" name="Picture 3">
            <a:extLst>
              <a:ext uri="{FF2B5EF4-FFF2-40B4-BE49-F238E27FC236}">
                <a16:creationId xmlns:a16="http://schemas.microsoft.com/office/drawing/2014/main" id="{6AA753B1-3A82-1446-BC6C-563AEFEC73B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579296" cy="1143000"/>
          </a:xfrm>
        </p:spPr>
        <p:txBody>
          <a:bodyPr anchor="t" anchorCtr="0"/>
          <a:lstStyle/>
          <a:p>
            <a:pPr algn="l"/>
            <a:r>
              <a:rPr lang="en-GB" sz="3800" b="1" dirty="0">
                <a:latin typeface="Altis ScotBook Bold" panose="020B0803030000000003" pitchFamily="34" charset="0"/>
                <a:cs typeface="Arial" panose="020B0604020202020204" pitchFamily="34" charset="0"/>
              </a:rPr>
              <a:t>What is Book Discovery Guide? (1)</a:t>
            </a:r>
            <a:endParaRPr lang="en-US" sz="3800" b="1" dirty="0">
              <a:latin typeface="Altis ScotBook Bold" panose="020B0803030000000003" pitchFamily="34" charset="0"/>
              <a:cs typeface="Arial" panose="020B0604020202020204" pitchFamily="34" charset="0"/>
            </a:endParaRPr>
          </a:p>
        </p:txBody>
      </p:sp>
      <p:sp>
        <p:nvSpPr>
          <p:cNvPr id="9" name="Vertical Text Placeholder 8"/>
          <p:cNvSpPr>
            <a:spLocks noGrp="1"/>
          </p:cNvSpPr>
          <p:nvPr>
            <p:ph type="body" orient="vert" idx="1"/>
          </p:nvPr>
        </p:nvSpPr>
        <p:spPr>
          <a:xfrm>
            <a:off x="457200" y="1124744"/>
            <a:ext cx="8229600" cy="3212580"/>
          </a:xfrm>
        </p:spPr>
        <p:txBody>
          <a:bodyPr vert="horz">
            <a:normAutofit/>
          </a:bodyPr>
          <a:lstStyle/>
          <a:p>
            <a:pPr marL="0" indent="0">
              <a:buNone/>
            </a:pPr>
            <a:r>
              <a:rPr lang="en-US" sz="2800" dirty="0">
                <a:latin typeface="HelveticaNeueAltaLT Std" panose="02000503040000020004" pitchFamily="50" charset="0"/>
                <a:cs typeface="Arial" panose="020B0604020202020204" pitchFamily="34" charset="0"/>
                <a:hlinkClick r:id="rId4"/>
              </a:rPr>
              <a:t>Book Discovery Guide </a:t>
            </a:r>
            <a:r>
              <a:rPr lang="en-US" sz="2800" dirty="0">
                <a:latin typeface="HelveticaNeueAltaLT Std" panose="02000503040000020004" pitchFamily="50" charset="0"/>
                <a:cs typeface="Arial" panose="020B0604020202020204" pitchFamily="34" charset="0"/>
              </a:rPr>
              <a:t>is our guide to help you find high-quality contemporary books for pupils of all ages and reading levels.</a:t>
            </a:r>
            <a:br>
              <a:rPr lang="en-US" sz="2800" dirty="0">
                <a:latin typeface="HelveticaNeueAltaLT Std" panose="02000503040000020004" pitchFamily="50" charset="0"/>
                <a:cs typeface="Arial" panose="020B0604020202020204" pitchFamily="34" charset="0"/>
              </a:rPr>
            </a:br>
            <a:br>
              <a:rPr lang="en-US" sz="2800" dirty="0">
                <a:latin typeface="HelveticaNeueAltaLT Std" panose="02000503040000020004" pitchFamily="50" charset="0"/>
                <a:cs typeface="Arial" panose="020B0604020202020204" pitchFamily="34" charset="0"/>
              </a:rPr>
            </a:br>
            <a:r>
              <a:rPr lang="en-US" sz="2800" dirty="0">
                <a:latin typeface="HelveticaNeueAltaLT Std" panose="02000503040000020004" pitchFamily="50" charset="0"/>
                <a:cs typeface="Arial" panose="020B0604020202020204" pitchFamily="34" charset="0"/>
              </a:rPr>
              <a:t>Each issue contains our top picks across themes, staff picks, guest recommendations and responses to frequently asked questions.</a:t>
            </a:r>
          </a:p>
          <a:p>
            <a:pPr marL="0" indent="0">
              <a:buNone/>
            </a:pPr>
            <a:endParaRPr lang="en-US" sz="2800" dirty="0">
              <a:latin typeface="Helvetica Neue"/>
            </a:endParaRPr>
          </a:p>
        </p:txBody>
      </p:sp>
      <p:sp>
        <p:nvSpPr>
          <p:cNvPr id="4" name="Vertical Text Placeholder 8">
            <a:extLst>
              <a:ext uri="{FF2B5EF4-FFF2-40B4-BE49-F238E27FC236}">
                <a16:creationId xmlns:a16="http://schemas.microsoft.com/office/drawing/2014/main" id="{31CF67B3-CC7F-B5FC-99D9-C0389F6DBB15}"/>
              </a:ext>
            </a:extLst>
          </p:cNvPr>
          <p:cNvSpPr txBox="1">
            <a:spLocks/>
          </p:cNvSpPr>
          <p:nvPr/>
        </p:nvSpPr>
        <p:spPr>
          <a:xfrm>
            <a:off x="2206352" y="4581128"/>
            <a:ext cx="5612820" cy="1825352"/>
          </a:xfrm>
          <a:prstGeom prst="rect">
            <a:avLst/>
          </a:prstGeom>
        </p:spPr>
        <p:txBody>
          <a:bodyPr vert="horz">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800" dirty="0">
              <a:latin typeface="Helvetica Neue"/>
            </a:endParaRP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2" name="Picture 1">
            <a:extLst>
              <a:ext uri="{FF2B5EF4-FFF2-40B4-BE49-F238E27FC236}">
                <a16:creationId xmlns:a16="http://schemas.microsoft.com/office/drawing/2014/main" id="{25D90BB3-5D16-AB3C-970D-A3091FA37DD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Tree>
    <p:extLst>
      <p:ext uri="{BB962C8B-B14F-4D97-AF65-F5344CB8AC3E}">
        <p14:creationId xmlns:p14="http://schemas.microsoft.com/office/powerpoint/2010/main" val="3595823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908DEF86-89E3-D374-DF0F-EFA7257DC52A}"/>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1064A79-63B1-3E9E-3FF8-61E5C5D338C1}"/>
              </a:ext>
            </a:extLst>
          </p:cNvPr>
          <p:cNvSpPr>
            <a:spLocks noGrp="1"/>
          </p:cNvSpPr>
          <p:nvPr>
            <p:ph type="title"/>
          </p:nvPr>
        </p:nvSpPr>
        <p:spPr/>
        <p:txBody>
          <a:bodyPr anchor="t" anchorCtr="0"/>
          <a:lstStyle/>
          <a:p>
            <a:pPr algn="l"/>
            <a:r>
              <a:rPr lang="en-GB" sz="3800" b="1" dirty="0">
                <a:latin typeface="Altis ScotBook Bold" panose="020B0803030000000003" pitchFamily="34" charset="0"/>
                <a:cs typeface="Arial" panose="020B0604020202020204" pitchFamily="34" charset="0"/>
              </a:rPr>
              <a:t>What is Book Discovery Guide? (2)</a:t>
            </a:r>
            <a:br>
              <a:rPr lang="en-GB" sz="3800" b="1" dirty="0">
                <a:latin typeface="Altis ScotBook Bold" panose="020B0803030000000003" pitchFamily="34" charset="0"/>
                <a:cs typeface="Arial" panose="020B0604020202020204" pitchFamily="34" charset="0"/>
              </a:rPr>
            </a:br>
            <a:endParaRPr lang="en-US" sz="3800" b="1" dirty="0">
              <a:latin typeface="Altis ScotBook Bold" panose="020B0803030000000003" pitchFamily="34" charset="0"/>
              <a:cs typeface="Arial" panose="020B0604020202020204" pitchFamily="34" charset="0"/>
            </a:endParaRPr>
          </a:p>
        </p:txBody>
      </p:sp>
      <p:sp>
        <p:nvSpPr>
          <p:cNvPr id="9" name="Vertical Text Placeholder 8">
            <a:extLst>
              <a:ext uri="{FF2B5EF4-FFF2-40B4-BE49-F238E27FC236}">
                <a16:creationId xmlns:a16="http://schemas.microsoft.com/office/drawing/2014/main" id="{19157DBB-E88A-9FC8-7460-4159E980FD5C}"/>
              </a:ext>
            </a:extLst>
          </p:cNvPr>
          <p:cNvSpPr>
            <a:spLocks noGrp="1"/>
          </p:cNvSpPr>
          <p:nvPr>
            <p:ph type="body" orient="vert" idx="1"/>
          </p:nvPr>
        </p:nvSpPr>
        <p:spPr>
          <a:xfrm>
            <a:off x="539552" y="1342028"/>
            <a:ext cx="8229600" cy="2664297"/>
          </a:xfrm>
        </p:spPr>
        <p:txBody>
          <a:bodyPr vert="horz">
            <a:normAutofit fontScale="85000" lnSpcReduction="10000"/>
          </a:bodyPr>
          <a:lstStyle/>
          <a:p>
            <a:pPr marL="0" indent="0">
              <a:buNone/>
            </a:pPr>
            <a:endParaRPr lang="en-GB" dirty="0">
              <a:latin typeface="HelveticaNeueAltaLT Std" panose="02000503040000020004" pitchFamily="50" charset="0"/>
              <a:cs typeface="Arial" panose="020B0604020202020204" pitchFamily="34" charset="0"/>
            </a:endParaRPr>
          </a:p>
          <a:p>
            <a:pPr marL="0" indent="0">
              <a:buNone/>
            </a:pPr>
            <a:r>
              <a:rPr lang="en-GB" dirty="0">
                <a:latin typeface="HelveticaNeueAltaLT Std" panose="02000503040000020004" pitchFamily="50" charset="0"/>
                <a:cs typeface="Arial" panose="020B0604020202020204" pitchFamily="34" charset="0"/>
              </a:rPr>
              <a:t>With all of our resources, we highly recommend that you </a:t>
            </a:r>
            <a:r>
              <a:rPr lang="en-GB" b="1" dirty="0">
                <a:latin typeface="HelveticaNeueAltaLT Std" panose="02000503040000020004" pitchFamily="50" charset="0"/>
                <a:cs typeface="Arial" panose="020B0604020202020204" pitchFamily="34" charset="0"/>
              </a:rPr>
              <a:t>read the book before using it with your class </a:t>
            </a:r>
            <a:r>
              <a:rPr lang="en-GB" dirty="0">
                <a:latin typeface="HelveticaNeueAltaLT Std" panose="02000503040000020004" pitchFamily="50" charset="0"/>
                <a:cs typeface="Arial" panose="020B0604020202020204" pitchFamily="34" charset="0"/>
              </a:rPr>
              <a:t>and use your best judgement on whether teaching about this topic is appropriate for the children in your class.</a:t>
            </a:r>
            <a:endParaRPr lang="en-US" dirty="0">
              <a:latin typeface="HelveticaNeueAltaLT Std" panose="02000503040000020004" pitchFamily="50" charset="0"/>
              <a:cs typeface="Arial" panose="020B0604020202020204" pitchFamily="34" charset="0"/>
            </a:endParaRPr>
          </a:p>
        </p:txBody>
      </p:sp>
      <p:pic>
        <p:nvPicPr>
          <p:cNvPr id="4" name="Picture 3" descr="Content warning icon. This will appear next to texts which have content warnings. These can be found in the notes of the slide.">
            <a:extLst>
              <a:ext uri="{FF2B5EF4-FFF2-40B4-BE49-F238E27FC236}">
                <a16:creationId xmlns:a16="http://schemas.microsoft.com/office/drawing/2014/main" id="{AE96C196-CB8B-AB62-4456-9FD34E0E2592}"/>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558740" y="4209854"/>
            <a:ext cx="1504735" cy="1504735"/>
          </a:xfrm>
          <a:prstGeom prst="rect">
            <a:avLst/>
          </a:prstGeom>
        </p:spPr>
      </p:pic>
      <p:sp>
        <p:nvSpPr>
          <p:cNvPr id="3" name="Vertical Text Placeholder 8">
            <a:extLst>
              <a:ext uri="{FF2B5EF4-FFF2-40B4-BE49-F238E27FC236}">
                <a16:creationId xmlns:a16="http://schemas.microsoft.com/office/drawing/2014/main" id="{D3062BC6-61B0-DF06-9341-B3122740278D}"/>
              </a:ext>
            </a:extLst>
          </p:cNvPr>
          <p:cNvSpPr txBox="1">
            <a:spLocks/>
          </p:cNvSpPr>
          <p:nvPr/>
        </p:nvSpPr>
        <p:spPr>
          <a:xfrm>
            <a:off x="2411760" y="4488993"/>
            <a:ext cx="6275040" cy="1137801"/>
          </a:xfrm>
          <a:prstGeom prst="rect">
            <a:avLst/>
          </a:prstGeom>
        </p:spPr>
        <p:txBody>
          <a:bodyPr vert="horz">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a:latin typeface="HelveticaNeueAltaLT Std" panose="02000503040000020004" pitchFamily="50" charset="0"/>
                <a:cs typeface="Arial" panose="020B0604020202020204" pitchFamily="34" charset="0"/>
              </a:rPr>
              <a:t>This icon indicates you should check the notes for content warnings.</a:t>
            </a:r>
          </a:p>
          <a:p>
            <a:pPr marL="0" indent="0">
              <a:buFont typeface="Arial"/>
              <a:buNone/>
            </a:pPr>
            <a:endParaRPr lang="en-US" sz="2800" dirty="0">
              <a:latin typeface="Helvetica Neue"/>
            </a:endParaRPr>
          </a:p>
        </p:txBody>
      </p:sp>
      <p:sp>
        <p:nvSpPr>
          <p:cNvPr id="6" name="TextBox 5">
            <a:extLst>
              <a:ext uri="{FF2B5EF4-FFF2-40B4-BE49-F238E27FC236}">
                <a16:creationId xmlns:a16="http://schemas.microsoft.com/office/drawing/2014/main" id="{F0537617-BF02-CB69-02C7-A6BC603EFD51}"/>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HelveticaNeueAltaLT Std" panose="02000503040000020004" pitchFamily="50" charset="0"/>
                <a:cs typeface="Arial" panose="020B0604020202020204" pitchFamily="34" charset="0"/>
              </a:rPr>
              <a:t>scottishbooktrust.com</a:t>
            </a:r>
          </a:p>
        </p:txBody>
      </p:sp>
      <p:pic>
        <p:nvPicPr>
          <p:cNvPr id="2" name="Picture 1">
            <a:extLst>
              <a:ext uri="{FF2B5EF4-FFF2-40B4-BE49-F238E27FC236}">
                <a16:creationId xmlns:a16="http://schemas.microsoft.com/office/drawing/2014/main" id="{434CF5FD-77D6-F8ED-7CB3-4EEA40B70519}"/>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Tree>
    <p:extLst>
      <p:ext uri="{BB962C8B-B14F-4D97-AF65-F5344CB8AC3E}">
        <p14:creationId xmlns:p14="http://schemas.microsoft.com/office/powerpoint/2010/main" val="1412096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lstStyle/>
          <a:p>
            <a:pPr algn="l"/>
            <a:r>
              <a:rPr lang="en-US" sz="3200" b="1" dirty="0">
                <a:latin typeface="Altis ScotBook Bold" panose="020B0803030000000003" pitchFamily="34" charset="0"/>
                <a:cs typeface="Arial" panose="020B0604020202020204" pitchFamily="34" charset="0"/>
              </a:rPr>
              <a:t>The importance of using contemporary books in your classroom:</a:t>
            </a:r>
          </a:p>
        </p:txBody>
      </p:sp>
      <p:sp>
        <p:nvSpPr>
          <p:cNvPr id="9" name="Vertical Text Placeholder 8"/>
          <p:cNvSpPr>
            <a:spLocks noGrp="1"/>
          </p:cNvSpPr>
          <p:nvPr>
            <p:ph type="body" orient="vert" idx="1"/>
          </p:nvPr>
        </p:nvSpPr>
        <p:spPr>
          <a:xfrm>
            <a:off x="457200" y="1484783"/>
            <a:ext cx="8229600" cy="4687417"/>
          </a:xfrm>
        </p:spPr>
        <p:txBody>
          <a:bodyPr vert="horz">
            <a:normAutofit fontScale="92500"/>
          </a:bodyPr>
          <a:lstStyle/>
          <a:p>
            <a:r>
              <a:rPr lang="en-US" sz="2800" dirty="0">
                <a:latin typeface="HelveticaNeueAltaLT Std" panose="02000503040000020004" pitchFamily="50" charset="0"/>
                <a:cs typeface="Arial" panose="020B0604020202020204" pitchFamily="34" charset="0"/>
              </a:rPr>
              <a:t>More representative; children are more motivated to read when texts contain characters like them.</a:t>
            </a:r>
            <a:br>
              <a:rPr lang="en-US" sz="2800" dirty="0">
                <a:latin typeface="HelveticaNeueAltaLT Std" panose="02000503040000020004" pitchFamily="50" charset="0"/>
                <a:cs typeface="Arial" panose="020B0604020202020204" pitchFamily="34" charset="0"/>
              </a:rPr>
            </a:br>
            <a:endParaRPr lang="en-US" sz="2800" dirty="0">
              <a:latin typeface="HelveticaNeueAltaLT Std" panose="02000503040000020004" pitchFamily="50" charset="0"/>
              <a:cs typeface="Arial" panose="020B0604020202020204" pitchFamily="34" charset="0"/>
            </a:endParaRPr>
          </a:p>
          <a:p>
            <a:r>
              <a:rPr lang="en-US" sz="2800" dirty="0">
                <a:latin typeface="HelveticaNeueAltaLT Std" panose="02000503040000020004" pitchFamily="50" charset="0"/>
                <a:cs typeface="Arial" panose="020B0604020202020204" pitchFamily="34" charset="0"/>
              </a:rPr>
              <a:t>Read about a wide range of experiences relevant to today (for example, climate change, refugee crisis, technology and social media).</a:t>
            </a:r>
            <a:br>
              <a:rPr lang="en-US" sz="2800" dirty="0">
                <a:latin typeface="HelveticaNeueAltaLT Std" panose="02000503040000020004" pitchFamily="50" charset="0"/>
                <a:cs typeface="Arial" panose="020B0604020202020204" pitchFamily="34" charset="0"/>
              </a:rPr>
            </a:br>
            <a:endParaRPr lang="en-US" sz="2800" dirty="0">
              <a:latin typeface="HelveticaNeueAltaLT Std" panose="02000503040000020004" pitchFamily="50" charset="0"/>
              <a:cs typeface="Arial" panose="020B0604020202020204" pitchFamily="34" charset="0"/>
            </a:endParaRPr>
          </a:p>
          <a:p>
            <a:r>
              <a:rPr lang="en-US" sz="2800" dirty="0">
                <a:latin typeface="HelveticaNeueAltaLT Std" panose="02000503040000020004" pitchFamily="50" charset="0"/>
                <a:cs typeface="Arial" panose="020B0604020202020204" pitchFamily="34" charset="0"/>
              </a:rPr>
              <a:t>Language is up-to-date, making it easier to follow.</a:t>
            </a:r>
          </a:p>
          <a:p>
            <a:pPr marL="0" indent="0"/>
            <a:endParaRPr lang="en-US" sz="2800" dirty="0">
              <a:latin typeface="HelveticaNeueAltaLT Std" panose="02000503040000020004" pitchFamily="50" charset="0"/>
            </a:endParaRPr>
          </a:p>
          <a:p>
            <a:pPr marL="0" indent="0">
              <a:buNone/>
            </a:pPr>
            <a:r>
              <a:rPr lang="en-US" sz="2800" dirty="0">
                <a:latin typeface="HelveticaNeueAltaLT Std" panose="02000503040000020004" pitchFamily="50" charset="0"/>
              </a:rPr>
              <a:t>See ‘notes’ of this slide for more information.</a:t>
            </a: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HelveticaNeueAltaLT Std" panose="02000503040000020004" pitchFamily="50" charset="0"/>
                <a:cs typeface="Arial" panose="020B0604020202020204" pitchFamily="34" charset="0"/>
              </a:rPr>
              <a:t>scottishbooktrust.com</a:t>
            </a:r>
          </a:p>
        </p:txBody>
      </p:sp>
      <p:pic>
        <p:nvPicPr>
          <p:cNvPr id="2" name="Picture 1">
            <a:extLst>
              <a:ext uri="{FF2B5EF4-FFF2-40B4-BE49-F238E27FC236}">
                <a16:creationId xmlns:a16="http://schemas.microsoft.com/office/drawing/2014/main" id="{DBDF0E35-E238-C77A-69E2-A21E1013593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noAutofit/>
          </a:bodyPr>
          <a:lstStyle/>
          <a:p>
            <a:pPr algn="l"/>
            <a:r>
              <a:rPr lang="en-US" sz="3200" b="1" dirty="0">
                <a:latin typeface="Altis ScotBook Bold" panose="020B0803030000000003" pitchFamily="34" charset="0"/>
                <a:cs typeface="Arial" panose="020B0604020202020204" pitchFamily="34" charset="0"/>
              </a:rPr>
              <a:t>New from Scottish publishers and authors</a:t>
            </a:r>
          </a:p>
        </p:txBody>
      </p:sp>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a:xfrm>
            <a:off x="462266" y="5534755"/>
            <a:ext cx="2576239" cy="598487"/>
          </a:xfrm>
        </p:spPr>
        <p:txBody>
          <a:bodyPr/>
          <a:lstStyle/>
          <a:p>
            <a:pPr marL="0" indent="0" algn="ctr">
              <a:buNone/>
            </a:pPr>
            <a:r>
              <a:rPr lang="en-GB" b="1" dirty="0">
                <a:latin typeface="Altis ScotBook Bold" panose="020B0803030000000003" pitchFamily="34" charset="0"/>
              </a:rPr>
              <a:t>P1+</a:t>
            </a:r>
          </a:p>
        </p:txBody>
      </p:sp>
      <p:pic>
        <p:nvPicPr>
          <p:cNvPr id="3" name="Picture 2">
            <a:extLst>
              <a:ext uri="{FF2B5EF4-FFF2-40B4-BE49-F238E27FC236}">
                <a16:creationId xmlns:a16="http://schemas.microsoft.com/office/drawing/2014/main" id="{BCF281BD-87FF-F439-1C4C-5F0AB3A121C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6516216" y="5530009"/>
            <a:ext cx="541729" cy="541729"/>
          </a:xfrm>
          <a:prstGeom prst="ellipse">
            <a:avLst/>
          </a:prstGeo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a:xfrm>
            <a:off x="3276600" y="5545550"/>
            <a:ext cx="2590800" cy="598488"/>
          </a:xfrm>
        </p:spPr>
        <p:txBody>
          <a:bodyPr/>
          <a:lstStyle/>
          <a:p>
            <a:pPr marL="0" indent="0" algn="ctr">
              <a:buNone/>
            </a:pPr>
            <a:r>
              <a:rPr lang="en-GB" b="1" dirty="0">
                <a:latin typeface="Altis ScotBook Bold" panose="020B0803030000000003" pitchFamily="34" charset="0"/>
              </a:rPr>
              <a:t>P6+</a:t>
            </a:r>
          </a:p>
        </p:txBody>
      </p:sp>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p:txBody>
          <a:bodyPr/>
          <a:lstStyle/>
          <a:p>
            <a:pPr marL="0" indent="0" algn="ctr">
              <a:buNone/>
            </a:pPr>
            <a:r>
              <a:rPr lang="en-GB" b="1" dirty="0">
                <a:latin typeface="Altis ScotBook Bold" panose="020B0803030000000003" pitchFamily="34" charset="0"/>
              </a:rPr>
              <a:t>S3+</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HelveticaNeueAltaLT Std" panose="02000503040000020004" pitchFamily="50" charset="0"/>
                <a:cs typeface="Arial" panose="020B0604020202020204" pitchFamily="34" charset="0"/>
              </a:rPr>
              <a:t>scottishbooktrust.com</a:t>
            </a:r>
          </a:p>
        </p:txBody>
      </p:sp>
      <p:pic>
        <p:nvPicPr>
          <p:cNvPr id="4" name="Picture 3">
            <a:extLst>
              <a:ext uri="{FF2B5EF4-FFF2-40B4-BE49-F238E27FC236}">
                <a16:creationId xmlns:a16="http://schemas.microsoft.com/office/drawing/2014/main" id="{12C1B742-7B3B-9D58-3A1B-B401A605788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57200" y="2347789"/>
            <a:ext cx="2592846" cy="2325935"/>
          </a:xfrm>
          <a:prstGeom prst="rect">
            <a:avLst/>
          </a:prstGeom>
        </p:spPr>
      </p:pic>
      <p:pic>
        <p:nvPicPr>
          <p:cNvPr id="19" name="Content Placeholder 18">
            <a:extLst>
              <a:ext uri="{FF2B5EF4-FFF2-40B4-BE49-F238E27FC236}">
                <a16:creationId xmlns:a16="http://schemas.microsoft.com/office/drawing/2014/main" id="{83C6D733-8EE1-B112-90D9-18F49EA795AA}"/>
              </a:ext>
            </a:extLst>
          </p:cNvPr>
          <p:cNvPicPr>
            <a:picLocks noGrp="1" noChangeAspect="1"/>
          </p:cNvPicPr>
          <p:nvPr>
            <p:ph sz="half" idx="2"/>
          </p:nvPr>
        </p:nvPicPr>
        <p:blipFill>
          <a:blip r:embed="rId6" cstate="screen">
            <a:extLst>
              <a:ext uri="{28A0092B-C50C-407E-A947-70E740481C1C}">
                <a14:useLocalDpi xmlns:a14="http://schemas.microsoft.com/office/drawing/2010/main" val="0"/>
              </a:ext>
            </a:extLst>
          </a:blip>
          <a:stretch>
            <a:fillRect/>
          </a:stretch>
        </p:blipFill>
        <p:spPr>
          <a:xfrm>
            <a:off x="3374988" y="1535113"/>
            <a:ext cx="2422570" cy="3692456"/>
          </a:xfrm>
          <a:prstGeom prst="rect">
            <a:avLst/>
          </a:prstGeom>
        </p:spPr>
      </p:pic>
      <p:pic>
        <p:nvPicPr>
          <p:cNvPr id="26" name="Picture 25">
            <a:extLst>
              <a:ext uri="{FF2B5EF4-FFF2-40B4-BE49-F238E27FC236}">
                <a16:creationId xmlns:a16="http://schemas.microsoft.com/office/drawing/2014/main" id="{5CA5B55E-616C-E27F-C593-CB2430C7797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118015" y="1535113"/>
            <a:ext cx="2405020" cy="3692456"/>
          </a:xfrm>
          <a:prstGeom prst="rect">
            <a:avLst/>
          </a:prstGeom>
        </p:spPr>
      </p:pic>
      <p:pic>
        <p:nvPicPr>
          <p:cNvPr id="2" name="Picture 1">
            <a:extLst>
              <a:ext uri="{FF2B5EF4-FFF2-40B4-BE49-F238E27FC236}">
                <a16:creationId xmlns:a16="http://schemas.microsoft.com/office/drawing/2014/main" id="{0D078BD9-C7D0-F810-A399-B08D1911E0ED}"/>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Tree>
    <p:extLst>
      <p:ext uri="{BB962C8B-B14F-4D97-AF65-F5344CB8AC3E}">
        <p14:creationId xmlns:p14="http://schemas.microsoft.com/office/powerpoint/2010/main" val="2111392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F4DDA7CC-FA19-3062-6939-FB02B4300CE9}"/>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DF1EBE2A-9D78-94B8-1F3A-7AFA64ECC4F8}"/>
              </a:ext>
            </a:extLst>
          </p:cNvPr>
          <p:cNvSpPr>
            <a:spLocks noGrp="1"/>
          </p:cNvSpPr>
          <p:nvPr>
            <p:ph type="title"/>
          </p:nvPr>
        </p:nvSpPr>
        <p:spPr>
          <a:xfrm>
            <a:off x="381000" y="267336"/>
            <a:ext cx="8305800" cy="682415"/>
          </a:xfrm>
        </p:spPr>
        <p:txBody>
          <a:bodyPr anchor="t" anchorCtr="0">
            <a:noAutofit/>
          </a:bodyPr>
          <a:lstStyle/>
          <a:p>
            <a:pPr algn="l"/>
            <a:r>
              <a:rPr lang="en-US" sz="3200" b="1" dirty="0">
                <a:latin typeface="Altis ScotBook Bold" panose="020B0803030000000003" pitchFamily="34" charset="0"/>
                <a:cs typeface="Arial" panose="020B0604020202020204" pitchFamily="34" charset="0"/>
              </a:rPr>
              <a:t>Book of the Month</a:t>
            </a:r>
          </a:p>
        </p:txBody>
      </p:sp>
      <p:sp>
        <p:nvSpPr>
          <p:cNvPr id="7" name="TextBox 6">
            <a:extLst>
              <a:ext uri="{FF2B5EF4-FFF2-40B4-BE49-F238E27FC236}">
                <a16:creationId xmlns:a16="http://schemas.microsoft.com/office/drawing/2014/main" id="{53358D43-7180-BC60-0A20-60199D81C40B}"/>
              </a:ext>
            </a:extLst>
          </p:cNvPr>
          <p:cNvSpPr txBox="1"/>
          <p:nvPr/>
        </p:nvSpPr>
        <p:spPr>
          <a:xfrm>
            <a:off x="387786" y="830732"/>
            <a:ext cx="7995158" cy="892552"/>
          </a:xfrm>
          <a:prstGeom prst="rect">
            <a:avLst/>
          </a:prstGeom>
          <a:noFill/>
        </p:spPr>
        <p:txBody>
          <a:bodyPr wrap="square" rtlCol="0">
            <a:spAutoFit/>
          </a:bodyPr>
          <a:lstStyle/>
          <a:p>
            <a:r>
              <a:rPr lang="en-GB" sz="1200" dirty="0">
                <a:latin typeface="HelveticaNeueAltaLT Std" panose="02000503040000020004" pitchFamily="50" charset="0"/>
              </a:rPr>
              <a:t>Each month we run our Book of the Month competition on our website, offering you the chance to win exciting new Scottish publications for children and young people! Below are some previous picks. Make sure you </a:t>
            </a:r>
            <a:r>
              <a:rPr lang="en-GB" sz="1200" dirty="0">
                <a:latin typeface="HelveticaNeueAltaLT Std" panose="02000503040000020004" pitchFamily="50" charset="0"/>
                <a:hlinkClick r:id="rId4"/>
              </a:rPr>
              <a:t>visit our website to join in.</a:t>
            </a:r>
            <a:endParaRPr lang="en-GB" sz="1200" dirty="0">
              <a:latin typeface="HelveticaNeueAltaLT Std" panose="02000503040000020004" pitchFamily="50" charset="0"/>
              <a:cs typeface="Arial" panose="020B0604020202020204" pitchFamily="34" charset="0"/>
            </a:endParaRPr>
          </a:p>
          <a:p>
            <a:endParaRPr lang="en-GB" sz="1600" dirty="0">
              <a:latin typeface="HelveticaNeueAltaLT Std" panose="02000503040000020004" pitchFamily="50" charset="0"/>
              <a:cs typeface="Arial" panose="020B0604020202020204" pitchFamily="34" charset="0"/>
            </a:endParaRPr>
          </a:p>
        </p:txBody>
      </p:sp>
      <p:sp>
        <p:nvSpPr>
          <p:cNvPr id="5" name="Text Placeholder 4">
            <a:extLst>
              <a:ext uri="{FF2B5EF4-FFF2-40B4-BE49-F238E27FC236}">
                <a16:creationId xmlns:a16="http://schemas.microsoft.com/office/drawing/2014/main" id="{995B8C4B-E89A-7FE6-234F-C37A7E6D8974}"/>
              </a:ext>
            </a:extLst>
          </p:cNvPr>
          <p:cNvSpPr>
            <a:spLocks noGrp="1"/>
          </p:cNvSpPr>
          <p:nvPr>
            <p:ph type="body" sz="quarter" idx="12"/>
          </p:nvPr>
        </p:nvSpPr>
        <p:spPr/>
        <p:txBody>
          <a:bodyPr/>
          <a:lstStyle/>
          <a:p>
            <a:pPr marL="0" indent="0" algn="ctr">
              <a:buNone/>
            </a:pPr>
            <a:r>
              <a:rPr lang="en-GB" b="1" dirty="0">
                <a:latin typeface="Altis ScotBook Bold" panose="020B0803030000000003" pitchFamily="34" charset="0"/>
              </a:rPr>
              <a:t>P6+</a:t>
            </a:r>
          </a:p>
        </p:txBody>
      </p:sp>
      <p:sp>
        <p:nvSpPr>
          <p:cNvPr id="6" name="Text Placeholder 5">
            <a:extLst>
              <a:ext uri="{FF2B5EF4-FFF2-40B4-BE49-F238E27FC236}">
                <a16:creationId xmlns:a16="http://schemas.microsoft.com/office/drawing/2014/main" id="{A0AFF8D5-4DAB-C071-B52E-EC2735D83EE9}"/>
              </a:ext>
            </a:extLst>
          </p:cNvPr>
          <p:cNvSpPr>
            <a:spLocks noGrp="1"/>
          </p:cNvSpPr>
          <p:nvPr>
            <p:ph type="body" sz="quarter" idx="13"/>
          </p:nvPr>
        </p:nvSpPr>
        <p:spPr>
          <a:xfrm>
            <a:off x="3277442" y="5603875"/>
            <a:ext cx="2589957" cy="385133"/>
          </a:xfrm>
        </p:spPr>
        <p:txBody>
          <a:bodyPr/>
          <a:lstStyle/>
          <a:p>
            <a:pPr marL="0" indent="0" algn="ctr">
              <a:buNone/>
            </a:pPr>
            <a:r>
              <a:rPr lang="en-GB" b="1" dirty="0">
                <a:latin typeface="Altis ScotBook Bold" panose="020B0803030000000003" pitchFamily="34" charset="0"/>
              </a:rPr>
              <a:t>P6+</a:t>
            </a:r>
          </a:p>
        </p:txBody>
      </p:sp>
      <p:sp>
        <p:nvSpPr>
          <p:cNvPr id="12" name="Text Placeholder 11">
            <a:extLst>
              <a:ext uri="{FF2B5EF4-FFF2-40B4-BE49-F238E27FC236}">
                <a16:creationId xmlns:a16="http://schemas.microsoft.com/office/drawing/2014/main" id="{36112E41-D732-783E-86E2-45B1C19169E3}"/>
              </a:ext>
            </a:extLst>
          </p:cNvPr>
          <p:cNvSpPr>
            <a:spLocks noGrp="1"/>
          </p:cNvSpPr>
          <p:nvPr>
            <p:ph type="body" sz="quarter" idx="14"/>
          </p:nvPr>
        </p:nvSpPr>
        <p:spPr/>
        <p:txBody>
          <a:bodyPr/>
          <a:lstStyle/>
          <a:p>
            <a:pPr marL="0" indent="0" algn="ctr">
              <a:buNone/>
            </a:pPr>
            <a:r>
              <a:rPr lang="en-GB" b="1" dirty="0">
                <a:latin typeface="Altis ScotBook Bold" panose="020B0803030000000003" pitchFamily="34" charset="0"/>
              </a:rPr>
              <a:t>P7+</a:t>
            </a:r>
          </a:p>
        </p:txBody>
      </p:sp>
      <p:sp>
        <p:nvSpPr>
          <p:cNvPr id="10" name="TextBox 9">
            <a:extLst>
              <a:ext uri="{FF2B5EF4-FFF2-40B4-BE49-F238E27FC236}">
                <a16:creationId xmlns:a16="http://schemas.microsoft.com/office/drawing/2014/main" id="{5F371847-B1AB-DAAD-0CE6-E3EA4E99B5A9}"/>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HelveticaNeueAltaLT Std" panose="02000503040000020004" pitchFamily="50" charset="0"/>
                <a:cs typeface="Arial" panose="020B0604020202020204" pitchFamily="34" charset="0"/>
              </a:rPr>
              <a:t>scottishbooktrust.com</a:t>
            </a:r>
          </a:p>
        </p:txBody>
      </p:sp>
      <p:pic>
        <p:nvPicPr>
          <p:cNvPr id="3" name="Picture 2">
            <a:extLst>
              <a:ext uri="{FF2B5EF4-FFF2-40B4-BE49-F238E27FC236}">
                <a16:creationId xmlns:a16="http://schemas.microsoft.com/office/drawing/2014/main" id="{89688D9F-996C-2359-0441-28693FEB3D0A}"/>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6516216" y="5519231"/>
            <a:ext cx="541729" cy="541729"/>
          </a:xfrm>
          <a:prstGeom prst="ellipse">
            <a:avLst/>
          </a:prstGeom>
        </p:spPr>
      </p:pic>
      <p:pic>
        <p:nvPicPr>
          <p:cNvPr id="31" name="Picture 30">
            <a:extLst>
              <a:ext uri="{FF2B5EF4-FFF2-40B4-BE49-F238E27FC236}">
                <a16:creationId xmlns:a16="http://schemas.microsoft.com/office/drawing/2014/main" id="{4D314AB7-3C6A-AB33-B9AC-C4723DF7FB44}"/>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35506" y="1498162"/>
            <a:ext cx="2405019" cy="3711449"/>
          </a:xfrm>
          <a:prstGeom prst="rect">
            <a:avLst/>
          </a:prstGeom>
        </p:spPr>
      </p:pic>
      <p:pic>
        <p:nvPicPr>
          <p:cNvPr id="33" name="Picture 32">
            <a:extLst>
              <a:ext uri="{FF2B5EF4-FFF2-40B4-BE49-F238E27FC236}">
                <a16:creationId xmlns:a16="http://schemas.microsoft.com/office/drawing/2014/main" id="{0BE691F6-D693-E415-EF6F-F165300E48E8}"/>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277441" y="1493850"/>
            <a:ext cx="2405019" cy="3692454"/>
          </a:xfrm>
          <a:prstGeom prst="rect">
            <a:avLst/>
          </a:prstGeom>
        </p:spPr>
      </p:pic>
      <p:pic>
        <p:nvPicPr>
          <p:cNvPr id="35" name="Picture 34">
            <a:extLst>
              <a:ext uri="{FF2B5EF4-FFF2-40B4-BE49-F238E27FC236}">
                <a16:creationId xmlns:a16="http://schemas.microsoft.com/office/drawing/2014/main" id="{DC6D265F-8949-B4B3-B627-1B268ED63546}"/>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118015" y="1498162"/>
            <a:ext cx="2397292" cy="3688141"/>
          </a:xfrm>
          <a:prstGeom prst="rect">
            <a:avLst/>
          </a:prstGeom>
        </p:spPr>
      </p:pic>
      <p:pic>
        <p:nvPicPr>
          <p:cNvPr id="2" name="Picture 1">
            <a:extLst>
              <a:ext uri="{FF2B5EF4-FFF2-40B4-BE49-F238E27FC236}">
                <a16:creationId xmlns:a16="http://schemas.microsoft.com/office/drawing/2014/main" id="{4E99FF5A-AF38-62AB-A725-130E6D4CA44C}"/>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Tree>
    <p:extLst>
      <p:ext uri="{BB962C8B-B14F-4D97-AF65-F5344CB8AC3E}">
        <p14:creationId xmlns:p14="http://schemas.microsoft.com/office/powerpoint/2010/main" val="1626944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2134552D-678C-E14F-D755-3A58092F5968}"/>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625F3D0A-E566-DA61-94A5-B9761A8EE990}"/>
              </a:ext>
            </a:extLst>
          </p:cNvPr>
          <p:cNvSpPr>
            <a:spLocks noGrp="1"/>
          </p:cNvSpPr>
          <p:nvPr>
            <p:ph type="title"/>
          </p:nvPr>
        </p:nvSpPr>
        <p:spPr/>
        <p:txBody>
          <a:bodyPr anchor="t" anchorCtr="0">
            <a:noAutofit/>
          </a:bodyPr>
          <a:lstStyle/>
          <a:p>
            <a:pPr algn="l"/>
            <a:r>
              <a:rPr lang="en-US" sz="3200" b="1" dirty="0">
                <a:latin typeface="Altis ScotBook Bold" panose="020B0803030000000003" pitchFamily="34" charset="0"/>
                <a:cs typeface="Arial" panose="020B0604020202020204" pitchFamily="34" charset="0"/>
              </a:rPr>
              <a:t>Great books for interdisciplinary learning (1)</a:t>
            </a:r>
          </a:p>
        </p:txBody>
      </p:sp>
      <p:sp>
        <p:nvSpPr>
          <p:cNvPr id="5" name="Text Placeholder 4">
            <a:extLst>
              <a:ext uri="{FF2B5EF4-FFF2-40B4-BE49-F238E27FC236}">
                <a16:creationId xmlns:a16="http://schemas.microsoft.com/office/drawing/2014/main" id="{52CD02A9-913E-6E28-9741-63E0FC5521FA}"/>
              </a:ext>
            </a:extLst>
          </p:cNvPr>
          <p:cNvSpPr>
            <a:spLocks noGrp="1"/>
          </p:cNvSpPr>
          <p:nvPr>
            <p:ph type="body" sz="quarter" idx="12"/>
          </p:nvPr>
        </p:nvSpPr>
        <p:spPr>
          <a:xfrm>
            <a:off x="462266" y="5534755"/>
            <a:ext cx="2576239" cy="598487"/>
          </a:xfrm>
        </p:spPr>
        <p:txBody>
          <a:bodyPr/>
          <a:lstStyle/>
          <a:p>
            <a:pPr marL="0" indent="0" algn="ctr">
              <a:buNone/>
            </a:pPr>
            <a:r>
              <a:rPr lang="en-GB" b="1" dirty="0">
                <a:latin typeface="Altis ScotBook Bold" panose="020B0803030000000003" pitchFamily="34" charset="0"/>
              </a:rPr>
              <a:t>P1+</a:t>
            </a:r>
          </a:p>
        </p:txBody>
      </p:sp>
      <p:sp>
        <p:nvSpPr>
          <p:cNvPr id="6" name="Text Placeholder 5">
            <a:extLst>
              <a:ext uri="{FF2B5EF4-FFF2-40B4-BE49-F238E27FC236}">
                <a16:creationId xmlns:a16="http://schemas.microsoft.com/office/drawing/2014/main" id="{2152B17D-2589-7779-195A-CDDC9FC4A4B8}"/>
              </a:ext>
            </a:extLst>
          </p:cNvPr>
          <p:cNvSpPr>
            <a:spLocks noGrp="1"/>
          </p:cNvSpPr>
          <p:nvPr>
            <p:ph type="body" sz="quarter" idx="13"/>
          </p:nvPr>
        </p:nvSpPr>
        <p:spPr>
          <a:xfrm>
            <a:off x="3276600" y="5545550"/>
            <a:ext cx="2590800" cy="598488"/>
          </a:xfrm>
        </p:spPr>
        <p:txBody>
          <a:bodyPr/>
          <a:lstStyle/>
          <a:p>
            <a:pPr marL="0" indent="0" algn="ctr">
              <a:buNone/>
            </a:pPr>
            <a:r>
              <a:rPr lang="en-GB" b="1" dirty="0">
                <a:latin typeface="Altis ScotBook Bold" panose="020B0803030000000003" pitchFamily="34" charset="0"/>
              </a:rPr>
              <a:t>P1+</a:t>
            </a:r>
          </a:p>
        </p:txBody>
      </p:sp>
      <p:sp>
        <p:nvSpPr>
          <p:cNvPr id="12" name="Text Placeholder 11">
            <a:extLst>
              <a:ext uri="{FF2B5EF4-FFF2-40B4-BE49-F238E27FC236}">
                <a16:creationId xmlns:a16="http://schemas.microsoft.com/office/drawing/2014/main" id="{69EACAB8-8D8E-73D7-AB1B-8490CCF44E25}"/>
              </a:ext>
            </a:extLst>
          </p:cNvPr>
          <p:cNvSpPr>
            <a:spLocks noGrp="1"/>
          </p:cNvSpPr>
          <p:nvPr>
            <p:ph type="body" sz="quarter" idx="14"/>
          </p:nvPr>
        </p:nvSpPr>
        <p:spPr/>
        <p:txBody>
          <a:bodyPr/>
          <a:lstStyle/>
          <a:p>
            <a:pPr marL="0" indent="0" algn="ctr">
              <a:buNone/>
            </a:pPr>
            <a:r>
              <a:rPr lang="en-GB" b="1" dirty="0">
                <a:latin typeface="Altis ScotBook Bold" panose="020B0803030000000003" pitchFamily="34" charset="0"/>
              </a:rPr>
              <a:t>P5–7</a:t>
            </a:r>
          </a:p>
        </p:txBody>
      </p:sp>
      <p:sp>
        <p:nvSpPr>
          <p:cNvPr id="10" name="TextBox 9">
            <a:extLst>
              <a:ext uri="{FF2B5EF4-FFF2-40B4-BE49-F238E27FC236}">
                <a16:creationId xmlns:a16="http://schemas.microsoft.com/office/drawing/2014/main" id="{EAF84E75-9655-7B8B-0D6E-74B3602F96D9}"/>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HelveticaNeueAltaLT Std" panose="02000503040000020004" pitchFamily="50" charset="0"/>
                <a:cs typeface="Arial" panose="020B0604020202020204" pitchFamily="34" charset="0"/>
              </a:rPr>
              <a:t>scottishbooktrust.com</a:t>
            </a:r>
          </a:p>
        </p:txBody>
      </p:sp>
      <p:pic>
        <p:nvPicPr>
          <p:cNvPr id="7" name="Picture 6">
            <a:extLst>
              <a:ext uri="{FF2B5EF4-FFF2-40B4-BE49-F238E27FC236}">
                <a16:creationId xmlns:a16="http://schemas.microsoft.com/office/drawing/2014/main" id="{A7A2EB75-217F-8816-DE43-08408F4E07C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31369" y="2343752"/>
            <a:ext cx="2576239" cy="2346095"/>
          </a:xfrm>
          <a:prstGeom prst="rect">
            <a:avLst/>
          </a:prstGeom>
        </p:spPr>
      </p:pic>
      <p:pic>
        <p:nvPicPr>
          <p:cNvPr id="13" name="Picture 12">
            <a:extLst>
              <a:ext uri="{FF2B5EF4-FFF2-40B4-BE49-F238E27FC236}">
                <a16:creationId xmlns:a16="http://schemas.microsoft.com/office/drawing/2014/main" id="{846C52D3-15D1-4AED-B1CB-B83F0E950919}"/>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235989" y="1535113"/>
            <a:ext cx="2653645" cy="3692456"/>
          </a:xfrm>
          <a:prstGeom prst="rect">
            <a:avLst/>
          </a:prstGeom>
        </p:spPr>
      </p:pic>
      <p:pic>
        <p:nvPicPr>
          <p:cNvPr id="17" name="Picture 16">
            <a:extLst>
              <a:ext uri="{FF2B5EF4-FFF2-40B4-BE49-F238E27FC236}">
                <a16:creationId xmlns:a16="http://schemas.microsoft.com/office/drawing/2014/main" id="{C468A828-1058-3F37-A43D-593633620DF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151982" y="1533433"/>
            <a:ext cx="2405019" cy="3692456"/>
          </a:xfrm>
          <a:prstGeom prst="rect">
            <a:avLst/>
          </a:prstGeom>
        </p:spPr>
      </p:pic>
      <p:pic>
        <p:nvPicPr>
          <p:cNvPr id="2" name="Picture 1">
            <a:extLst>
              <a:ext uri="{FF2B5EF4-FFF2-40B4-BE49-F238E27FC236}">
                <a16:creationId xmlns:a16="http://schemas.microsoft.com/office/drawing/2014/main" id="{F7354E2A-3035-DDCB-65B5-41DCBACA067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Tree>
    <p:extLst>
      <p:ext uri="{BB962C8B-B14F-4D97-AF65-F5344CB8AC3E}">
        <p14:creationId xmlns:p14="http://schemas.microsoft.com/office/powerpoint/2010/main" val="686403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9FC75C52-C082-9731-60B0-C53466590FCE}"/>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0E5822B5-9641-60D0-78F3-1E2CBEA64A36}"/>
              </a:ext>
            </a:extLst>
          </p:cNvPr>
          <p:cNvSpPr>
            <a:spLocks noGrp="1"/>
          </p:cNvSpPr>
          <p:nvPr>
            <p:ph type="title"/>
          </p:nvPr>
        </p:nvSpPr>
        <p:spPr/>
        <p:txBody>
          <a:bodyPr anchor="t" anchorCtr="0">
            <a:noAutofit/>
          </a:bodyPr>
          <a:lstStyle/>
          <a:p>
            <a:pPr algn="l"/>
            <a:r>
              <a:rPr lang="en-US" sz="3200" b="1" dirty="0">
                <a:latin typeface="Altis ScotBook Bold" panose="020B0803030000000003" pitchFamily="34" charset="0"/>
                <a:cs typeface="Arial" panose="020B0604020202020204" pitchFamily="34" charset="0"/>
              </a:rPr>
              <a:t>Great books for interdisciplinary learning (2)</a:t>
            </a:r>
          </a:p>
        </p:txBody>
      </p:sp>
      <p:sp>
        <p:nvSpPr>
          <p:cNvPr id="5" name="Text Placeholder 4">
            <a:extLst>
              <a:ext uri="{FF2B5EF4-FFF2-40B4-BE49-F238E27FC236}">
                <a16:creationId xmlns:a16="http://schemas.microsoft.com/office/drawing/2014/main" id="{2299FCD4-7E3B-3FEF-0D91-BC2DC35F8D1F}"/>
              </a:ext>
            </a:extLst>
          </p:cNvPr>
          <p:cNvSpPr>
            <a:spLocks noGrp="1"/>
          </p:cNvSpPr>
          <p:nvPr>
            <p:ph type="body" sz="quarter" idx="12"/>
          </p:nvPr>
        </p:nvSpPr>
        <p:spPr>
          <a:xfrm>
            <a:off x="462266" y="5534755"/>
            <a:ext cx="2576239" cy="598487"/>
          </a:xfrm>
        </p:spPr>
        <p:txBody>
          <a:bodyPr/>
          <a:lstStyle/>
          <a:p>
            <a:pPr marL="0" indent="0" algn="ctr">
              <a:buNone/>
            </a:pPr>
            <a:r>
              <a:rPr lang="en-GB" b="1" dirty="0">
                <a:latin typeface="Altis ScotBook Bold" panose="020B0803030000000003" pitchFamily="34" charset="0"/>
              </a:rPr>
              <a:t>P6+</a:t>
            </a:r>
          </a:p>
        </p:txBody>
      </p:sp>
      <p:sp>
        <p:nvSpPr>
          <p:cNvPr id="6" name="Text Placeholder 5">
            <a:extLst>
              <a:ext uri="{FF2B5EF4-FFF2-40B4-BE49-F238E27FC236}">
                <a16:creationId xmlns:a16="http://schemas.microsoft.com/office/drawing/2014/main" id="{BA223014-476A-70F2-6381-199FC1BB7EEE}"/>
              </a:ext>
            </a:extLst>
          </p:cNvPr>
          <p:cNvSpPr>
            <a:spLocks noGrp="1"/>
          </p:cNvSpPr>
          <p:nvPr>
            <p:ph type="body" sz="quarter" idx="13"/>
          </p:nvPr>
        </p:nvSpPr>
        <p:spPr>
          <a:xfrm>
            <a:off x="3276600" y="5545550"/>
            <a:ext cx="2590800" cy="598488"/>
          </a:xfrm>
        </p:spPr>
        <p:txBody>
          <a:bodyPr/>
          <a:lstStyle/>
          <a:p>
            <a:pPr marL="0" indent="0" algn="ctr">
              <a:buNone/>
            </a:pPr>
            <a:r>
              <a:rPr lang="en-GB" b="1" dirty="0">
                <a:latin typeface="Altis ScotBook Bold" panose="020B0803030000000003" pitchFamily="34" charset="0"/>
              </a:rPr>
              <a:t>P6+</a:t>
            </a:r>
          </a:p>
        </p:txBody>
      </p:sp>
      <p:sp>
        <p:nvSpPr>
          <p:cNvPr id="12" name="Text Placeholder 11">
            <a:extLst>
              <a:ext uri="{FF2B5EF4-FFF2-40B4-BE49-F238E27FC236}">
                <a16:creationId xmlns:a16="http://schemas.microsoft.com/office/drawing/2014/main" id="{72E1C312-399C-3F25-8027-2AC27778A6C2}"/>
              </a:ext>
            </a:extLst>
          </p:cNvPr>
          <p:cNvSpPr>
            <a:spLocks noGrp="1"/>
          </p:cNvSpPr>
          <p:nvPr>
            <p:ph type="body" sz="quarter" idx="14"/>
          </p:nvPr>
        </p:nvSpPr>
        <p:spPr/>
        <p:txBody>
          <a:bodyPr/>
          <a:lstStyle/>
          <a:p>
            <a:pPr marL="0" indent="0" algn="ctr">
              <a:buNone/>
            </a:pPr>
            <a:r>
              <a:rPr lang="en-GB" b="1" dirty="0">
                <a:latin typeface="Altis ScotBook Bold" panose="020B0803030000000003" pitchFamily="34" charset="0"/>
              </a:rPr>
              <a:t>P7+</a:t>
            </a:r>
          </a:p>
        </p:txBody>
      </p:sp>
      <p:sp>
        <p:nvSpPr>
          <p:cNvPr id="10" name="TextBox 9">
            <a:extLst>
              <a:ext uri="{FF2B5EF4-FFF2-40B4-BE49-F238E27FC236}">
                <a16:creationId xmlns:a16="http://schemas.microsoft.com/office/drawing/2014/main" id="{7A7E5D8D-7758-85EA-7382-4644E32581E2}"/>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HelveticaNeueAltaLT Std" panose="02000503040000020004" pitchFamily="50" charset="0"/>
                <a:cs typeface="Arial" panose="020B0604020202020204" pitchFamily="34" charset="0"/>
              </a:rPr>
              <a:t>scottishbooktrust.com</a:t>
            </a:r>
          </a:p>
        </p:txBody>
      </p:sp>
      <p:pic>
        <p:nvPicPr>
          <p:cNvPr id="3" name="Picture 2">
            <a:extLst>
              <a:ext uri="{FF2B5EF4-FFF2-40B4-BE49-F238E27FC236}">
                <a16:creationId xmlns:a16="http://schemas.microsoft.com/office/drawing/2014/main" id="{4D4FA811-CE2D-2103-E9C9-95A3D1F3C9B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57200" y="1519156"/>
            <a:ext cx="2434089" cy="3706734"/>
          </a:xfrm>
          <a:prstGeom prst="rect">
            <a:avLst/>
          </a:prstGeom>
        </p:spPr>
      </p:pic>
      <p:pic>
        <p:nvPicPr>
          <p:cNvPr id="8" name="Picture 7">
            <a:extLst>
              <a:ext uri="{FF2B5EF4-FFF2-40B4-BE49-F238E27FC236}">
                <a16:creationId xmlns:a16="http://schemas.microsoft.com/office/drawing/2014/main" id="{CE357872-8410-9660-2C8B-35368FE97913}"/>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255031" y="1519156"/>
            <a:ext cx="2488139" cy="3732209"/>
          </a:xfrm>
          <a:prstGeom prst="rect">
            <a:avLst/>
          </a:prstGeom>
        </p:spPr>
      </p:pic>
      <p:pic>
        <p:nvPicPr>
          <p:cNvPr id="15" name="Picture 14">
            <a:extLst>
              <a:ext uri="{FF2B5EF4-FFF2-40B4-BE49-F238E27FC236}">
                <a16:creationId xmlns:a16="http://schemas.microsoft.com/office/drawing/2014/main" id="{52E11B75-0B9A-2672-6FCA-0F9B301926A7}"/>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106913" y="1519156"/>
            <a:ext cx="2452268" cy="3764996"/>
          </a:xfrm>
          <a:prstGeom prst="rect">
            <a:avLst/>
          </a:prstGeom>
        </p:spPr>
      </p:pic>
      <p:pic>
        <p:nvPicPr>
          <p:cNvPr id="16" name="Picture 15">
            <a:extLst>
              <a:ext uri="{FF2B5EF4-FFF2-40B4-BE49-F238E27FC236}">
                <a16:creationId xmlns:a16="http://schemas.microsoft.com/office/drawing/2014/main" id="{417085CD-F279-1958-045D-B537A3293FA3}"/>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rcRect/>
          <a:stretch/>
        </p:blipFill>
        <p:spPr>
          <a:xfrm>
            <a:off x="6516216" y="5534755"/>
            <a:ext cx="541729" cy="541729"/>
          </a:xfrm>
          <a:prstGeom prst="ellipse">
            <a:avLst/>
          </a:prstGeom>
        </p:spPr>
      </p:pic>
      <p:pic>
        <p:nvPicPr>
          <p:cNvPr id="2" name="Picture 1">
            <a:extLst>
              <a:ext uri="{FF2B5EF4-FFF2-40B4-BE49-F238E27FC236}">
                <a16:creationId xmlns:a16="http://schemas.microsoft.com/office/drawing/2014/main" id="{232D9AFF-0C82-3FF7-6E23-5FE256240F39}"/>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Tree>
    <p:extLst>
      <p:ext uri="{BB962C8B-B14F-4D97-AF65-F5344CB8AC3E}">
        <p14:creationId xmlns:p14="http://schemas.microsoft.com/office/powerpoint/2010/main" val="261596574"/>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41C7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36CD995-24A4-4451-AE8B-3607F214D541}" vid="{D1805F6D-B644-492B-A8E2-722CB09986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b42feb5-42f4-4875-917d-a8fcb0477ae8" xsi:nil="true"/>
    <lcf76f155ced4ddcb4097134ff3c332f xmlns="e8fe8bb9-e0d4-4ac3-b920-326070b987f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785B6A84FF374FB0FF4EC4BB9AFA49" ma:contentTypeVersion="21" ma:contentTypeDescription="Create a new document." ma:contentTypeScope="" ma:versionID="a90eb5d0e1ff3d51e647be4f0df13895">
  <xsd:schema xmlns:xsd="http://www.w3.org/2001/XMLSchema" xmlns:xs="http://www.w3.org/2001/XMLSchema" xmlns:p="http://schemas.microsoft.com/office/2006/metadata/properties" xmlns:ns2="6b42feb5-42f4-4875-917d-a8fcb0477ae8" xmlns:ns3="e8fe8bb9-e0d4-4ac3-b920-326070b987fc" targetNamespace="http://schemas.microsoft.com/office/2006/metadata/properties" ma:root="true" ma:fieldsID="9b5e33a0e8df0f848689ff723fda6bce" ns2:_="" ns3:_="">
    <xsd:import namespace="6b42feb5-42f4-4875-917d-a8fcb0477ae8"/>
    <xsd:import namespace="e8fe8bb9-e0d4-4ac3-b920-326070b987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Location" minOccurs="0"/>
                <xsd:element ref="ns3:MediaServiceOCR"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42feb5-42f4-4875-917d-a8fcb0477ae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4b56ac4-af9b-4662-9143-bdd5b02ef649}" ma:internalName="TaxCatchAll" ma:showField="CatchAllData" ma:web="6b42feb5-42f4-4875-917d-a8fcb0477a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fe8bb9-e0d4-4ac3-b920-326070b987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60978a-abcb-4ac2-a434-47d9e953369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BACC0F-54E0-43AF-8A2D-4B03D919CD8D}">
  <ds:schemaRefs>
    <ds:schemaRef ds:uri="http://schemas.microsoft.com/office/2006/documentManagement/types"/>
    <ds:schemaRef ds:uri="http://www.w3.org/XML/1998/namespace"/>
    <ds:schemaRef ds:uri="http://purl.org/dc/elements/1.1/"/>
    <ds:schemaRef ds:uri="6b42feb5-42f4-4875-917d-a8fcb0477ae8"/>
    <ds:schemaRef ds:uri="http://purl.org/dc/dcmitype/"/>
    <ds:schemaRef ds:uri="http://schemas.openxmlformats.org/package/2006/metadata/core-properties"/>
    <ds:schemaRef ds:uri="e8fe8bb9-e0d4-4ac3-b920-326070b987fc"/>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4874CFAA-E66A-46A4-B23E-2FC0A1CD8209}">
  <ds:schemaRefs>
    <ds:schemaRef ds:uri="http://schemas.microsoft.com/sharepoint/v3/contenttype/forms"/>
  </ds:schemaRefs>
</ds:datastoreItem>
</file>

<file path=customXml/itemProps3.xml><?xml version="1.0" encoding="utf-8"?>
<ds:datastoreItem xmlns:ds="http://schemas.openxmlformats.org/officeDocument/2006/customXml" ds:itemID="{6414AE8C-3B84-4318-9A7E-378D9CA9EE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42feb5-42f4-4875-917d-a8fcb0477ae8"/>
    <ds:schemaRef ds:uri="e8fe8bb9-e0d4-4ac3-b920-326070b987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SBT Presentation Templates - Arial - 2022 update</Template>
  <TotalTime>797</TotalTime>
  <Words>4888</Words>
  <Application>Microsoft Office PowerPoint</Application>
  <PresentationFormat>On-screen Show (4:3)</PresentationFormat>
  <Paragraphs>291</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Altis ScotBook Bold</vt:lpstr>
      <vt:lpstr>Aptos</vt:lpstr>
      <vt:lpstr>Arial</vt:lpstr>
      <vt:lpstr>Helvetica Neue</vt:lpstr>
      <vt:lpstr>HelveticaNeueAltaLT Std</vt:lpstr>
      <vt:lpstr>Office Theme</vt:lpstr>
      <vt:lpstr>Book Discovery Guide</vt:lpstr>
      <vt:lpstr>How to use this PowerPoint</vt:lpstr>
      <vt:lpstr>What is Book Discovery Guide? (1)</vt:lpstr>
      <vt:lpstr>What is Book Discovery Guide? (2) </vt:lpstr>
      <vt:lpstr>The importance of using contemporary books in your classroom:</vt:lpstr>
      <vt:lpstr>New from Scottish publishers and authors</vt:lpstr>
      <vt:lpstr>Book of the Month</vt:lpstr>
      <vt:lpstr>Great books for interdisciplinary learning (1)</vt:lpstr>
      <vt:lpstr>Great books for interdisciplinary learning (2)</vt:lpstr>
      <vt:lpstr>Top picks from Authors Live and our Events programme (1) </vt:lpstr>
      <vt:lpstr>Top picks from Authors Live and our Events programme (2) </vt:lpstr>
      <vt:lpstr>Scottish Book Trust staff picks (1)</vt:lpstr>
      <vt:lpstr>Scottish Book Trust staff picks (2)</vt:lpstr>
      <vt:lpstr>Scottish Book Trust staff picks (3)</vt:lpstr>
      <vt:lpstr>Great books for exploring mental health and wellbeing (1)</vt:lpstr>
      <vt:lpstr>Great books for exploring mental health and wellbeing (2)</vt:lpstr>
      <vt:lpstr>Great books for exploring mental health and wellbeing (3)</vt:lpstr>
      <vt:lpstr>Recommendations from schools (1)</vt:lpstr>
      <vt:lpstr>Recommendations from schools (2)</vt:lpstr>
      <vt:lpstr>Looking for more recommendations? (1)</vt:lpstr>
      <vt:lpstr>Looking for more recommendations? (2)</vt:lpstr>
      <vt:lpstr>Thank you</vt:lpstr>
    </vt:vector>
  </TitlesOfParts>
  <Company>nroi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Discovery Guide Issue 7</dc:title>
  <dc:creator>Catherine Wilson Garry</dc:creator>
  <cp:lastModifiedBy>Katie Cutforth</cp:lastModifiedBy>
  <cp:revision>11</cp:revision>
  <dcterms:created xsi:type="dcterms:W3CDTF">2024-10-07T14:05:04Z</dcterms:created>
  <dcterms:modified xsi:type="dcterms:W3CDTF">2026-03-30T10:05:54Z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0x010100F8785B6A84FF374FB0FF4EC4BB9AFA49</vt:lpwstr>
  </property>
  <property fmtid="{D5CDD505-2E9C-101B-9397-08002B2CF9AE}" pid="3" name="Order">
    <vt:r8>737600</vt:r8>
  </property>
  <property fmtid="{D5CDD505-2E9C-101B-9397-08002B2CF9AE}" pid="4" name="MediaServiceImageTags">
    <vt:lpwstr/>
  </property>
</Properties>
</file>