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9" r:id="rId5"/>
    <p:sldId id="275" r:id="rId6"/>
    <p:sldId id="277" r:id="rId7"/>
    <p:sldId id="295" r:id="rId8"/>
    <p:sldId id="257" r:id="rId9"/>
    <p:sldId id="278"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294"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6D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918F4-F560-4090-99E3-9111780991E6}" v="7" dt="2025-06-11T09:51:16.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968" autoAdjust="0"/>
  </p:normalViewPr>
  <p:slideViewPr>
    <p:cSldViewPr snapToObjects="1">
      <p:cViewPr varScale="1">
        <p:scale>
          <a:sx n="48" d="100"/>
          <a:sy n="48" d="100"/>
        </p:scale>
        <p:origin x="133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36961-D207-4613-A949-20FE44382762}" type="datetimeFigureOut">
              <a:rPr lang="en-GB" smtClean="0"/>
              <a:t>11/06/2025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E8763-CE37-478F-AC50-5431D1C2EC64}" type="slidenum">
              <a:rPr lang="en-GB" smtClean="0"/>
              <a:t>‹#›</a:t>
            </a:fld>
            <a:endParaRPr lang="en-GB"/>
          </a:p>
        </p:txBody>
      </p:sp>
    </p:spTree>
    <p:extLst>
      <p:ext uri="{BB962C8B-B14F-4D97-AF65-F5344CB8AC3E}">
        <p14:creationId xmlns:p14="http://schemas.microsoft.com/office/powerpoint/2010/main" val="192455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ottishbooktrust.com/authors-live-on-deman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78E8763-CE37-478F-AC50-5431D1C2EC64}" type="slidenum">
              <a:rPr lang="en-GB" smtClean="0"/>
              <a:t>2</a:t>
            </a:fld>
            <a:endParaRPr lang="en-GB"/>
          </a:p>
        </p:txBody>
      </p:sp>
    </p:spTree>
    <p:extLst>
      <p:ext uri="{BB962C8B-B14F-4D97-AF65-F5344CB8AC3E}">
        <p14:creationId xmlns:p14="http://schemas.microsoft.com/office/powerpoint/2010/main" val="299336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2B8E-9EEE-5246-74D4-2938DC94E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43BD4-190D-BC4C-B2D0-690A646AE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F2496-D637-4F3F-6ED6-25E4485DEDB0}"/>
              </a:ext>
            </a:extLst>
          </p:cNvPr>
          <p:cNvSpPr>
            <a:spLocks noGrp="1"/>
          </p:cNvSpPr>
          <p:nvPr>
            <p:ph type="body" idx="1"/>
          </p:nvPr>
        </p:nvSpPr>
        <p:spPr/>
        <p: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b="1" dirty="0"/>
              <a:t>Great books for book groups</a:t>
            </a:r>
            <a:br>
              <a:rPr lang="en-GB" b="1" dirty="0"/>
            </a:br>
            <a:r>
              <a:rPr lang="en-GB" sz="1200" dirty="0">
                <a:latin typeface="Arial" panose="020B0604020202020204" pitchFamily="34" charset="0"/>
                <a:cs typeface="Arial" panose="020B0604020202020204" pitchFamily="34" charset="0"/>
              </a:rPr>
              <a:t>We've hand-selected books that are great for running a book group with your pupils. Each of these titles has </a:t>
            </a:r>
            <a:r>
              <a:rPr lang="en-GB" sz="1200" dirty="0">
                <a:latin typeface="Arial" panose="020B0604020202020204" pitchFamily="34" charset="0"/>
                <a:cs typeface="Arial" panose="020B0604020202020204" pitchFamily="34" charset="0"/>
                <a:hlinkClick r:id="rId3"/>
              </a:rPr>
              <a:t>a discussion guide </a:t>
            </a:r>
            <a:r>
              <a:rPr lang="en-GB" sz="1200" dirty="0">
                <a:latin typeface="Arial" panose="020B0604020202020204" pitchFamily="34" charset="0"/>
                <a:cs typeface="Arial" panose="020B0604020202020204" pitchFamily="34" charset="0"/>
              </a:rPr>
              <a:t>with ready-to-go discussion questions, creative writing prompts and recommendations of what to read next.</a:t>
            </a:r>
            <a:br>
              <a:rPr lang="en-GB" b="1" dirty="0"/>
            </a:br>
            <a:br>
              <a:rPr lang="en-GB" b="1" dirty="0"/>
            </a:br>
            <a:r>
              <a:rPr lang="en-GB" b="1" i="1" dirty="0"/>
              <a:t>Talking History </a:t>
            </a:r>
            <a:r>
              <a:rPr lang="en-GB" b="1" i="0" dirty="0"/>
              <a:t>by Joan Haig and Joan Lennon (Templar Publishing)</a:t>
            </a:r>
            <a:br>
              <a:rPr lang="en-GB" b="1" i="0" dirty="0"/>
            </a:br>
            <a:r>
              <a:rPr lang="en-GB" b="0" i="0" dirty="0">
                <a:solidFill>
                  <a:srgbClr val="000000"/>
                </a:solidFill>
                <a:effectLst/>
                <a:latin typeface="custom_49902"/>
              </a:rPr>
              <a:t>This beautifully illustrated non-fiction book is filled with profiles on some of the most </a:t>
            </a:r>
            <a:r>
              <a:rPr lang="en-GB" b="0" i="0" dirty="0" err="1">
                <a:solidFill>
                  <a:srgbClr val="000000"/>
                </a:solidFill>
                <a:effectLst/>
                <a:latin typeface="custom_49902"/>
              </a:rPr>
              <a:t>influencial</a:t>
            </a:r>
            <a:r>
              <a:rPr lang="en-GB" b="0" i="0" dirty="0">
                <a:solidFill>
                  <a:srgbClr val="000000"/>
                </a:solidFill>
                <a:effectLst/>
                <a:latin typeface="custom_49902"/>
              </a:rPr>
              <a:t> activists and speakers that the world has to offer. Dive into the speeches of Harvey Milk, Malala Yousafzai and Greta Thunberg to explore topics including colonialism, climate change, women's rights and more!</a:t>
            </a:r>
            <a:br>
              <a:rPr lang="en-GB" b="0" i="0" dirty="0"/>
            </a:br>
            <a:br>
              <a:rPr lang="en-GB" b="0" i="0" dirty="0"/>
            </a:br>
            <a:r>
              <a:rPr lang="en-GB" b="1" i="1" dirty="0"/>
              <a:t>The Climbers </a:t>
            </a:r>
            <a:r>
              <a:rPr lang="en-GB" b="1" i="0" dirty="0"/>
              <a:t>by Keith Gray (Barrington Stoke)</a:t>
            </a:r>
            <a:br>
              <a:rPr lang="en-GB" b="1" i="0" dirty="0"/>
            </a:br>
            <a:r>
              <a:rPr lang="en-GB" b="0" i="0" dirty="0">
                <a:solidFill>
                  <a:srgbClr val="000000"/>
                </a:solidFill>
                <a:effectLst/>
                <a:latin typeface="custom_49902"/>
              </a:rPr>
              <a:t>This moving and hilarious story follows the rivalry between Sully and Nottingham - two young boys desperate to be the best tree climbers in their small town. A masterful examination of friendship, internal battles and ambition.</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Know My Place </a:t>
            </a:r>
            <a:r>
              <a:rPr lang="en-GB" b="1" i="0" dirty="0">
                <a:solidFill>
                  <a:srgbClr val="000000"/>
                </a:solidFill>
                <a:effectLst/>
                <a:latin typeface="custom_49902"/>
              </a:rPr>
              <a:t>by Eve Ainsworth (Barrington Stoke)</a:t>
            </a:r>
            <a:br>
              <a:rPr lang="en-GB" b="1" i="0" dirty="0">
                <a:solidFill>
                  <a:srgbClr val="000000"/>
                </a:solidFill>
                <a:effectLst/>
                <a:latin typeface="custom_49902"/>
              </a:rPr>
            </a:br>
            <a:r>
              <a:rPr lang="en-GB" b="0" i="0" dirty="0">
                <a:solidFill>
                  <a:srgbClr val="000000"/>
                </a:solidFill>
                <a:effectLst/>
                <a:latin typeface="custom_49902"/>
              </a:rPr>
              <a:t>This accessible read from Barrington Stoke is a poignant look at growing up in the care system. Amy has been in foster care since she was six and doesn't feel like she belongs anywhere. Now, she's with the Dawsons - will they be able to earn her trust? Will she ever be able to feel settled?</a:t>
            </a:r>
            <a:endParaRPr lang="en-GB" b="0"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C0010CB2-0E50-C6A3-D8CE-C8CBD46C5FF2}"/>
              </a:ext>
            </a:extLst>
          </p:cNvPr>
          <p:cNvSpPr>
            <a:spLocks noGrp="1"/>
          </p:cNvSpPr>
          <p:nvPr>
            <p:ph type="sldNum" sz="quarter" idx="5"/>
          </p:nvPr>
        </p:nvSpPr>
        <p:spPr/>
        <p:txBody>
          <a:bodyPr/>
          <a:lstStyle/>
          <a:p>
            <a:fld id="{D78E8763-CE37-478F-AC50-5431D1C2EC64}" type="slidenum">
              <a:rPr lang="en-GB" smtClean="0"/>
              <a:t>11</a:t>
            </a:fld>
            <a:endParaRPr lang="en-GB"/>
          </a:p>
        </p:txBody>
      </p:sp>
    </p:spTree>
    <p:extLst>
      <p:ext uri="{BB962C8B-B14F-4D97-AF65-F5344CB8AC3E}">
        <p14:creationId xmlns:p14="http://schemas.microsoft.com/office/powerpoint/2010/main" val="175311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9CAEE-F713-0FCE-E00B-5817817C6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D8F3F-D987-92A7-43C6-ED6EF2A25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0DAAD9-3DEF-80AD-8B53-BD936523320D}"/>
              </a:ext>
            </a:extLst>
          </p:cNvPr>
          <p:cNvSpPr>
            <a:spLocks noGrp="1"/>
          </p:cNvSpPr>
          <p:nvPr>
            <p:ph type="body" idx="1"/>
          </p:nvPr>
        </p:nvSpPr>
        <p:spPr/>
        <p:txBody>
          <a:bodyPr/>
          <a:lstStyle/>
          <a:p>
            <a:pPr algn="l" rtl="0" fontAlgn="base">
              <a:lnSpc>
                <a:spcPts val="1650"/>
              </a:lnSpc>
              <a:buNone/>
            </a:pPr>
            <a:r>
              <a:rPr lang="en-GB" b="1" dirty="0"/>
              <a:t>Great books for book groups</a:t>
            </a:r>
            <a:br>
              <a:rPr lang="en-GB" b="1" dirty="0"/>
            </a:br>
            <a:r>
              <a:rPr lang="en-GB" sz="1200" dirty="0">
                <a:latin typeface="Arial" panose="020B0604020202020204" pitchFamily="34" charset="0"/>
                <a:cs typeface="Arial" panose="020B0604020202020204" pitchFamily="34" charset="0"/>
              </a:rPr>
              <a:t>We've hand-selected books that are great for running a book group with your pupils. Each of these titles has </a:t>
            </a:r>
            <a:r>
              <a:rPr lang="en-GB" sz="1200" dirty="0">
                <a:latin typeface="Arial" panose="020B0604020202020204" pitchFamily="34" charset="0"/>
                <a:cs typeface="Arial" panose="020B0604020202020204" pitchFamily="34" charset="0"/>
                <a:hlinkClick r:id="rId3"/>
              </a:rPr>
              <a:t>a discussion guide </a:t>
            </a:r>
            <a:r>
              <a:rPr lang="en-GB" sz="1200" dirty="0">
                <a:latin typeface="Arial" panose="020B0604020202020204" pitchFamily="34" charset="0"/>
                <a:cs typeface="Arial" panose="020B0604020202020204" pitchFamily="34" charset="0"/>
              </a:rPr>
              <a:t>with ready-to-go discussion questions, creative writing prompts and recommendations of what to read next.</a:t>
            </a:r>
            <a:br>
              <a:rPr lang="en-GB" b="1" dirty="0"/>
            </a:br>
            <a:br>
              <a:rPr lang="en-GB" b="1" dirty="0"/>
            </a:br>
            <a:r>
              <a:rPr lang="en-GB" b="1" i="1" dirty="0"/>
              <a:t>Needle </a:t>
            </a:r>
            <a:r>
              <a:rPr lang="en-GB" b="1" i="0" dirty="0"/>
              <a:t>by Patrice Lawrence (Barrington Stoke)</a:t>
            </a:r>
            <a:br>
              <a:rPr lang="en-GB" b="1" i="0" dirty="0"/>
            </a:br>
            <a:r>
              <a:rPr lang="en-GB" b="0" i="0" dirty="0">
                <a:solidFill>
                  <a:srgbClr val="000000"/>
                </a:solidFill>
                <a:effectLst/>
                <a:latin typeface="custom_49902"/>
              </a:rPr>
              <a:t>This highly readable book follows one day in the life of Charlene, a Black teen growing up in foster care. When her foster brother destroys her knitting, she stabs him with a knitting needle. Now on the run, Charlene is torn between a racist justice system and her family.</a:t>
            </a:r>
            <a:br>
              <a:rPr lang="en-GB" b="0" i="0" dirty="0"/>
            </a:br>
            <a:r>
              <a:rPr lang="en-GB" dirty="0"/>
              <a:t>Content note: contains depictions of racism and violence</a:t>
            </a:r>
            <a:br>
              <a:rPr lang="en-GB" b="0" i="0" dirty="0"/>
            </a:br>
            <a:br>
              <a:rPr lang="en-GB" b="0" i="0" dirty="0"/>
            </a:br>
            <a:r>
              <a:rPr lang="en-GB" b="1" i="1" dirty="0"/>
              <a:t>Only on the Weekends </a:t>
            </a:r>
            <a:r>
              <a:rPr lang="en-GB" b="1" i="0" dirty="0"/>
              <a:t>by Dean Atta (Hodder Children’s Books)</a:t>
            </a:r>
            <a:br>
              <a:rPr lang="en-GB" b="1" i="0" dirty="0"/>
            </a:br>
            <a:r>
              <a:rPr lang="en-GB" b="0" i="0" dirty="0">
                <a:solidFill>
                  <a:srgbClr val="000000"/>
                </a:solidFill>
                <a:effectLst/>
                <a:latin typeface="custom_49902"/>
              </a:rPr>
              <a:t>It's hard not to fall in love with this novel-in-verse. Hopeless romantic Mack has a serious crush on Karim, the most popular boy in school. The only problem is Karim is not ready to come out as gay, and Mack isn’t keen on being anybody’s secret. A fresh and layered look at relationships, first love and sexuality.</a:t>
            </a:r>
            <a:br>
              <a:rPr lang="en-GB" b="0" i="0" dirty="0">
                <a:solidFill>
                  <a:srgbClr val="000000"/>
                </a:solidFill>
                <a:effectLst/>
                <a:latin typeface="custom_49902"/>
              </a:rPr>
            </a:br>
            <a:endParaRPr lang="en-GB" b="0"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2C72CD44-00BA-0E01-8C37-17474D14D9A8}"/>
              </a:ext>
            </a:extLst>
          </p:cNvPr>
          <p:cNvSpPr>
            <a:spLocks noGrp="1"/>
          </p:cNvSpPr>
          <p:nvPr>
            <p:ph type="sldNum" sz="quarter" idx="5"/>
          </p:nvPr>
        </p:nvSpPr>
        <p:spPr/>
        <p:txBody>
          <a:bodyPr/>
          <a:lstStyle/>
          <a:p>
            <a:fld id="{D78E8763-CE37-478F-AC50-5431D1C2EC64}" type="slidenum">
              <a:rPr lang="en-GB" smtClean="0"/>
              <a:t>12</a:t>
            </a:fld>
            <a:endParaRPr lang="en-GB"/>
          </a:p>
        </p:txBody>
      </p:sp>
    </p:spTree>
    <p:extLst>
      <p:ext uri="{BB962C8B-B14F-4D97-AF65-F5344CB8AC3E}">
        <p14:creationId xmlns:p14="http://schemas.microsoft.com/office/powerpoint/2010/main" val="2422170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B03FE-47C3-0F10-85FC-166DA3352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A4AB5-5945-5027-E032-FEF7192CC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7EFA0-3F49-D522-6126-75E86F5D83A1}"/>
              </a:ext>
            </a:extLst>
          </p:cNvPr>
          <p:cNvSpPr>
            <a:spLocks noGrp="1"/>
          </p:cNvSpPr>
          <p:nvPr>
            <p:ph type="body" idx="1"/>
          </p:nvPr>
        </p:nvSpPr>
        <p:spPr/>
        <p: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b="1" dirty="0"/>
              <a:t>Authors Live</a:t>
            </a:r>
            <a:br>
              <a:rPr lang="en-GB" b="1" dirty="0"/>
            </a:br>
            <a:r>
              <a:rPr lang="en-GB" sz="1200" dirty="0">
                <a:latin typeface="Arial" panose="020B0604020202020204" pitchFamily="34" charset="0"/>
                <a:cs typeface="Arial" panose="020B0604020202020204" pitchFamily="34" charset="0"/>
              </a:rPr>
              <a:t>Catch up on over 40 events from your favourite authors on </a:t>
            </a:r>
            <a:r>
              <a:rPr lang="en-GB" sz="1200" dirty="0">
                <a:latin typeface="Arial" panose="020B0604020202020204" pitchFamily="34" charset="0"/>
                <a:cs typeface="Arial" panose="020B0604020202020204" pitchFamily="34" charset="0"/>
                <a:hlinkClick r:id="rId3"/>
              </a:rPr>
              <a:t>Authors Live on Demand</a:t>
            </a:r>
            <a:r>
              <a:rPr lang="en-GB" sz="1200" dirty="0">
                <a:latin typeface="Arial" panose="020B0604020202020204" pitchFamily="34" charset="0"/>
                <a:cs typeface="Arial" panose="020B0604020202020204" pitchFamily="34" charset="0"/>
              </a:rPr>
              <a:t>!</a:t>
            </a:r>
          </a:p>
          <a:p>
            <a:pPr marL="0" marR="0" lvl="0" indent="0" algn="l" defTabSz="914400" rtl="0" eaLnBrk="1" fontAlgn="base" latinLnBrk="0" hangingPunct="1">
              <a:lnSpc>
                <a:spcPts val="1650"/>
              </a:lnSpc>
              <a:spcBef>
                <a:spcPts val="0"/>
              </a:spcBef>
              <a:spcAft>
                <a:spcPts val="0"/>
              </a:spcAft>
              <a:buClrTx/>
              <a:buSzTx/>
              <a:buFontTx/>
              <a:buNone/>
              <a:tabLst/>
              <a:defRPr/>
            </a:pPr>
            <a:br>
              <a:rPr lang="en-GB" b="1" dirty="0"/>
            </a:br>
            <a:r>
              <a:rPr lang="en-GB" b="1" i="1" dirty="0"/>
              <a:t>The Forbidden Atlas </a:t>
            </a:r>
            <a:r>
              <a:rPr lang="en-GB" b="1" i="0" dirty="0"/>
              <a:t>by Sam Sedgman (Bloomsbury Children’s Books)</a:t>
            </a:r>
            <a:br>
              <a:rPr lang="en-GB" b="1" i="0" dirty="0"/>
            </a:br>
            <a:r>
              <a:rPr lang="en-GB" b="0" i="0" dirty="0">
                <a:solidFill>
                  <a:srgbClr val="000000"/>
                </a:solidFill>
                <a:effectLst/>
                <a:latin typeface="custom_49902"/>
              </a:rPr>
              <a:t>Isaac and Hattie have been invited to a high-profile event at the French National Archives in Paris. But as Isaac prepares to make his speech, the lights go out and a single shot is fired. As they investigate, Isaac and Hattie are pulled into an underground world, searching secret and forgotten places for a stolen letter, a missing sister and a map that will unearth a long-buried secret…</a:t>
            </a:r>
            <a:br>
              <a:rPr lang="en-GB" b="0" i="0" dirty="0"/>
            </a:br>
            <a:br>
              <a:rPr lang="en-GB" b="0" i="0" dirty="0"/>
            </a:br>
            <a:r>
              <a:rPr lang="en-GB" b="1" i="1" dirty="0"/>
              <a:t>Happy Hills: Knick Knak Attack </a:t>
            </a:r>
            <a:r>
              <a:rPr lang="en-GB" b="1" i="0" dirty="0"/>
              <a:t>by Sophy Henn (Simon &amp; Schuster)</a:t>
            </a:r>
            <a:br>
              <a:rPr lang="en-GB" b="1" i="0" dirty="0"/>
            </a:br>
            <a:r>
              <a:rPr lang="en-GB" b="0" i="0" dirty="0">
                <a:solidFill>
                  <a:srgbClr val="000000"/>
                </a:solidFill>
                <a:effectLst/>
                <a:latin typeface="custom_49902"/>
              </a:rPr>
              <a:t>Meet the friendly and not-so-friendly residents of Happy Hills, a place where anything can happen and always does! The wacky residents of Happy Hills have caught the attention of villainous KNICK KNACKS. He's going to swipe, sneak and snatch himself a whole collection of new friends - whether they like it or not!</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Poetry Prompts </a:t>
            </a:r>
            <a:r>
              <a:rPr lang="en-GB" b="1" i="0" dirty="0">
                <a:solidFill>
                  <a:srgbClr val="000000"/>
                </a:solidFill>
                <a:effectLst/>
                <a:latin typeface="custom_49902"/>
              </a:rPr>
              <a:t>by Joseph Coelho (Wide Eyed Editions)</a:t>
            </a:r>
            <a:br>
              <a:rPr lang="en-GB" b="1" i="0" dirty="0">
                <a:solidFill>
                  <a:srgbClr val="000000"/>
                </a:solidFill>
                <a:effectLst/>
                <a:latin typeface="custom_49902"/>
              </a:rPr>
            </a:br>
            <a:r>
              <a:rPr lang="en-GB" b="0" i="0" dirty="0">
                <a:solidFill>
                  <a:srgbClr val="000000"/>
                </a:solidFill>
                <a:effectLst/>
                <a:latin typeface="custom_49902"/>
              </a:rPr>
              <a:t>Each fun and engaging prompt for writing a poem helps children discover how to write poems and then read them out loud. This is a book to build confidence and literacy skills through channelling children's imaginations. This is a book for the whole family to enjoy, bright, cheerful but cool illustrations will appeal to children of all primary ages.</a:t>
            </a:r>
            <a:endParaRPr lang="en-GB" b="0"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9E6AFA90-D205-B55F-739F-FFA97B10CD48}"/>
              </a:ext>
            </a:extLst>
          </p:cNvPr>
          <p:cNvSpPr>
            <a:spLocks noGrp="1"/>
          </p:cNvSpPr>
          <p:nvPr>
            <p:ph type="sldNum" sz="quarter" idx="5"/>
          </p:nvPr>
        </p:nvSpPr>
        <p:spPr/>
        <p:txBody>
          <a:bodyPr/>
          <a:lstStyle/>
          <a:p>
            <a:fld id="{D78E8763-CE37-478F-AC50-5431D1C2EC64}" type="slidenum">
              <a:rPr lang="en-GB" smtClean="0"/>
              <a:t>13</a:t>
            </a:fld>
            <a:endParaRPr lang="en-GB"/>
          </a:p>
        </p:txBody>
      </p:sp>
    </p:spTree>
    <p:extLst>
      <p:ext uri="{BB962C8B-B14F-4D97-AF65-F5344CB8AC3E}">
        <p14:creationId xmlns:p14="http://schemas.microsoft.com/office/powerpoint/2010/main" val="1738286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CF360-143B-8460-602A-7401AED53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9FAAF-85B9-7EB8-126A-CAA2A204D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0A203-6D0C-507D-4654-1BBF5540E954}"/>
              </a:ext>
            </a:extLst>
          </p:cNvPr>
          <p:cNvSpPr>
            <a:spLocks noGrp="1"/>
          </p:cNvSpPr>
          <p:nvPr>
            <p:ph type="body" idx="1"/>
          </p:nvPr>
        </p:nvSpPr>
        <p:spPr/>
        <p: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b="1" i="1" dirty="0"/>
              <a:t>Birdie </a:t>
            </a:r>
            <a:r>
              <a:rPr lang="en-GB" b="1" i="0" dirty="0"/>
              <a:t>by J.P. Rose (Andersen Press)</a:t>
            </a:r>
            <a:br>
              <a:rPr lang="en-GB" b="1" i="0" dirty="0"/>
            </a:br>
            <a:r>
              <a:rPr lang="en-GB" b="0" i="0" dirty="0">
                <a:solidFill>
                  <a:srgbClr val="000000"/>
                </a:solidFill>
                <a:effectLst/>
                <a:latin typeface="custom_49902"/>
              </a:rPr>
              <a:t>Set in the 1950s about Birdie, who is sent to live with her great aunt in the Yorkshire Dales, leaving behind her friends at the home for mixed race children where she’s been brought up. Birdie is treated as an outsider by her aunt and faces racism from the villagers. One day Birdie discovers Mr Duke, the last pit pony in the village. It’s the beginning of a remarkable friendship.</a:t>
            </a:r>
            <a:br>
              <a:rPr lang="en-GB" b="0" i="0" dirty="0">
                <a:solidFill>
                  <a:srgbClr val="000000"/>
                </a:solidFill>
                <a:effectLst/>
                <a:latin typeface="custom_49902"/>
              </a:rPr>
            </a:br>
            <a:r>
              <a:rPr lang="en-GB" b="0" i="0" dirty="0"/>
              <a:t>Discussion guide here: </a:t>
            </a:r>
            <a:r>
              <a:rPr lang="en-GB" dirty="0">
                <a:hlinkClick r:id="rId3"/>
              </a:rPr>
              <a:t>https://www.scottishbooktrust.com/learning-resources/teen-book-discussion-guides</a:t>
            </a:r>
            <a:br>
              <a:rPr lang="en-GB" dirty="0"/>
            </a:br>
            <a:r>
              <a:rPr lang="en-GB" dirty="0"/>
              <a:t>Content note: contains depictions of discrimination and racism</a:t>
            </a:r>
            <a:br>
              <a:rPr lang="en-GB" b="0" i="0" dirty="0">
                <a:solidFill>
                  <a:srgbClr val="000000"/>
                </a:solidFill>
                <a:effectLst/>
                <a:latin typeface="custom_49902"/>
              </a:rPr>
            </a:br>
            <a:br>
              <a:rPr lang="en-GB" b="1" i="0" dirty="0"/>
            </a:br>
            <a:r>
              <a:rPr lang="en-GB" b="1" i="1" dirty="0"/>
              <a:t>Swim Team </a:t>
            </a:r>
            <a:r>
              <a:rPr lang="en-GB" b="1" i="0" dirty="0"/>
              <a:t>by Johnnie Christmas (</a:t>
            </a:r>
            <a:r>
              <a:rPr lang="en-GB" b="1" i="0" dirty="0" err="1"/>
              <a:t>Harperalley</a:t>
            </a:r>
            <a:r>
              <a:rPr lang="en-GB" b="1" i="0" dirty="0"/>
              <a:t>)</a:t>
            </a:r>
            <a:br>
              <a:rPr lang="en-GB" b="1" i="0" dirty="0"/>
            </a:br>
            <a:r>
              <a:rPr lang="en-GB" b="0" i="0" dirty="0">
                <a:solidFill>
                  <a:srgbClr val="000000"/>
                </a:solidFill>
                <a:effectLst/>
                <a:latin typeface="custom_49902"/>
              </a:rPr>
              <a:t>Bree is forced to face her fear of swimming when she moves to a new school in Florida. Her older neighbour Etta teaches Bree to swim, as well as teaching her about the generational impact of segregation and the structural inequality within the public pool system. Bree finds strength and community through swimming and joins the school swimming team: the Manatees. Will they make it to the state championship?</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Grandad’s Star </a:t>
            </a:r>
            <a:r>
              <a:rPr lang="en-GB" b="1" i="0" dirty="0">
                <a:solidFill>
                  <a:srgbClr val="000000"/>
                </a:solidFill>
                <a:effectLst/>
                <a:latin typeface="custom_49902"/>
              </a:rPr>
              <a:t>by Frances </a:t>
            </a:r>
            <a:r>
              <a:rPr lang="en-GB" b="1" i="0" dirty="0" err="1">
                <a:solidFill>
                  <a:srgbClr val="000000"/>
                </a:solidFill>
                <a:effectLst/>
                <a:latin typeface="custom_49902"/>
              </a:rPr>
              <a:t>Tosdevin</a:t>
            </a:r>
            <a:r>
              <a:rPr lang="en-GB" b="1" i="0" dirty="0">
                <a:solidFill>
                  <a:srgbClr val="000000"/>
                </a:solidFill>
                <a:effectLst/>
                <a:latin typeface="custom_49902"/>
              </a:rPr>
              <a:t> (Rocket Bird Books)</a:t>
            </a:r>
            <a:br>
              <a:rPr lang="en-GB" b="1" i="0" dirty="0">
                <a:solidFill>
                  <a:srgbClr val="000000"/>
                </a:solidFill>
                <a:effectLst/>
                <a:latin typeface="custom_49902"/>
              </a:rPr>
            </a:br>
            <a:r>
              <a:rPr lang="en-GB" b="0" i="0" dirty="0">
                <a:solidFill>
                  <a:srgbClr val="000000"/>
                </a:solidFill>
                <a:effectLst/>
                <a:latin typeface="custom_49902"/>
              </a:rPr>
              <a:t>A young girl whose relationship with her famous astronomer Grandad changes when he starts to forget things. As his memory starts to fade, the young girl teaches him the names of stars that he used to tell her about. Their changing relationship is sensitively portrayed showing the challenges alongside the warmth and the love. </a:t>
            </a:r>
            <a:endParaRPr lang="en-GB" b="0"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AD63E117-692E-B88C-8397-6292C7DB99B8}"/>
              </a:ext>
            </a:extLst>
          </p:cNvPr>
          <p:cNvSpPr>
            <a:spLocks noGrp="1"/>
          </p:cNvSpPr>
          <p:nvPr>
            <p:ph type="sldNum" sz="quarter" idx="5"/>
          </p:nvPr>
        </p:nvSpPr>
        <p:spPr/>
        <p:txBody>
          <a:bodyPr/>
          <a:lstStyle/>
          <a:p>
            <a:fld id="{D78E8763-CE37-478F-AC50-5431D1C2EC64}" type="slidenum">
              <a:rPr lang="en-GB" smtClean="0"/>
              <a:t>14</a:t>
            </a:fld>
            <a:endParaRPr lang="en-GB"/>
          </a:p>
        </p:txBody>
      </p:sp>
    </p:spTree>
    <p:extLst>
      <p:ext uri="{BB962C8B-B14F-4D97-AF65-F5344CB8AC3E}">
        <p14:creationId xmlns:p14="http://schemas.microsoft.com/office/powerpoint/2010/main" val="198002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7B8C-0D4B-A26C-8507-95314BE9E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193AB-1CA5-7037-312C-CEA34E2B8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41D2C9-28B3-7AD8-C3CE-50767B867ADB}"/>
              </a:ext>
            </a:extLst>
          </p:cNvPr>
          <p:cNvSpPr>
            <a:spLocks noGrp="1"/>
          </p:cNvSpPr>
          <p:nvPr>
            <p:ph type="body" idx="1"/>
          </p:nvPr>
        </p:nvSpPr>
        <p:spPr/>
        <p: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b="1" i="1" dirty="0"/>
              <a:t>We Are Big Time </a:t>
            </a:r>
            <a:r>
              <a:rPr lang="en-GB" b="1" i="0" dirty="0"/>
              <a:t>by Hena Khan (Random House)</a:t>
            </a:r>
            <a:br>
              <a:rPr lang="en-GB" b="1" i="0" dirty="0"/>
            </a:br>
            <a:r>
              <a:rPr lang="en-GB" b="0" i="0" dirty="0">
                <a:solidFill>
                  <a:srgbClr val="000000"/>
                </a:solidFill>
                <a:effectLst/>
                <a:latin typeface="custom_49902"/>
              </a:rPr>
              <a:t>This fast-faced and energetic graphic novel follows teenager, Aliya, as she struggles with the move to a new school where she joins the all-girls Muslim basketball team. Based on a true story- this team are out to prove that they are more than their religion.</a:t>
            </a:r>
            <a:br>
              <a:rPr lang="en-GB" b="0" i="0" dirty="0">
                <a:solidFill>
                  <a:srgbClr val="000000"/>
                </a:solidFill>
                <a:effectLst/>
                <a:latin typeface="custom_49902"/>
              </a:rPr>
            </a:br>
            <a:br>
              <a:rPr lang="en-GB" b="1" i="0" dirty="0"/>
            </a:br>
            <a:r>
              <a:rPr lang="en-GB" b="1" i="1" dirty="0"/>
              <a:t>The Tree That Sang to Me </a:t>
            </a:r>
            <a:r>
              <a:rPr lang="en-GB" b="1" i="0" dirty="0"/>
              <a:t>by Serena Molloy (Hodder Children’s Books)</a:t>
            </a:r>
            <a:br>
              <a:rPr lang="en-GB" b="1" i="0" dirty="0"/>
            </a:br>
            <a:r>
              <a:rPr lang="en-GB" b="0" i="0" dirty="0">
                <a:solidFill>
                  <a:srgbClr val="000000"/>
                </a:solidFill>
                <a:effectLst/>
                <a:latin typeface="custom_49902"/>
              </a:rPr>
              <a:t>A beautiful verse novel suitable for Dyslexic readers. An unexpected breakdown of his family unit leaves Kai feeling lost and alone. He turns to nature for solace, where an unexpected friendship helps him to see things differently. </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Daisy on the Outer Line </a:t>
            </a:r>
            <a:r>
              <a:rPr lang="en-GB" b="1" i="0" dirty="0">
                <a:solidFill>
                  <a:srgbClr val="000000"/>
                </a:solidFill>
                <a:effectLst/>
                <a:latin typeface="custom_49902"/>
              </a:rPr>
              <a:t>by Ross Sayers (Gob Stopper)</a:t>
            </a:r>
            <a:br>
              <a:rPr lang="en-GB" b="1" i="0" dirty="0">
                <a:solidFill>
                  <a:srgbClr val="000000"/>
                </a:solidFill>
                <a:effectLst/>
                <a:latin typeface="custom_49902"/>
              </a:rPr>
            </a:br>
            <a:r>
              <a:rPr lang="en-GB" b="0" i="0" dirty="0">
                <a:solidFill>
                  <a:srgbClr val="000000"/>
                </a:solidFill>
                <a:effectLst/>
                <a:latin typeface="custom_49902"/>
              </a:rPr>
              <a:t>A teenage time travel adventure of self-discovery. This dark yet witty novel, written in Scots, follows flawed teenager, Daisy, as she is forced to face herself, her grief and her struggles with mental health. Heart-breaking and funny in equal measure. </a:t>
            </a:r>
            <a:endParaRPr lang="en-GB" b="0"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F948C6F3-06A9-3FCC-B49D-26483440012B}"/>
              </a:ext>
            </a:extLst>
          </p:cNvPr>
          <p:cNvSpPr>
            <a:spLocks noGrp="1"/>
          </p:cNvSpPr>
          <p:nvPr>
            <p:ph type="sldNum" sz="quarter" idx="5"/>
          </p:nvPr>
        </p:nvSpPr>
        <p:spPr/>
        <p:txBody>
          <a:bodyPr/>
          <a:lstStyle/>
          <a:p>
            <a:fld id="{D78E8763-CE37-478F-AC50-5431D1C2EC64}" type="slidenum">
              <a:rPr lang="en-GB" smtClean="0"/>
              <a:t>15</a:t>
            </a:fld>
            <a:endParaRPr lang="en-GB"/>
          </a:p>
        </p:txBody>
      </p:sp>
    </p:spTree>
    <p:extLst>
      <p:ext uri="{BB962C8B-B14F-4D97-AF65-F5344CB8AC3E}">
        <p14:creationId xmlns:p14="http://schemas.microsoft.com/office/powerpoint/2010/main" val="132572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F2885-AC7A-1D6B-AD6D-F8520A78B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930E1-F798-9699-9DCD-90C85CEE4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72CC8-4CED-9B84-2B5B-A0CD21BE8092}"/>
              </a:ext>
            </a:extLst>
          </p:cNvPr>
          <p:cNvSpPr>
            <a:spLocks noGrp="1"/>
          </p:cNvSpPr>
          <p:nvPr>
            <p:ph type="body" idx="1"/>
          </p:nvPr>
        </p:nvSpPr>
        <p:spPr/>
        <p: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b="1" i="1" dirty="0"/>
              <a:t>Dim Sum Palace </a:t>
            </a:r>
            <a:r>
              <a:rPr lang="en-GB" b="1" i="0" dirty="0"/>
              <a:t>by X. Fang (Pushkin Children’s Books)</a:t>
            </a:r>
            <a:br>
              <a:rPr lang="en-GB" b="1" i="0" dirty="0"/>
            </a:br>
            <a:r>
              <a:rPr lang="en-GB" b="0" i="0" dirty="0">
                <a:solidFill>
                  <a:srgbClr val="000000"/>
                </a:solidFill>
                <a:effectLst/>
                <a:latin typeface="custom_49902"/>
              </a:rPr>
              <a:t>When a little girl hears she's visiting Dim Sum Palace tomorrow, her dreams are filled with bao, buns and all sorts of delicious dumplings. This beautifully illustrated picture book is full of details and funny moments. Just be warned – it will make you crave a plate of dim sum!</a:t>
            </a:r>
            <a:br>
              <a:rPr lang="en-GB" b="0" i="0" dirty="0">
                <a:solidFill>
                  <a:srgbClr val="000000"/>
                </a:solidFill>
                <a:effectLst/>
                <a:latin typeface="custom_49902"/>
              </a:rPr>
            </a:br>
            <a:br>
              <a:rPr lang="en-GB" b="1" i="0" dirty="0"/>
            </a:br>
            <a:r>
              <a:rPr lang="en-GB" b="1" i="1" dirty="0"/>
              <a:t>Cross My Heart and Never Lie </a:t>
            </a:r>
            <a:r>
              <a:rPr lang="en-GB" b="1" i="0" dirty="0"/>
              <a:t>by Nora </a:t>
            </a:r>
            <a:r>
              <a:rPr lang="en-GB" b="1" i="0" dirty="0" err="1"/>
              <a:t>Dåsnes</a:t>
            </a:r>
            <a:r>
              <a:rPr lang="en-GB" b="1" i="0" dirty="0"/>
              <a:t> (</a:t>
            </a:r>
            <a:r>
              <a:rPr lang="en-GB" b="1" i="0" dirty="0" err="1"/>
              <a:t>Farshore</a:t>
            </a:r>
            <a:r>
              <a:rPr lang="en-GB" b="1" i="0" dirty="0"/>
              <a:t>)</a:t>
            </a:r>
            <a:br>
              <a:rPr lang="en-GB" b="1" i="0" dirty="0"/>
            </a:br>
            <a:r>
              <a:rPr lang="en-GB" b="0" i="0" dirty="0">
                <a:solidFill>
                  <a:srgbClr val="000000"/>
                </a:solidFill>
                <a:effectLst/>
                <a:latin typeface="custom_49902"/>
              </a:rPr>
              <a:t>This bold and bright graphic novel follows 12-year-old Tuva as she starts a new year at school. Unfortunately, her friends have split into Team Linnea and Team Bao – those in a rush to become teenagers, and those who still hate the idea of crushes and growing up. With hilarious illustrations, this beautiful coming-of-age story perfectly captures the moment before becoming a teenager. </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Louder Than Hunger </a:t>
            </a:r>
            <a:r>
              <a:rPr lang="en-GB" b="1" i="0" dirty="0">
                <a:solidFill>
                  <a:srgbClr val="000000"/>
                </a:solidFill>
                <a:effectLst/>
                <a:latin typeface="custom_49902"/>
              </a:rPr>
              <a:t>by John Schu (Walker Books)</a:t>
            </a:r>
            <a:br>
              <a:rPr lang="en-GB" b="1" i="0" dirty="0">
                <a:solidFill>
                  <a:srgbClr val="000000"/>
                </a:solidFill>
                <a:effectLst/>
                <a:latin typeface="custom_49902"/>
              </a:rPr>
            </a:br>
            <a:r>
              <a:rPr lang="en-GB" b="0" i="0" dirty="0">
                <a:solidFill>
                  <a:srgbClr val="000000"/>
                </a:solidFill>
                <a:effectLst/>
                <a:latin typeface="custom_49902"/>
              </a:rPr>
              <a:t>Jake loves skating and musicals, reading comics and spending time with his grandmother. However, Jake also has an eating disorder, and he needs to spend time in inpatient care. This novel-in-verse expertly uses font and layout on the page to let us into Jake's world, his mind and his recovery.</a:t>
            </a:r>
            <a:br>
              <a:rPr lang="en-GB" b="0" i="0" dirty="0">
                <a:solidFill>
                  <a:srgbClr val="000000"/>
                </a:solidFill>
                <a:effectLst/>
                <a:latin typeface="custom_49902"/>
              </a:rPr>
            </a:br>
            <a:r>
              <a:rPr lang="en-GB" dirty="0"/>
              <a:t>Content note: contains depictions of disordered eating</a:t>
            </a:r>
            <a:endParaRPr lang="en-GB" b="0"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35D02A3A-E881-45F9-A8B9-C3C15904C7DC}"/>
              </a:ext>
            </a:extLst>
          </p:cNvPr>
          <p:cNvSpPr>
            <a:spLocks noGrp="1"/>
          </p:cNvSpPr>
          <p:nvPr>
            <p:ph type="sldNum" sz="quarter" idx="5"/>
          </p:nvPr>
        </p:nvSpPr>
        <p:spPr/>
        <p:txBody>
          <a:bodyPr/>
          <a:lstStyle/>
          <a:p>
            <a:fld id="{D78E8763-CE37-478F-AC50-5431D1C2EC64}" type="slidenum">
              <a:rPr lang="en-GB" smtClean="0"/>
              <a:t>16</a:t>
            </a:fld>
            <a:endParaRPr lang="en-GB"/>
          </a:p>
        </p:txBody>
      </p:sp>
    </p:spTree>
    <p:extLst>
      <p:ext uri="{BB962C8B-B14F-4D97-AF65-F5344CB8AC3E}">
        <p14:creationId xmlns:p14="http://schemas.microsoft.com/office/powerpoint/2010/main" val="2830096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3E57-AE66-92BF-7690-CD5776109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97DCF-EC21-E32B-1DA3-02A0B82CE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A79B7-CCA1-032D-8223-E613F2607385}"/>
              </a:ext>
            </a:extLst>
          </p:cNvPr>
          <p:cNvSpPr>
            <a:spLocks noGrp="1"/>
          </p:cNvSpPr>
          <p:nvPr>
            <p:ph type="body" idx="1"/>
          </p:nvPr>
        </p:nvSpPr>
        <p:spPr/>
        <p: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b="1" i="1" dirty="0"/>
              <a:t>Treacle Town </a:t>
            </a:r>
            <a:r>
              <a:rPr lang="en-GB" b="1" i="0" dirty="0"/>
              <a:t>by Brian Conaghan (Andersen Press)</a:t>
            </a:r>
            <a:br>
              <a:rPr lang="en-GB" b="1" i="0" dirty="0"/>
            </a:br>
            <a:r>
              <a:rPr lang="en-GB" b="0" i="0" dirty="0">
                <a:solidFill>
                  <a:srgbClr val="000000"/>
                </a:solidFill>
                <a:effectLst/>
                <a:latin typeface="custom_49902"/>
              </a:rPr>
              <a:t>Con O’Neill is stuck in a world of brutal gang violence, sectarian vendettas and personal tragedy. No money. No prospects. A social design that entraps inhabitants of Treacle Towns up and down the country. Connor is desperate to get away. When he stumbles upon the new world of slam poetry, Con senses a glimmer of hope – a hope that might just lead to his escape from Treacle Town. But it won’t be easy.</a:t>
            </a:r>
            <a:br>
              <a:rPr lang="en-GB" b="0" i="0" dirty="0">
                <a:solidFill>
                  <a:srgbClr val="000000"/>
                </a:solidFill>
                <a:effectLst/>
                <a:latin typeface="custom_49902"/>
              </a:rPr>
            </a:br>
            <a:br>
              <a:rPr lang="en-GB" b="1" i="0" dirty="0"/>
            </a:br>
            <a:r>
              <a:rPr lang="en-GB" b="1" i="1" dirty="0"/>
              <a:t>The Final Year </a:t>
            </a:r>
            <a:r>
              <a:rPr lang="en-GB" b="1" i="0" dirty="0"/>
              <a:t>by Matt Goodfellow (Otter-Barry Books)</a:t>
            </a:r>
            <a:br>
              <a:rPr lang="en-GB" b="1" i="0" dirty="0"/>
            </a:br>
            <a:r>
              <a:rPr lang="en-GB" b="0" i="0" dirty="0">
                <a:solidFill>
                  <a:srgbClr val="000000"/>
                </a:solidFill>
                <a:effectLst/>
                <a:latin typeface="custom_49902"/>
              </a:rPr>
              <a:t>Life can be tough in your last year of primary school. Nate is ready for it all, knowing his best friend PS is at his side. But when they are put in two different classes and PS finds a new friend in Turner, the school bully, Nate's world turns upside-down. His new teacher, Mr Joshua, sees a spark inside of Nate that’s lit by his love of reading and writing. But with so much working against him, and anger rising inside him, will this be enough?</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The Titanic Detective Agency </a:t>
            </a:r>
            <a:r>
              <a:rPr lang="en-GB" b="1" i="0" dirty="0">
                <a:solidFill>
                  <a:srgbClr val="000000"/>
                </a:solidFill>
                <a:effectLst/>
                <a:latin typeface="custom_49902"/>
              </a:rPr>
              <a:t>by Lindsay Littleson (Pokey Hat)</a:t>
            </a:r>
            <a:br>
              <a:rPr lang="en-GB" b="1" i="0" dirty="0">
                <a:solidFill>
                  <a:srgbClr val="000000"/>
                </a:solidFill>
                <a:effectLst/>
                <a:latin typeface="custom_49902"/>
              </a:rPr>
            </a:br>
            <a:r>
              <a:rPr lang="en-GB" b="0" i="0" dirty="0">
                <a:solidFill>
                  <a:srgbClr val="000000"/>
                </a:solidFill>
                <a:effectLst/>
                <a:latin typeface="custom_49902"/>
              </a:rPr>
              <a:t>A captivating and heartwarming mystery adventure that brings to life some of the stories of those children on board the Titanic. It effortlessly blends historical fiction with a modern detective twist, all while delivering an engaging mystery that will appeal to readers of all ages.</a:t>
            </a:r>
            <a:endParaRPr lang="en-GB" b="0"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13307742-0C4A-D748-D963-BF14FB6B9D54}"/>
              </a:ext>
            </a:extLst>
          </p:cNvPr>
          <p:cNvSpPr>
            <a:spLocks noGrp="1"/>
          </p:cNvSpPr>
          <p:nvPr>
            <p:ph type="sldNum" sz="quarter" idx="5"/>
          </p:nvPr>
        </p:nvSpPr>
        <p:spPr/>
        <p:txBody>
          <a:bodyPr/>
          <a:lstStyle/>
          <a:p>
            <a:fld id="{D78E8763-CE37-478F-AC50-5431D1C2EC64}" type="slidenum">
              <a:rPr lang="en-GB" smtClean="0"/>
              <a:t>17</a:t>
            </a:fld>
            <a:endParaRPr lang="en-GB"/>
          </a:p>
        </p:txBody>
      </p:sp>
    </p:spTree>
    <p:extLst>
      <p:ext uri="{BB962C8B-B14F-4D97-AF65-F5344CB8AC3E}">
        <p14:creationId xmlns:p14="http://schemas.microsoft.com/office/powerpoint/2010/main" val="1907094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1E0BC-C490-CB0D-0145-E088C936E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4D71D-C632-5598-E8FA-3C9CEECB2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12D9E-49A3-7DD4-8EB9-207A2455C763}"/>
              </a:ext>
            </a:extLst>
          </p:cNvPr>
          <p:cNvSpPr>
            <a:spLocks noGrp="1"/>
          </p:cNvSpPr>
          <p:nvPr>
            <p:ph type="body" idx="1"/>
          </p:nvPr>
        </p:nvSpPr>
        <p:spPr/>
        <p:txBody>
          <a:bodyPr/>
          <a:lstStyle/>
          <a:p>
            <a:pPr algn="l" rtl="0" fontAlgn="base">
              <a:lnSpc>
                <a:spcPts val="1650"/>
              </a:lnSpc>
              <a:buNone/>
            </a:pPr>
            <a:r>
              <a:rPr lang="en-GB" b="1" i="1" dirty="0"/>
              <a:t>Is This the Way to Brodie Castle? </a:t>
            </a:r>
            <a:r>
              <a:rPr lang="en-GB" b="1" i="0" dirty="0"/>
              <a:t>by Marion C. Husband (Marion C. Husband, Self-published)</a:t>
            </a:r>
            <a:br>
              <a:rPr lang="en-GB" b="1" i="0" dirty="0"/>
            </a:br>
            <a:r>
              <a:rPr lang="en-GB" b="0" i="0" dirty="0">
                <a:solidFill>
                  <a:srgbClr val="000000"/>
                </a:solidFill>
                <a:effectLst/>
                <a:latin typeface="custom_49902"/>
              </a:rPr>
              <a:t>From a dream comes an amazing adventure which will take you all around Scotland as young hero Brodie looks for a castle and a crown. Brodie enjoys a skip and a twirl at a ceilidh and afternoon tea with the king. This is a story of friendship, kindness and hope, and adventures we would all like to go on!</a:t>
            </a:r>
            <a:br>
              <a:rPr lang="en-GB" b="0" i="0" dirty="0">
                <a:solidFill>
                  <a:srgbClr val="000000"/>
                </a:solidFill>
                <a:effectLst/>
                <a:latin typeface="custom_49902"/>
              </a:rPr>
            </a:br>
            <a:br>
              <a:rPr lang="en-GB" b="0" i="0" dirty="0"/>
            </a:br>
            <a:r>
              <a:rPr lang="en-GB" b="1" i="1" dirty="0"/>
              <a:t>You Could Be So Pretty </a:t>
            </a:r>
            <a:r>
              <a:rPr lang="en-GB" b="1" i="0" dirty="0"/>
              <a:t>by Holly Bourne (</a:t>
            </a:r>
            <a:r>
              <a:rPr lang="en-GB" b="1" i="0" dirty="0" err="1"/>
              <a:t>Usbourne</a:t>
            </a:r>
            <a:r>
              <a:rPr lang="en-GB" b="1" i="0" dirty="0"/>
              <a:t> Publishing)</a:t>
            </a:r>
            <a:br>
              <a:rPr lang="en-GB" b="1" i="0" dirty="0"/>
            </a:br>
            <a:r>
              <a:rPr lang="en-GB" b="0" i="0" dirty="0">
                <a:solidFill>
                  <a:srgbClr val="000000"/>
                </a:solidFill>
                <a:effectLst/>
                <a:latin typeface="custom_49902"/>
              </a:rPr>
              <a:t>A powerful, dystopian novel full of twists and turns and with such an unexpected ending you are bound to be shouting from the rooftops! An essential read for ALL twenty-first century teenagers – including boys! A relevant reminder to resist societal pressure and to stand up for who you are.</a:t>
            </a:r>
            <a:br>
              <a:rPr lang="en-GB" b="0" i="0" dirty="0">
                <a:solidFill>
                  <a:srgbClr val="000000"/>
                </a:solidFill>
                <a:effectLst/>
                <a:latin typeface="custom_49902"/>
              </a:rPr>
            </a:br>
            <a:r>
              <a:rPr lang="en-GB" dirty="0"/>
              <a:t>Content note: contains depictions of sexism, sexual assault and disordered eating</a:t>
            </a:r>
            <a:br>
              <a:rPr lang="en-GB" b="0" i="0" dirty="0">
                <a:solidFill>
                  <a:srgbClr val="282828"/>
                </a:solidFill>
                <a:effectLst/>
                <a:latin typeface="-apple-system"/>
              </a:rPr>
            </a:br>
            <a:br>
              <a:rPr lang="en-GB" b="0" i="0" dirty="0">
                <a:solidFill>
                  <a:srgbClr val="000000"/>
                </a:solidFill>
                <a:effectLst/>
                <a:latin typeface="custom_49902"/>
              </a:rPr>
            </a:br>
            <a:endParaRPr lang="en-GB" b="0"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FF31384A-7D42-38E4-2F55-4E8602C39AD6}"/>
              </a:ext>
            </a:extLst>
          </p:cNvPr>
          <p:cNvSpPr>
            <a:spLocks noGrp="1"/>
          </p:cNvSpPr>
          <p:nvPr>
            <p:ph type="sldNum" sz="quarter" idx="5"/>
          </p:nvPr>
        </p:nvSpPr>
        <p:spPr/>
        <p:txBody>
          <a:bodyPr/>
          <a:lstStyle/>
          <a:p>
            <a:fld id="{D78E8763-CE37-478F-AC50-5431D1C2EC64}" type="slidenum">
              <a:rPr lang="en-GB" smtClean="0"/>
              <a:t>18</a:t>
            </a:fld>
            <a:endParaRPr lang="en-GB"/>
          </a:p>
        </p:txBody>
      </p:sp>
    </p:spTree>
    <p:extLst>
      <p:ext uri="{BB962C8B-B14F-4D97-AF65-F5344CB8AC3E}">
        <p14:creationId xmlns:p14="http://schemas.microsoft.com/office/powerpoint/2010/main" val="3213592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17DBF-082D-89C6-0760-96211F882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2D8E4-822C-C815-BA48-C8BD75066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E8C98-BE05-B276-311C-E56BB67C4D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DDADF95F-5FCF-4E11-8E9C-D004F27F1C11}"/>
              </a:ext>
            </a:extLst>
          </p:cNvPr>
          <p:cNvSpPr>
            <a:spLocks noGrp="1"/>
          </p:cNvSpPr>
          <p:nvPr>
            <p:ph type="sldNum" sz="quarter" idx="5"/>
          </p:nvPr>
        </p:nvSpPr>
        <p:spPr/>
        <p:txBody>
          <a:bodyPr/>
          <a:lstStyle/>
          <a:p>
            <a:fld id="{D78E8763-CE37-478F-AC50-5431D1C2EC64}" type="slidenum">
              <a:rPr lang="en-GB" smtClean="0"/>
              <a:t>19</a:t>
            </a:fld>
            <a:endParaRPr lang="en-GB"/>
          </a:p>
        </p:txBody>
      </p:sp>
    </p:spTree>
    <p:extLst>
      <p:ext uri="{BB962C8B-B14F-4D97-AF65-F5344CB8AC3E}">
        <p14:creationId xmlns:p14="http://schemas.microsoft.com/office/powerpoint/2010/main" val="408504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guides can be found at: </a:t>
            </a:r>
            <a:r>
              <a:rPr lang="en-GB" dirty="0">
                <a:hlinkClick r:id="rId3"/>
              </a:rPr>
              <a:t>https://www.scottishbooktrust.com/learning-resources/teen-book-discussion-guides</a:t>
            </a:r>
            <a:endParaRPr lang="en-GB" dirty="0"/>
          </a:p>
        </p:txBody>
      </p:sp>
      <p:sp>
        <p:nvSpPr>
          <p:cNvPr id="4" name="Slide Number Placeholder 3"/>
          <p:cNvSpPr>
            <a:spLocks noGrp="1"/>
          </p:cNvSpPr>
          <p:nvPr>
            <p:ph type="sldNum" sz="quarter" idx="5"/>
          </p:nvPr>
        </p:nvSpPr>
        <p:spPr/>
        <p:txBody>
          <a:bodyPr/>
          <a:lstStyle/>
          <a:p>
            <a:fld id="{D78E8763-CE37-478F-AC50-5431D1C2EC64}" type="slidenum">
              <a:rPr lang="en-GB" smtClean="0"/>
              <a:t>3</a:t>
            </a:fld>
            <a:endParaRPr lang="en-GB"/>
          </a:p>
        </p:txBody>
      </p:sp>
    </p:spTree>
    <p:extLst>
      <p:ext uri="{BB962C8B-B14F-4D97-AF65-F5344CB8AC3E}">
        <p14:creationId xmlns:p14="http://schemas.microsoft.com/office/powerpoint/2010/main" val="42288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516B-22E4-54D5-C786-E0E542A87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A8AE9-BF2F-C3DD-F7EE-9E5D33AC3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8E85A-A8C4-45E7-0A12-382C04E2D2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73BA60-FCD4-EB9D-D682-9D9834570CB7}"/>
              </a:ext>
            </a:extLst>
          </p:cNvPr>
          <p:cNvSpPr>
            <a:spLocks noGrp="1"/>
          </p:cNvSpPr>
          <p:nvPr>
            <p:ph type="sldNum" sz="quarter" idx="5"/>
          </p:nvPr>
        </p:nvSpPr>
        <p:spPr/>
        <p:txBody>
          <a:bodyPr/>
          <a:lstStyle/>
          <a:p>
            <a:fld id="{D78E8763-CE37-478F-AC50-5431D1C2EC64}" type="slidenum">
              <a:rPr lang="en-GB" smtClean="0"/>
              <a:t>4</a:t>
            </a:fld>
            <a:endParaRPr lang="en-GB"/>
          </a:p>
        </p:txBody>
      </p:sp>
    </p:spTree>
    <p:extLst>
      <p:ext uri="{BB962C8B-B14F-4D97-AF65-F5344CB8AC3E}">
        <p14:creationId xmlns:p14="http://schemas.microsoft.com/office/powerpoint/2010/main" val="310188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find out more information on the importance of using contemporary books in your classroom or school, we recommend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National Literacy Trust’s “</a:t>
            </a:r>
            <a:r>
              <a:rPr lang="en-US" sz="1200" i="0" dirty="0">
                <a:latin typeface="Arial" panose="020B0604020202020204" pitchFamily="34" charset="0"/>
                <a:cs typeface="Arial" panose="020B0604020202020204" pitchFamily="34" charset="0"/>
              </a:rPr>
              <a:t>Children and young peoples’ reading in 2023” report: https://literacytrust.org.uk/research-services/research-reports/children-and-young-peoples-reading-in-2023/</a:t>
            </a:r>
            <a:endParaRPr lang="en-GB" sz="1200" i="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latin typeface="Arial" panose="020B0604020202020204" pitchFamily="34" charset="0"/>
                <a:cs typeface="Arial" panose="020B0604020202020204" pitchFamily="34" charset="0"/>
              </a:rPr>
              <a:t>S</a:t>
            </a:r>
            <a:r>
              <a:rPr lang="en-GB" dirty="0"/>
              <a:t>cottish Book Trust’s article “</a:t>
            </a:r>
            <a:r>
              <a:rPr lang="en-GB" b="0" i="0" dirty="0">
                <a:solidFill>
                  <a:srgbClr val="343432"/>
                </a:solidFill>
                <a:effectLst/>
                <a:latin typeface="altis-scotbook-bold"/>
              </a:rPr>
              <a:t>How teachers can put the right book in the right hand”:  </a:t>
            </a:r>
            <a:r>
              <a:rPr lang="en-GB" dirty="0"/>
              <a:t>https://www.scottishbooktrust.com/articles/how-teachers-can-put-the-right-book-in-the-right-hand</a:t>
            </a:r>
          </a:p>
        </p:txBody>
      </p:sp>
      <p:sp>
        <p:nvSpPr>
          <p:cNvPr id="4" name="Slide Number Placeholder 3"/>
          <p:cNvSpPr>
            <a:spLocks noGrp="1"/>
          </p:cNvSpPr>
          <p:nvPr>
            <p:ph type="sldNum" sz="quarter" idx="5"/>
          </p:nvPr>
        </p:nvSpPr>
        <p:spPr/>
        <p:txBody>
          <a:bodyPr/>
          <a:lstStyle/>
          <a:p>
            <a:fld id="{D78E8763-CE37-478F-AC50-5431D1C2EC64}" type="slidenum">
              <a:rPr lang="en-GB" smtClean="0"/>
              <a:t>5</a:t>
            </a:fld>
            <a:endParaRPr lang="en-GB"/>
          </a:p>
        </p:txBody>
      </p:sp>
    </p:spTree>
    <p:extLst>
      <p:ext uri="{BB962C8B-B14F-4D97-AF65-F5344CB8AC3E}">
        <p14:creationId xmlns:p14="http://schemas.microsoft.com/office/powerpoint/2010/main" val="387966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dirty="0"/>
              <a:t>New from Scottish publishers and authors</a:t>
            </a:r>
            <a:br>
              <a:rPr lang="en-GB" b="1" dirty="0"/>
            </a:br>
            <a:br>
              <a:rPr lang="en-GB" b="1" dirty="0"/>
            </a:br>
            <a:r>
              <a:rPr lang="en-GB" b="1" i="1" dirty="0"/>
              <a:t>Ice Cream Boy </a:t>
            </a:r>
            <a:r>
              <a:rPr lang="en-GB" b="1" i="0" dirty="0"/>
              <a:t>by Lindsay Littleson (Floris Books)</a:t>
            </a:r>
            <a:br>
              <a:rPr lang="en-GB" b="1" i="0" dirty="0"/>
            </a:br>
            <a:r>
              <a:rPr lang="en-GB" b="0" i="0" dirty="0">
                <a:solidFill>
                  <a:srgbClr val="000000"/>
                </a:solidFill>
                <a:effectLst/>
                <a:latin typeface="custom_49902"/>
              </a:rPr>
              <a:t>A heart-warming novel set in Glasgow. The story follows Luca </a:t>
            </a:r>
            <a:r>
              <a:rPr lang="en-GB" b="0" i="0" dirty="0" err="1">
                <a:solidFill>
                  <a:srgbClr val="000000"/>
                </a:solidFill>
                <a:effectLst/>
                <a:latin typeface="custom_49902"/>
              </a:rPr>
              <a:t>Verani</a:t>
            </a:r>
            <a:r>
              <a:rPr lang="en-GB" b="0" i="0" dirty="0">
                <a:solidFill>
                  <a:srgbClr val="000000"/>
                </a:solidFill>
                <a:effectLst/>
                <a:latin typeface="custom_49902"/>
              </a:rPr>
              <a:t> who dreams of taking over his family’s ice cream café. When his aunt announces she's selling the struggling business and Luca realises that his beloved </a:t>
            </a:r>
            <a:r>
              <a:rPr lang="en-GB" b="0" i="0" dirty="0" err="1">
                <a:solidFill>
                  <a:srgbClr val="000000"/>
                </a:solidFill>
                <a:effectLst/>
                <a:latin typeface="custom_49902"/>
              </a:rPr>
              <a:t>nonna's</a:t>
            </a:r>
            <a:r>
              <a:rPr lang="en-GB" b="0" i="0" dirty="0">
                <a:solidFill>
                  <a:srgbClr val="000000"/>
                </a:solidFill>
                <a:effectLst/>
                <a:latin typeface="custom_49902"/>
              </a:rPr>
              <a:t> memory is disappearing, everything starts to fall apart.</a:t>
            </a:r>
            <a:br>
              <a:rPr lang="en-GB" b="0" i="0" dirty="0"/>
            </a:br>
            <a:r>
              <a:rPr lang="en-GB" b="0" i="0" dirty="0"/>
              <a:t>Discussion guide here: </a:t>
            </a:r>
            <a:r>
              <a:rPr lang="en-GB" dirty="0">
                <a:hlinkClick r:id="rId3"/>
              </a:rPr>
              <a:t>https://www.scottishbooktrust.com/learning-resources/teen-book-discussion-guides</a:t>
            </a:r>
            <a:br>
              <a:rPr lang="en-GB" dirty="0"/>
            </a:br>
            <a:r>
              <a:rPr lang="en-GB" dirty="0"/>
              <a:t>Content note: contains depictions of discrimination and racism</a:t>
            </a:r>
            <a:br>
              <a:rPr lang="en-GB" b="0" i="0" dirty="0"/>
            </a:br>
            <a:br>
              <a:rPr lang="en-GB" b="0" i="0" dirty="0"/>
            </a:br>
            <a:r>
              <a:rPr lang="en-GB" b="1" i="1" dirty="0"/>
              <a:t>I Don’t Do Mountains </a:t>
            </a:r>
            <a:r>
              <a:rPr lang="en-GB" b="1" i="0" dirty="0"/>
              <a:t>by Barbara Henderson (Scottish </a:t>
            </a:r>
            <a:r>
              <a:rPr lang="en-GB" b="1" i="0" dirty="0" err="1"/>
              <a:t>Mountaneering</a:t>
            </a:r>
            <a:r>
              <a:rPr lang="en-GB" b="1" i="0" dirty="0"/>
              <a:t> Press)</a:t>
            </a:r>
            <a:br>
              <a:rPr lang="en-GB" b="1" i="0" dirty="0"/>
            </a:br>
            <a:r>
              <a:rPr lang="en-GB" b="0" i="0" dirty="0">
                <a:solidFill>
                  <a:srgbClr val="000000"/>
                </a:solidFill>
                <a:effectLst/>
                <a:latin typeface="custom_49902"/>
              </a:rPr>
              <a:t>During a three-day expedition into the Cairngorms, bookworm Kenzie’s imagination is set alight by stories of ancient magic – and by morning, the group leader has disappeared… A high-stakes eco-adventure set against the backdrop of the Scottish wilderness. </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A Flash of Neon </a:t>
            </a:r>
            <a:r>
              <a:rPr lang="en-GB" b="1" i="0" dirty="0">
                <a:solidFill>
                  <a:srgbClr val="000000"/>
                </a:solidFill>
                <a:effectLst/>
                <a:latin typeface="custom_49902"/>
              </a:rPr>
              <a:t>by Sophie Cameron (Little Tiger)</a:t>
            </a:r>
            <a:br>
              <a:rPr lang="en-GB" b="1" i="0" dirty="0">
                <a:solidFill>
                  <a:srgbClr val="000000"/>
                </a:solidFill>
                <a:effectLst/>
                <a:latin typeface="custom_49902"/>
              </a:rPr>
            </a:br>
            <a:r>
              <a:rPr lang="en-GB" b="0" i="0" dirty="0">
                <a:solidFill>
                  <a:srgbClr val="000000"/>
                </a:solidFill>
                <a:effectLst/>
                <a:latin typeface="custom_49902"/>
              </a:rPr>
              <a:t>Meet Laurie who lives in Inverness with her 2 Mums and her student brother, Joel. When Neon enters her life in person, no one is more surprised than Laurie because until he arrived, he had been purely and simply a figment of her imagination. Neon's arrival helps Laurie to take stock of her friendships and consider what it means to be a good friend.</a:t>
            </a:r>
            <a:endParaRPr lang="en-GB" b="0" dirty="0"/>
          </a:p>
        </p:txBody>
      </p:sp>
      <p:sp>
        <p:nvSpPr>
          <p:cNvPr id="4" name="Slide Number Placeholder 3"/>
          <p:cNvSpPr>
            <a:spLocks noGrp="1"/>
          </p:cNvSpPr>
          <p:nvPr>
            <p:ph type="sldNum" sz="quarter" idx="5"/>
          </p:nvPr>
        </p:nvSpPr>
        <p:spPr/>
        <p:txBody>
          <a:bodyPr/>
          <a:lstStyle/>
          <a:p>
            <a:fld id="{D78E8763-CE37-478F-AC50-5431D1C2EC64}" type="slidenum">
              <a:rPr lang="en-GB" smtClean="0"/>
              <a:t>6</a:t>
            </a:fld>
            <a:endParaRPr lang="en-GB"/>
          </a:p>
        </p:txBody>
      </p:sp>
    </p:spTree>
    <p:extLst>
      <p:ext uri="{BB962C8B-B14F-4D97-AF65-F5344CB8AC3E}">
        <p14:creationId xmlns:p14="http://schemas.microsoft.com/office/powerpoint/2010/main" val="7527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05A16-FD19-405A-4E80-9C305732C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36DBDE-525A-DEEA-31E9-297E55CA8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146CD2-320E-420D-7271-58322C1BAD53}"/>
              </a:ext>
            </a:extLst>
          </p:cNvPr>
          <p:cNvSpPr>
            <a:spLocks noGrp="1"/>
          </p:cNvSpPr>
          <p:nvPr>
            <p:ph type="body" idx="1"/>
          </p:nvPr>
        </p:nvSpPr>
        <p:spPr/>
        <p:txBody>
          <a:bodyPr/>
          <a:lstStyle/>
          <a:p>
            <a:pPr algn="l" fontAlgn="base"/>
            <a:r>
              <a:rPr lang="en-GB" b="1" dirty="0"/>
              <a:t>Bookzilla Book of the Month</a:t>
            </a:r>
            <a:br>
              <a:rPr lang="en-GB" b="1" dirty="0"/>
            </a:br>
            <a:br>
              <a:rPr lang="en-GB" b="1" dirty="0"/>
            </a:br>
            <a:r>
              <a:rPr lang="en-GB" b="1" i="1" dirty="0"/>
              <a:t>Maisie vs </a:t>
            </a:r>
            <a:r>
              <a:rPr lang="en-GB" b="1" i="1" dirty="0" err="1"/>
              <a:t>Antartica</a:t>
            </a:r>
            <a:r>
              <a:rPr lang="en-GB" b="1" i="1" dirty="0"/>
              <a:t> </a:t>
            </a:r>
            <a:r>
              <a:rPr lang="en-GB" b="1" i="0" dirty="0"/>
              <a:t>by Jack Jarman (Nosy Crow)</a:t>
            </a:r>
            <a:br>
              <a:rPr lang="en-GB" b="1" i="0" dirty="0"/>
            </a:br>
            <a:r>
              <a:rPr lang="en-GB" b="0" i="0" dirty="0">
                <a:solidFill>
                  <a:srgbClr val="000000"/>
                </a:solidFill>
                <a:effectLst/>
                <a:latin typeface="custom_49902"/>
              </a:rPr>
              <a:t>Filled with humour, heart and a touch of the supernatural, this first book in a brilliant new series takes you on a non-stop adventure in Antarctica, perfect for the most intrepid of readers! Maisie thinks her dad is the most boring person in the world. There, she realises he's not as ordinary as she thought, and he has hidden talents that help them survive.</a:t>
            </a:r>
            <a:br>
              <a:rPr lang="en-GB" b="0" i="0" dirty="0"/>
            </a:br>
            <a:br>
              <a:rPr lang="en-GB" b="0" i="0" dirty="0"/>
            </a:br>
            <a:r>
              <a:rPr lang="en-GB" b="1" i="1" dirty="0"/>
              <a:t>My Name is Samin </a:t>
            </a:r>
            <a:r>
              <a:rPr lang="en-GB" b="1" i="0" dirty="0"/>
              <a:t>by Fidan Meikle (Floris Books)</a:t>
            </a:r>
            <a:br>
              <a:rPr lang="en-GB" b="1" i="0" dirty="0"/>
            </a:br>
            <a:r>
              <a:rPr lang="en-GB" b="0" i="0" dirty="0">
                <a:solidFill>
                  <a:srgbClr val="000000"/>
                </a:solidFill>
                <a:effectLst/>
                <a:latin typeface="custom_49902"/>
              </a:rPr>
              <a:t>A moving debut novel that explores themes of loss, friendship and immigration. Samim is thirteen years old, a gifted chess player and a refugee. Told though a non-linear narrative, we join Samim on his heart-breaking yet hopeful journey as he flees Afghanistan in search of safety.</a:t>
            </a:r>
            <a:br>
              <a:rPr lang="en-GB" b="0" i="0" dirty="0">
                <a:solidFill>
                  <a:srgbClr val="000000"/>
                </a:solidFill>
                <a:effectLst/>
                <a:latin typeface="custom_49902"/>
              </a:rPr>
            </a:br>
            <a:r>
              <a:rPr lang="en-GB" b="0" i="0" dirty="0"/>
              <a:t>Discussion guide here: </a:t>
            </a:r>
            <a:r>
              <a:rPr lang="en-GB" dirty="0">
                <a:hlinkClick r:id="rId3"/>
              </a:rPr>
              <a:t>https://www.scottishbooktrust.com/learning-resources/teen-book-discussion-guides</a:t>
            </a:r>
            <a:br>
              <a:rPr lang="en-GB" dirty="0"/>
            </a:br>
            <a:r>
              <a:rPr lang="en-GB" dirty="0"/>
              <a:t>Content note: contains depictions of discrimination and racism</a:t>
            </a:r>
            <a:br>
              <a:rPr lang="en-GB" b="0" i="0" dirty="0">
                <a:solidFill>
                  <a:srgbClr val="000000"/>
                </a:solidFill>
                <a:effectLst/>
                <a:latin typeface="custom_49902"/>
              </a:rPr>
            </a:br>
            <a:br>
              <a:rPr lang="en-GB" b="0" i="0" dirty="0">
                <a:solidFill>
                  <a:srgbClr val="000000"/>
                </a:solidFill>
                <a:effectLst/>
                <a:latin typeface="custom_49902"/>
              </a:rPr>
            </a:br>
            <a:r>
              <a:rPr lang="en-GB" b="1" i="1" dirty="0" err="1">
                <a:solidFill>
                  <a:srgbClr val="000000"/>
                </a:solidFill>
                <a:effectLst/>
                <a:latin typeface="custom_49902"/>
              </a:rPr>
              <a:t>Skyfleet</a:t>
            </a:r>
            <a:r>
              <a:rPr lang="en-GB" b="1" i="1" dirty="0">
                <a:solidFill>
                  <a:srgbClr val="000000"/>
                </a:solidFill>
                <a:effectLst/>
                <a:latin typeface="custom_49902"/>
              </a:rPr>
              <a:t>: March of the </a:t>
            </a:r>
            <a:r>
              <a:rPr lang="en-GB" b="1" i="1" dirty="0" err="1">
                <a:solidFill>
                  <a:srgbClr val="000000"/>
                </a:solidFill>
                <a:effectLst/>
                <a:latin typeface="custom_49902"/>
              </a:rPr>
              <a:t>Mutabugs</a:t>
            </a:r>
            <a:r>
              <a:rPr lang="en-GB" b="1" i="1" dirty="0">
                <a:solidFill>
                  <a:srgbClr val="000000"/>
                </a:solidFill>
                <a:effectLst/>
                <a:latin typeface="custom_49902"/>
              </a:rPr>
              <a:t> </a:t>
            </a:r>
            <a:r>
              <a:rPr lang="en-GB" b="1" i="0" dirty="0">
                <a:solidFill>
                  <a:srgbClr val="000000"/>
                </a:solidFill>
                <a:effectLst/>
                <a:latin typeface="custom_49902"/>
              </a:rPr>
              <a:t>by Victoria Williamson (Tiny Tree)</a:t>
            </a:r>
            <a:br>
              <a:rPr lang="en-GB" b="1" i="0" dirty="0">
                <a:solidFill>
                  <a:srgbClr val="000000"/>
                </a:solidFill>
                <a:effectLst/>
                <a:latin typeface="custom_49902"/>
              </a:rPr>
            </a:br>
            <a:r>
              <a:rPr lang="en-GB" b="0" i="0" dirty="0">
                <a:solidFill>
                  <a:srgbClr val="000000"/>
                </a:solidFill>
                <a:effectLst/>
                <a:latin typeface="custom_49902"/>
              </a:rPr>
              <a:t>Twelve-year-old Amberley has faced incredible challenges since the crash that took her parents and paralysed her legs. Now, with her best friend Ricardo about to be sent away and a swarm of mutated insects closing in on the </a:t>
            </a:r>
            <a:r>
              <a:rPr lang="en-GB" b="0" i="0" dirty="0" err="1">
                <a:solidFill>
                  <a:srgbClr val="000000"/>
                </a:solidFill>
                <a:effectLst/>
                <a:latin typeface="custom_49902"/>
              </a:rPr>
              <a:t>Skyfleet</a:t>
            </a:r>
            <a:r>
              <a:rPr lang="en-GB" b="0" i="0" dirty="0">
                <a:solidFill>
                  <a:srgbClr val="000000"/>
                </a:solidFill>
                <a:effectLst/>
                <a:latin typeface="custom_49902"/>
              </a:rPr>
              <a:t> base, the stakes have never been higher. Now, Amberley and Ricardo must confront the deadly swarm and save their home, discovering their inner strength and the true meaning of friendship along the way.</a:t>
            </a:r>
            <a:endParaRPr lang="en-GB" b="0" dirty="0"/>
          </a:p>
        </p:txBody>
      </p:sp>
      <p:sp>
        <p:nvSpPr>
          <p:cNvPr id="4" name="Slide Number Placeholder 3">
            <a:extLst>
              <a:ext uri="{FF2B5EF4-FFF2-40B4-BE49-F238E27FC236}">
                <a16:creationId xmlns:a16="http://schemas.microsoft.com/office/drawing/2014/main" id="{FFC4BED2-AD01-CEC2-9AF9-197AD3401CD0}"/>
              </a:ext>
            </a:extLst>
          </p:cNvPr>
          <p:cNvSpPr>
            <a:spLocks noGrp="1"/>
          </p:cNvSpPr>
          <p:nvPr>
            <p:ph type="sldNum" sz="quarter" idx="5"/>
          </p:nvPr>
        </p:nvSpPr>
        <p:spPr/>
        <p:txBody>
          <a:bodyPr/>
          <a:lstStyle/>
          <a:p>
            <a:fld id="{D78E8763-CE37-478F-AC50-5431D1C2EC64}" type="slidenum">
              <a:rPr lang="en-GB" smtClean="0"/>
              <a:t>7</a:t>
            </a:fld>
            <a:endParaRPr lang="en-GB"/>
          </a:p>
        </p:txBody>
      </p:sp>
    </p:spTree>
    <p:extLst>
      <p:ext uri="{BB962C8B-B14F-4D97-AF65-F5344CB8AC3E}">
        <p14:creationId xmlns:p14="http://schemas.microsoft.com/office/powerpoint/2010/main" val="411127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E7E5A-8C2F-3658-6435-127E7FACF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B4526-C8E2-1D2F-C3D5-F7A57A326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22D77-139D-9120-36AA-049F606BB4CA}"/>
              </a:ext>
            </a:extLst>
          </p:cNvPr>
          <p:cNvSpPr>
            <a:spLocks noGrp="1"/>
          </p:cNvSpPr>
          <p:nvPr>
            <p:ph type="body" idx="1"/>
          </p:nvPr>
        </p:nvSpPr>
        <p:spPr/>
        <p:txBody>
          <a:bodyPr/>
          <a:lstStyle/>
          <a:p>
            <a:pPr algn="l" fontAlgn="base"/>
            <a:r>
              <a:rPr lang="en-GB" b="1" dirty="0"/>
              <a:t>What to read if they like… football!</a:t>
            </a:r>
            <a:br>
              <a:rPr lang="en-GB" b="1" dirty="0"/>
            </a:br>
            <a:br>
              <a:rPr lang="en-GB" b="1" dirty="0"/>
            </a:br>
            <a:r>
              <a:rPr lang="en-GB" b="1" i="1" dirty="0"/>
              <a:t>Let’s Play Football! </a:t>
            </a:r>
            <a:r>
              <a:rPr lang="en-GB" b="1" i="0" dirty="0"/>
              <a:t>by Ben Lerwill (Welbeck </a:t>
            </a:r>
            <a:r>
              <a:rPr lang="en-GB" b="1" i="0" dirty="0" err="1"/>
              <a:t>Childrens</a:t>
            </a:r>
            <a:r>
              <a:rPr lang="en-GB" b="1" i="0" dirty="0"/>
              <a:t> Books)</a:t>
            </a:r>
            <a:br>
              <a:rPr lang="en-GB" b="1" i="0" dirty="0"/>
            </a:br>
            <a:r>
              <a:rPr lang="en-GB" b="0" i="0" dirty="0">
                <a:solidFill>
                  <a:srgbClr val="000000"/>
                </a:solidFill>
                <a:effectLst/>
                <a:latin typeface="custom_49902"/>
              </a:rPr>
              <a:t>This uplifting picture book celebrates how football can be played by everyone anywhere (even in space!). Celebrating the accessibility of the world’s favourite support, this is a joyful and inclusive story that will make you want to find a ball and get outside!</a:t>
            </a:r>
            <a:br>
              <a:rPr lang="en-GB" b="0" i="0" dirty="0"/>
            </a:br>
            <a:br>
              <a:rPr lang="en-GB" b="0" i="0" dirty="0"/>
            </a:br>
            <a:r>
              <a:rPr lang="en-GB" b="1" i="1" dirty="0"/>
              <a:t>Planet Football </a:t>
            </a:r>
            <a:r>
              <a:rPr lang="en-GB" b="1" i="0" dirty="0"/>
              <a:t>by Michelle Robinson (Walker Books)</a:t>
            </a:r>
            <a:br>
              <a:rPr lang="en-GB" b="1" i="0" dirty="0"/>
            </a:br>
            <a:r>
              <a:rPr lang="en-GB" b="0" i="0" dirty="0"/>
              <a:t>I</a:t>
            </a:r>
            <a:r>
              <a:rPr lang="en-GB" b="0" i="0" dirty="0">
                <a:solidFill>
                  <a:srgbClr val="000000"/>
                </a:solidFill>
                <a:effectLst/>
                <a:latin typeface="custom_49902"/>
              </a:rPr>
              <a:t>n this fun, rhyming, football meets aliens picture book adventure, mega footy fan, Jackson, becomes an international star with his ‘out of this world’ kick which lands ALL of Earth’s footballs on the moon! With the World Cup in jeopardy, Jackson blasts into space on a ball rescue mission, where he discovers that the moon folk are mega football fans too! A joyful tale of sharing your passion and playing with friends.</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Zac and Jac </a:t>
            </a:r>
            <a:r>
              <a:rPr lang="en-GB" b="1" i="0" dirty="0">
                <a:solidFill>
                  <a:srgbClr val="000000"/>
                </a:solidFill>
                <a:effectLst/>
                <a:latin typeface="custom_49902"/>
              </a:rPr>
              <a:t>by Cathy Jenkins (Cando)</a:t>
            </a:r>
            <a:br>
              <a:rPr lang="en-GB" b="1" i="0" dirty="0">
                <a:solidFill>
                  <a:srgbClr val="000000"/>
                </a:solidFill>
                <a:effectLst/>
                <a:latin typeface="custom_49902"/>
              </a:rPr>
            </a:br>
            <a:r>
              <a:rPr lang="en-GB" b="0" i="0" dirty="0">
                <a:solidFill>
                  <a:srgbClr val="000000"/>
                </a:solidFill>
                <a:effectLst/>
                <a:latin typeface="custom_49902"/>
              </a:rPr>
              <a:t>Supported by the educational charity Show Racism the Red Card. Nine-year-olds Jac and Zac are best friends who both love football and love their dads, but when Jac discovers that his father is racist he is horrified and has no idea how to change his entrenched views and attitudes. There are excellent discussion points and activities included in this important book. </a:t>
            </a:r>
            <a:endParaRPr lang="en-GB" b="0" dirty="0"/>
          </a:p>
        </p:txBody>
      </p:sp>
      <p:sp>
        <p:nvSpPr>
          <p:cNvPr id="4" name="Slide Number Placeholder 3">
            <a:extLst>
              <a:ext uri="{FF2B5EF4-FFF2-40B4-BE49-F238E27FC236}">
                <a16:creationId xmlns:a16="http://schemas.microsoft.com/office/drawing/2014/main" id="{9989F963-E183-C8A5-43E8-9850F0372B20}"/>
              </a:ext>
            </a:extLst>
          </p:cNvPr>
          <p:cNvSpPr>
            <a:spLocks noGrp="1"/>
          </p:cNvSpPr>
          <p:nvPr>
            <p:ph type="sldNum" sz="quarter" idx="5"/>
          </p:nvPr>
        </p:nvSpPr>
        <p:spPr/>
        <p:txBody>
          <a:bodyPr/>
          <a:lstStyle/>
          <a:p>
            <a:fld id="{D78E8763-CE37-478F-AC50-5431D1C2EC64}" type="slidenum">
              <a:rPr lang="en-GB" smtClean="0"/>
              <a:t>8</a:t>
            </a:fld>
            <a:endParaRPr lang="en-GB"/>
          </a:p>
        </p:txBody>
      </p:sp>
    </p:spTree>
    <p:extLst>
      <p:ext uri="{BB962C8B-B14F-4D97-AF65-F5344CB8AC3E}">
        <p14:creationId xmlns:p14="http://schemas.microsoft.com/office/powerpoint/2010/main" val="297327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FE008-2198-FE83-6313-D05E83FAD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9A893-25BB-B562-4EE2-AB3AE30B7D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5A034-AF5A-E03F-758C-40DCCE0F54CD}"/>
              </a:ext>
            </a:extLst>
          </p:cNvPr>
          <p:cNvSpPr>
            <a:spLocks noGrp="1"/>
          </p:cNvSpPr>
          <p:nvPr>
            <p:ph type="body" idx="1"/>
          </p:nvPr>
        </p:nvSpPr>
        <p:spPr/>
        <p:txBody>
          <a:bodyPr/>
          <a:lstStyle/>
          <a:p>
            <a:pPr algn="l" fontAlgn="base"/>
            <a:r>
              <a:rPr lang="en-GB" b="1" dirty="0"/>
              <a:t>What to read if they like… football!</a:t>
            </a:r>
            <a:br>
              <a:rPr lang="en-GB" b="1" dirty="0"/>
            </a:br>
            <a:br>
              <a:rPr lang="en-GB" b="1" dirty="0"/>
            </a:br>
            <a:r>
              <a:rPr lang="en-GB" b="1" i="1" dirty="0"/>
              <a:t>Bobby Bains Plays a Blinder </a:t>
            </a:r>
            <a:r>
              <a:rPr lang="en-GB" b="1" i="0" dirty="0"/>
              <a:t>by Bali Rai (Barrington Stoke)</a:t>
            </a:r>
            <a:br>
              <a:rPr lang="en-GB" b="1" i="0" dirty="0"/>
            </a:br>
            <a:r>
              <a:rPr lang="en-GB" b="0" i="0" dirty="0">
                <a:solidFill>
                  <a:srgbClr val="000000"/>
                </a:solidFill>
                <a:effectLst/>
                <a:latin typeface="custom_49902"/>
              </a:rPr>
              <a:t>Bobby Bains is a young Sikh who loves football and helping people. Whilst helping his mum at the local food bank, he meets an older man called Trevor who seems lonely. Bobby wants to help him and is convinced that Trevor would get on well with his grandad, Nana-ji because of their mutual love of football and reggae. Bobby hatches a plan to help both Trevor and Nana-ji enjoy football again: a walking football tournament!</a:t>
            </a:r>
            <a:br>
              <a:rPr lang="en-GB" b="0" i="0" dirty="0"/>
            </a:br>
            <a:br>
              <a:rPr lang="en-GB" b="0" i="0" dirty="0"/>
            </a:br>
            <a:r>
              <a:rPr lang="en-GB" b="1" i="1" dirty="0"/>
              <a:t>The Dog that Saved the World (Cup) </a:t>
            </a:r>
            <a:r>
              <a:rPr lang="en-GB" b="1" i="0" dirty="0"/>
              <a:t>by Phil Earle (Barrington Stoke)</a:t>
            </a:r>
            <a:br>
              <a:rPr lang="en-GB" b="1" i="0" dirty="0"/>
            </a:br>
            <a:r>
              <a:rPr lang="en-GB" b="0" i="0" dirty="0">
                <a:solidFill>
                  <a:srgbClr val="000000"/>
                </a:solidFill>
                <a:effectLst/>
                <a:latin typeface="custom_49902"/>
              </a:rPr>
              <a:t>This novel is inspired by the theft of the World Cup trophy in 1966 but brought into a contemporary setting. We meet Pickles the dog, and Elsie. Elsie is football obsessed and has a chance to play football at Wembley during half time. However, when her Dad loses his job, Elsie's dreams seem to be slipping away. It's a heartwarming novel which sensitively deals with topics of poverty and homelessness.</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Bad United: Just for Kicks </a:t>
            </a:r>
            <a:r>
              <a:rPr lang="en-GB" b="1" i="0" dirty="0">
                <a:solidFill>
                  <a:srgbClr val="000000"/>
                </a:solidFill>
                <a:effectLst/>
                <a:latin typeface="custom_49902"/>
              </a:rPr>
              <a:t>by Louise Forshaw (Stripes Publishing)</a:t>
            </a:r>
            <a:br>
              <a:rPr lang="en-GB" b="1" i="0" dirty="0">
                <a:solidFill>
                  <a:srgbClr val="000000"/>
                </a:solidFill>
                <a:effectLst/>
                <a:latin typeface="custom_49902"/>
              </a:rPr>
            </a:br>
            <a:r>
              <a:rPr lang="en-GB" b="0" i="0" dirty="0">
                <a:solidFill>
                  <a:srgbClr val="000000"/>
                </a:solidFill>
                <a:effectLst/>
                <a:latin typeface="custom_49902"/>
              </a:rPr>
              <a:t>In this graphic novel we meet Hoof the Unicorn who LOVES football but some of his on-pitch antics see him kicked off his team for not being good enough. He's feeling pretty terrible until he finds a new team of football 'misfits' in Bad United, who encourage their players to embrace their unique skills! A fun, comic style story of inclusivity and believing in yourself for early and less confident readers. </a:t>
            </a:r>
            <a:endParaRPr lang="en-GB" b="0" dirty="0"/>
          </a:p>
        </p:txBody>
      </p:sp>
      <p:sp>
        <p:nvSpPr>
          <p:cNvPr id="4" name="Slide Number Placeholder 3">
            <a:extLst>
              <a:ext uri="{FF2B5EF4-FFF2-40B4-BE49-F238E27FC236}">
                <a16:creationId xmlns:a16="http://schemas.microsoft.com/office/drawing/2014/main" id="{B259370C-0A15-D428-7C70-EECF89633E8B}"/>
              </a:ext>
            </a:extLst>
          </p:cNvPr>
          <p:cNvSpPr>
            <a:spLocks noGrp="1"/>
          </p:cNvSpPr>
          <p:nvPr>
            <p:ph type="sldNum" sz="quarter" idx="5"/>
          </p:nvPr>
        </p:nvSpPr>
        <p:spPr/>
        <p:txBody>
          <a:bodyPr/>
          <a:lstStyle/>
          <a:p>
            <a:fld id="{D78E8763-CE37-478F-AC50-5431D1C2EC64}" type="slidenum">
              <a:rPr lang="en-GB" smtClean="0"/>
              <a:t>9</a:t>
            </a:fld>
            <a:endParaRPr lang="en-GB"/>
          </a:p>
        </p:txBody>
      </p:sp>
    </p:spTree>
    <p:extLst>
      <p:ext uri="{BB962C8B-B14F-4D97-AF65-F5344CB8AC3E}">
        <p14:creationId xmlns:p14="http://schemas.microsoft.com/office/powerpoint/2010/main" val="36985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3A54-2E52-1373-9503-6CBE84A4A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C6971-89D8-A3C9-D3BF-98D95D8E20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29E99-4487-2739-8604-ED754FDDE3A4}"/>
              </a:ext>
            </a:extLst>
          </p:cNvPr>
          <p:cNvSpPr>
            <a:spLocks noGrp="1"/>
          </p:cNvSpPr>
          <p:nvPr>
            <p:ph type="body" idx="1"/>
          </p:nvPr>
        </p:nvSpPr>
        <p:spPr/>
        <p:txBody>
          <a:bodyPr/>
          <a:lstStyle/>
          <a:p>
            <a:pPr algn="l" rtl="0" fontAlgn="base">
              <a:lnSpc>
                <a:spcPts val="1650"/>
              </a:lnSpc>
              <a:buNone/>
            </a:pPr>
            <a:r>
              <a:rPr lang="en-GB" b="1" dirty="0"/>
              <a:t>What to read if they like… football!</a:t>
            </a:r>
            <a:br>
              <a:rPr lang="en-GB" b="1" dirty="0"/>
            </a:br>
            <a:br>
              <a:rPr lang="en-GB" b="1" dirty="0"/>
            </a:br>
            <a:r>
              <a:rPr lang="en-GB" b="1" i="1" dirty="0"/>
              <a:t>Booked: Graphic Novel </a:t>
            </a:r>
            <a:r>
              <a:rPr lang="en-GB" b="1" i="0" dirty="0"/>
              <a:t>by Kwame Alexander (Andersen Press)</a:t>
            </a:r>
            <a:br>
              <a:rPr lang="en-GB" b="1" i="0" dirty="0"/>
            </a:br>
            <a:r>
              <a:rPr lang="en-GB" b="0" i="0" dirty="0">
                <a:solidFill>
                  <a:srgbClr val="000000"/>
                </a:solidFill>
                <a:effectLst/>
                <a:latin typeface="custom_49902"/>
              </a:rPr>
              <a:t>Follow soccer-obsessed twelve-year-old Nick as he navigates the highs and lows of sports, a new crush, standing up to a bully, and, most challenging, his parents’ separation. Helping him along are his best friend and fellow soccer player Coby and The Mac, an ex-rapper librarian. This is a bold and heartfelt graphic novel with powerful and relatable themes.</a:t>
            </a:r>
            <a:br>
              <a:rPr lang="en-GB" b="0" i="0" dirty="0"/>
            </a:br>
            <a:br>
              <a:rPr lang="en-GB" b="0" i="0" dirty="0"/>
            </a:br>
            <a:r>
              <a:rPr lang="en-GB" b="1" i="1" dirty="0"/>
              <a:t>Finding Her Feet </a:t>
            </a:r>
            <a:r>
              <a:rPr lang="en-GB" b="1" i="0" dirty="0"/>
              <a:t>by Eve Ainsworth (Barrington Stoke)</a:t>
            </a:r>
            <a:br>
              <a:rPr lang="en-GB" b="1" i="0" dirty="0"/>
            </a:br>
            <a:r>
              <a:rPr lang="en-GB" b="0" i="0" dirty="0">
                <a:solidFill>
                  <a:srgbClr val="000000"/>
                </a:solidFill>
                <a:effectLst/>
                <a:latin typeface="custom_49902"/>
              </a:rPr>
              <a:t>On starting secondary school Lily struggles to overcome her anxiety and navigate changing friendships. But encouraged by her PE teacher she discovers a talent for football that helps her to find her place. Interspersed with tales from the history of women's football, this super-readable title is filled with hope and inspiration. </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Key Player </a:t>
            </a:r>
            <a:r>
              <a:rPr lang="en-GB" b="1" i="0" dirty="0">
                <a:solidFill>
                  <a:srgbClr val="000000"/>
                </a:solidFill>
                <a:effectLst/>
                <a:latin typeface="custom_49902"/>
              </a:rPr>
              <a:t>by Kelly Yang (Knights Of)</a:t>
            </a:r>
            <a:br>
              <a:rPr lang="en-GB" b="1" i="0" dirty="0">
                <a:solidFill>
                  <a:srgbClr val="000000"/>
                </a:solidFill>
                <a:effectLst/>
                <a:latin typeface="custom_49902"/>
              </a:rPr>
            </a:br>
            <a:r>
              <a:rPr lang="en-GB" b="0" i="0" dirty="0">
                <a:solidFill>
                  <a:srgbClr val="000000"/>
                </a:solidFill>
                <a:effectLst/>
                <a:latin typeface="custom_49902"/>
              </a:rPr>
              <a:t>Desperate to achieve the grades she needs to attend journalism camp Mia plans to track down the Chinese women's football team for an exclusive interview in the run up to the Women's World Cup. Caught between her conflicting loyalties to her native and adopted countries, with the impending match against the USA, Mia's tenacious spark challenges preconceptions about identity, success and the meaning of sport. </a:t>
            </a:r>
            <a:endParaRPr lang="en-GB" b="0"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37040EA4-ACF8-7434-B87B-BCD096A45FF0}"/>
              </a:ext>
            </a:extLst>
          </p:cNvPr>
          <p:cNvSpPr>
            <a:spLocks noGrp="1"/>
          </p:cNvSpPr>
          <p:nvPr>
            <p:ph type="sldNum" sz="quarter" idx="5"/>
          </p:nvPr>
        </p:nvSpPr>
        <p:spPr/>
        <p:txBody>
          <a:bodyPr/>
          <a:lstStyle/>
          <a:p>
            <a:fld id="{D78E8763-CE37-478F-AC50-5431D1C2EC64}" type="slidenum">
              <a:rPr lang="en-GB" smtClean="0"/>
              <a:t>10</a:t>
            </a:fld>
            <a:endParaRPr lang="en-GB"/>
          </a:p>
        </p:txBody>
      </p:sp>
    </p:spTree>
    <p:extLst>
      <p:ext uri="{BB962C8B-B14F-4D97-AF65-F5344CB8AC3E}">
        <p14:creationId xmlns:p14="http://schemas.microsoft.com/office/powerpoint/2010/main" val="72530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24.png"/><Relationship Id="rId4" Type="http://schemas.openxmlformats.org/officeDocument/2006/relationships/hyperlink" Target="https://www.scottishbooktrust.com/learning-resources/teen-book-discussion-guides" TargetMode="External"/><Relationship Id="rId9" Type="http://schemas.openxmlformats.org/officeDocument/2006/relationships/image" Target="../media/image4.gif"/></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https://www.scottishbooktrust.com/learning-resources/teen-book-discussion-guides" TargetMode="External"/><Relationship Id="rId9" Type="http://schemas.openxmlformats.org/officeDocument/2006/relationships/image" Target="../media/image4.gif"/></Relationships>
</file>

<file path=ppt/slides/_rels/slide1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https://www.scottishbooktrust.com/authors-live-on-deman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4.jpeg"/><Relationship Id="rId9"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gif"/></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jpe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3.jpeg"/><Relationship Id="rId9"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hyperlink" Target="https://www.scottishbooktrust.com/learning-and-resources/clpl-for-learning-professionals"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www.scottishbooktrust.com/book-of-the-month/bookzilla-northern-soul" TargetMode="External"/><Relationship Id="rId5" Type="http://schemas.openxmlformats.org/officeDocument/2006/relationships/hyperlink" Target="https://www.scottishbooktrust.com/book-lists" TargetMode="External"/><Relationship Id="rId4" Type="http://schemas.openxmlformats.org/officeDocument/2006/relationships/hyperlink" Target="https://www.scottishbooktrust.com/reading-and-stories/bookzill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www.scottishbooktrust.com/learning-resources/teen-book-discussion-guides" TargetMode="External"/><Relationship Id="rId5" Type="http://schemas.openxmlformats.org/officeDocument/2006/relationships/image" Target="../media/image5.png"/><Relationship Id="rId4" Type="http://schemas.openxmlformats.org/officeDocument/2006/relationships/hyperlink" Target="https://www.scottishbooktrust.com/learning-resources/book-discovery-gu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4.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4.gif"/></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4.gif"/><Relationship Id="rId4" Type="http://schemas.openxmlformats.org/officeDocument/2006/relationships/hyperlink" Target="https://www.scottishbooktrust.com/book-of-the-month" TargetMode="External"/><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Book Discovery Guide</a:t>
            </a:r>
          </a:p>
        </p:txBody>
      </p:sp>
      <p:sp>
        <p:nvSpPr>
          <p:cNvPr id="3" name="Subtitle 2"/>
          <p:cNvSpPr>
            <a:spLocks noGrp="1"/>
          </p:cNvSpPr>
          <p:nvPr>
            <p:ph type="subTitle" idx="1"/>
          </p:nvPr>
        </p:nvSpPr>
        <p:spPr>
          <a:xfrm>
            <a:off x="1371600" y="3505200"/>
            <a:ext cx="6400800" cy="1752600"/>
          </a:xfrm>
        </p:spPr>
        <p:txBody>
          <a:bodyPr vert="horz" lIns="91440" tIns="45720" rIns="91440" bIns="45720" anchor="t">
            <a:noAutofit/>
          </a:bodyPr>
          <a:lstStyle/>
          <a:p>
            <a:r>
              <a:rPr lang="en-US" sz="2800" dirty="0">
                <a:solidFill>
                  <a:schemeClr val="bg1"/>
                </a:solidFill>
                <a:latin typeface="Arial"/>
                <a:cs typeface="Arial"/>
              </a:rPr>
              <a:t>Issue 8: June 2025</a:t>
            </a:r>
            <a:endParaRPr lang="en-US" sz="2800" dirty="0">
              <a:solidFill>
                <a:schemeClr val="bg1"/>
              </a:solidFill>
              <a:latin typeface="Arial" panose="020B0604020202020204" pitchFamily="34"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67ECA3F7-868B-952B-1F7C-AEF41B0393CD}"/>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E944AFDC-351C-4E4B-AFAF-5D74C490BDAE}"/>
              </a:ext>
            </a:extLst>
          </p:cNvPr>
          <p:cNvSpPr>
            <a:spLocks noGrp="1"/>
          </p:cNvSpPr>
          <p:nvPr>
            <p:ph type="title"/>
          </p:nvPr>
        </p:nvSpPr>
        <p:spPr>
          <a:xfrm>
            <a:off x="348904" y="472931"/>
            <a:ext cx="8553919" cy="682415"/>
          </a:xfrm>
        </p:spPr>
        <p:txBody>
          <a:bodyPr anchor="t" anchorCtr="0">
            <a:noAutofit/>
          </a:bodyPr>
          <a:lstStyle/>
          <a:p>
            <a:pPr algn="l"/>
            <a:r>
              <a:rPr lang="en-US" sz="3600" b="1" dirty="0">
                <a:latin typeface="Arial" panose="020B0604020202020204" pitchFamily="34" charset="0"/>
                <a:cs typeface="Arial" panose="020B0604020202020204" pitchFamily="34" charset="0"/>
              </a:rPr>
              <a:t>What to read if they like… football! (3)</a:t>
            </a:r>
          </a:p>
        </p:txBody>
      </p:sp>
      <p:pic>
        <p:nvPicPr>
          <p:cNvPr id="1026" name="Picture 2" descr="Cover of Booked: Graphic Novel by Kwame Alexander">
            <a:extLst>
              <a:ext uri="{FF2B5EF4-FFF2-40B4-BE49-F238E27FC236}">
                <a16:creationId xmlns:a16="http://schemas.microsoft.com/office/drawing/2014/main" id="{E6B8D9DC-A09F-FC95-C62A-7B2D14CD000C}"/>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p:blipFill>
        <p:spPr bwMode="auto">
          <a:xfrm>
            <a:off x="467544" y="1567919"/>
            <a:ext cx="2483563" cy="3719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D52EC5A1-E372-92AF-2EFF-ED8FA49374ED}"/>
              </a:ext>
            </a:extLst>
          </p:cNvPr>
          <p:cNvSpPr>
            <a:spLocks noGrp="1"/>
          </p:cNvSpPr>
          <p:nvPr>
            <p:ph type="body" sz="quarter" idx="12"/>
          </p:nvPr>
        </p:nvSpPr>
        <p:spPr>
          <a:xfrm>
            <a:off x="442574" y="5446888"/>
            <a:ext cx="2614081" cy="598487"/>
          </a:xfrm>
        </p:spPr>
        <p:txBody>
          <a:bodyPr/>
          <a:lstStyle/>
          <a:p>
            <a:pPr marL="0" indent="0" algn="ctr">
              <a:buNone/>
            </a:pPr>
            <a:r>
              <a:rPr lang="en-GB" b="1" dirty="0"/>
              <a:t>P5+</a:t>
            </a:r>
          </a:p>
        </p:txBody>
      </p:sp>
      <p:pic>
        <p:nvPicPr>
          <p:cNvPr id="2" name="Picture 2" descr="Cover of Finding Her Feet by Eve Ainsworth ">
            <a:extLst>
              <a:ext uri="{FF2B5EF4-FFF2-40B4-BE49-F238E27FC236}">
                <a16:creationId xmlns:a16="http://schemas.microsoft.com/office/drawing/2014/main" id="{5EF87E5E-C498-C370-55F7-8ECF87ECC792}"/>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p:blipFill>
        <p:spPr bwMode="auto">
          <a:xfrm>
            <a:off x="3134777" y="1537497"/>
            <a:ext cx="2480754" cy="37816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6311C211-A065-8237-7DA6-357F3C0AFA82}"/>
              </a:ext>
            </a:extLst>
          </p:cNvPr>
          <p:cNvSpPr>
            <a:spLocks noGrp="1"/>
          </p:cNvSpPr>
          <p:nvPr>
            <p:ph type="body" sz="quarter" idx="13"/>
          </p:nvPr>
        </p:nvSpPr>
        <p:spPr>
          <a:xfrm>
            <a:off x="3124200" y="5508719"/>
            <a:ext cx="2589957" cy="385133"/>
          </a:xfrm>
        </p:spPr>
        <p:txBody>
          <a:bodyPr/>
          <a:lstStyle/>
          <a:p>
            <a:pPr marL="0" indent="0" algn="ctr">
              <a:buNone/>
            </a:pPr>
            <a:r>
              <a:rPr lang="en-GB" b="1" dirty="0"/>
              <a:t>P5+</a:t>
            </a:r>
          </a:p>
        </p:txBody>
      </p:sp>
      <p:pic>
        <p:nvPicPr>
          <p:cNvPr id="16" name="Content Placeholder 15" descr="Cover of Key Player by Kelly Yang ">
            <a:extLst>
              <a:ext uri="{FF2B5EF4-FFF2-40B4-BE49-F238E27FC236}">
                <a16:creationId xmlns:a16="http://schemas.microsoft.com/office/drawing/2014/main" id="{A28E816A-E215-5CCB-0581-688A0685DBAC}"/>
              </a:ext>
            </a:extLst>
          </p:cNvPr>
          <p:cNvPicPr>
            <a:picLocks noGrp="1" noChangeAspect="1"/>
          </p:cNvPicPr>
          <p:nvPr>
            <p:ph sz="quarter" idx="11"/>
          </p:nvPr>
        </p:nvPicPr>
        <p:blipFill>
          <a:blip r:embed="rId6" cstate="screen">
            <a:extLst>
              <a:ext uri="{28A0092B-C50C-407E-A947-70E740481C1C}">
                <a14:useLocalDpi xmlns:a14="http://schemas.microsoft.com/office/drawing/2010/main" val="0"/>
              </a:ext>
            </a:extLst>
          </a:blip>
          <a:srcRect/>
          <a:stretch/>
        </p:blipFill>
        <p:spPr>
          <a:xfrm>
            <a:off x="5843930" y="1572173"/>
            <a:ext cx="2422570" cy="3736815"/>
          </a:xfrm>
        </p:spPr>
      </p:pic>
      <p:sp>
        <p:nvSpPr>
          <p:cNvPr id="12" name="Text Placeholder 11">
            <a:extLst>
              <a:ext uri="{FF2B5EF4-FFF2-40B4-BE49-F238E27FC236}">
                <a16:creationId xmlns:a16="http://schemas.microsoft.com/office/drawing/2014/main" id="{6BFE80F9-A992-676A-9D06-303C3DCB2461}"/>
              </a:ext>
            </a:extLst>
          </p:cNvPr>
          <p:cNvSpPr>
            <a:spLocks noGrp="1"/>
          </p:cNvSpPr>
          <p:nvPr>
            <p:ph type="body" sz="quarter" idx="14"/>
          </p:nvPr>
        </p:nvSpPr>
        <p:spPr>
          <a:xfrm>
            <a:off x="5843931" y="5446887"/>
            <a:ext cx="2422570" cy="598488"/>
          </a:xfrm>
        </p:spPr>
        <p:txBody>
          <a:bodyPr/>
          <a:lstStyle/>
          <a:p>
            <a:pPr marL="0" indent="0" algn="ctr">
              <a:buNone/>
            </a:pPr>
            <a:r>
              <a:rPr lang="en-GB" b="1" dirty="0"/>
              <a:t>P5+</a:t>
            </a:r>
          </a:p>
        </p:txBody>
      </p:sp>
      <p:sp>
        <p:nvSpPr>
          <p:cNvPr id="10" name="TextBox 9">
            <a:extLst>
              <a:ext uri="{FF2B5EF4-FFF2-40B4-BE49-F238E27FC236}">
                <a16:creationId xmlns:a16="http://schemas.microsoft.com/office/drawing/2014/main" id="{057D2659-D3AD-1C91-8963-57E9E7FF0BAD}"/>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8604D818-BE7B-B3C3-74F0-669B312D6E8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89490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4E3922E8-280E-F53E-2053-FE58F57BE3BA}"/>
            </a:ext>
          </a:extLst>
        </p:cNvPr>
        <p:cNvGrpSpPr/>
        <p:nvPr/>
      </p:nvGrpSpPr>
      <p:grpSpPr>
        <a:xfrm>
          <a:off x="0" y="0"/>
          <a:ext cx="0" cy="0"/>
          <a:chOff x="0" y="0"/>
          <a:chExt cx="0" cy="0"/>
        </a:xfrm>
      </p:grpSpPr>
      <p:sp>
        <p:nvSpPr>
          <p:cNvPr id="7" name="Title 7">
            <a:extLst>
              <a:ext uri="{FF2B5EF4-FFF2-40B4-BE49-F238E27FC236}">
                <a16:creationId xmlns:a16="http://schemas.microsoft.com/office/drawing/2014/main" id="{8142616C-92AD-C9EA-5BA2-B365132B6E61}"/>
              </a:ext>
            </a:extLst>
          </p:cNvPr>
          <p:cNvSpPr txBox="1">
            <a:spLocks noGrp="1"/>
          </p:cNvSpPr>
          <p:nvPr>
            <p:ph type="title" idx="4294967295"/>
          </p:nvPr>
        </p:nvSpPr>
        <p:spPr>
          <a:xfrm>
            <a:off x="372963" y="95330"/>
            <a:ext cx="8305800" cy="6824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Great books for book groups (1)</a:t>
            </a:r>
          </a:p>
        </p:txBody>
      </p:sp>
      <p:sp>
        <p:nvSpPr>
          <p:cNvPr id="8" name="TextBox 7">
            <a:extLst>
              <a:ext uri="{FF2B5EF4-FFF2-40B4-BE49-F238E27FC236}">
                <a16:creationId xmlns:a16="http://schemas.microsoft.com/office/drawing/2014/main" id="{0BE25157-FA9B-E122-101C-77D67F1422E5}"/>
              </a:ext>
            </a:extLst>
          </p:cNvPr>
          <p:cNvSpPr txBox="1"/>
          <p:nvPr/>
        </p:nvSpPr>
        <p:spPr>
          <a:xfrm>
            <a:off x="387786" y="646384"/>
            <a:ext cx="7995158"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We've hand-selected books that are great for running a book group with your pupils. Each of these titles has </a:t>
            </a:r>
            <a:r>
              <a:rPr lang="en-GB" sz="1600" dirty="0">
                <a:latin typeface="Arial" panose="020B0604020202020204" pitchFamily="34" charset="0"/>
                <a:cs typeface="Arial" panose="020B0604020202020204" pitchFamily="34" charset="0"/>
                <a:hlinkClick r:id="rId4"/>
              </a:rPr>
              <a:t>a discussion guide </a:t>
            </a:r>
            <a:r>
              <a:rPr lang="en-GB" sz="1600" dirty="0">
                <a:latin typeface="Arial" panose="020B0604020202020204" pitchFamily="34" charset="0"/>
                <a:cs typeface="Arial" panose="020B0604020202020204" pitchFamily="34" charset="0"/>
              </a:rPr>
              <a:t>with ready-to-go discussion questions, creative writing prompts and recommendations of what to read next.</a:t>
            </a:r>
          </a:p>
        </p:txBody>
      </p:sp>
      <p:pic>
        <p:nvPicPr>
          <p:cNvPr id="1026" name="Picture 2" descr="Cover of Talking History by Joan Haig and Joan Lennon ">
            <a:extLst>
              <a:ext uri="{FF2B5EF4-FFF2-40B4-BE49-F238E27FC236}">
                <a16:creationId xmlns:a16="http://schemas.microsoft.com/office/drawing/2014/main" id="{E55E6D87-383A-F400-88A1-0B4063DDB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67544" y="1827354"/>
            <a:ext cx="2483563" cy="320046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DCCC7D25-E0C0-E196-D4FE-2D350CB9EBF4}"/>
              </a:ext>
            </a:extLst>
          </p:cNvPr>
          <p:cNvSpPr>
            <a:spLocks noGrp="1"/>
          </p:cNvSpPr>
          <p:nvPr>
            <p:ph type="body" sz="quarter" idx="12"/>
          </p:nvPr>
        </p:nvSpPr>
        <p:spPr>
          <a:xfrm>
            <a:off x="442574" y="5446888"/>
            <a:ext cx="2614081" cy="598487"/>
          </a:xfrm>
        </p:spPr>
        <p:txBody>
          <a:bodyPr/>
          <a:lstStyle/>
          <a:p>
            <a:pPr marL="0" indent="0" algn="ctr">
              <a:buNone/>
            </a:pPr>
            <a:r>
              <a:rPr lang="en-GB" b="1" dirty="0"/>
              <a:t>P4+</a:t>
            </a:r>
          </a:p>
        </p:txBody>
      </p:sp>
      <p:pic>
        <p:nvPicPr>
          <p:cNvPr id="13" name="Picture 12" descr="Discussion guide icon (there is a discussion guide of Talking History, see notes for link)">
            <a:extLst>
              <a:ext uri="{FF2B5EF4-FFF2-40B4-BE49-F238E27FC236}">
                <a16:creationId xmlns:a16="http://schemas.microsoft.com/office/drawing/2014/main" id="{97370F1B-AFD2-B8C9-D026-DA029B3C24F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8608" y="1628800"/>
            <a:ext cx="597872" cy="597872"/>
          </a:xfrm>
          <a:prstGeom prst="rect">
            <a:avLst/>
          </a:prstGeom>
        </p:spPr>
      </p:pic>
      <p:pic>
        <p:nvPicPr>
          <p:cNvPr id="2" name="Picture 2" descr="Cover of The Climbers by Keith Gray ">
            <a:extLst>
              <a:ext uri="{FF2B5EF4-FFF2-40B4-BE49-F238E27FC236}">
                <a16:creationId xmlns:a16="http://schemas.microsoft.com/office/drawing/2014/main" id="{95D415C1-4992-B27E-A0F7-44DF5E2AB3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3134777" y="1537497"/>
            <a:ext cx="2480754" cy="378163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22DEFDEC-DAD7-C87B-C0AF-B421E4A337C7}"/>
              </a:ext>
            </a:extLst>
          </p:cNvPr>
          <p:cNvSpPr>
            <a:spLocks noGrp="1"/>
          </p:cNvSpPr>
          <p:nvPr>
            <p:ph type="body" sz="quarter" idx="13"/>
          </p:nvPr>
        </p:nvSpPr>
        <p:spPr>
          <a:xfrm>
            <a:off x="3124200" y="5508719"/>
            <a:ext cx="2589957" cy="385133"/>
          </a:xfrm>
        </p:spPr>
        <p:txBody>
          <a:bodyPr/>
          <a:lstStyle/>
          <a:p>
            <a:pPr marL="0" indent="0" algn="ctr">
              <a:buNone/>
            </a:pPr>
            <a:r>
              <a:rPr lang="en-GB" b="1" dirty="0"/>
              <a:t>P6+</a:t>
            </a:r>
          </a:p>
        </p:txBody>
      </p:sp>
      <p:pic>
        <p:nvPicPr>
          <p:cNvPr id="14" name="Picture 13" descr="Discussion guide icon (there is a discussion guide of The Climbers, see notes for link)">
            <a:extLst>
              <a:ext uri="{FF2B5EF4-FFF2-40B4-BE49-F238E27FC236}">
                <a16:creationId xmlns:a16="http://schemas.microsoft.com/office/drawing/2014/main" id="{174FB19C-0D8C-0EF8-A292-FCA6986B8C9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906378" y="1408319"/>
            <a:ext cx="597872" cy="597872"/>
          </a:xfrm>
          <a:prstGeom prst="rect">
            <a:avLst/>
          </a:prstGeom>
        </p:spPr>
      </p:pic>
      <p:pic>
        <p:nvPicPr>
          <p:cNvPr id="16" name="Content Placeholder 15" descr="Cover of Know My Place by Eve Ainsworth ">
            <a:extLst>
              <a:ext uri="{FF2B5EF4-FFF2-40B4-BE49-F238E27FC236}">
                <a16:creationId xmlns:a16="http://schemas.microsoft.com/office/drawing/2014/main" id="{795952D8-D796-941A-979F-B771DA3D6402}"/>
              </a:ext>
              <a:ext uri="{C183D7F6-B498-43B3-948B-1728B52AA6E4}">
                <adec:decorative xmlns:adec="http://schemas.microsoft.com/office/drawing/2017/decorative" val="0"/>
              </a:ext>
            </a:extLst>
          </p:cNvPr>
          <p:cNvPicPr>
            <a:picLocks noGrp="1" noChangeAspect="1"/>
          </p:cNvPicPr>
          <p:nvPr>
            <p:ph sz="quarter" idx="11"/>
          </p:nvPr>
        </p:nvPicPr>
        <p:blipFill>
          <a:blip r:embed="rId8" cstate="screen">
            <a:extLst>
              <a:ext uri="{28A0092B-C50C-407E-A947-70E740481C1C}">
                <a14:useLocalDpi xmlns:a14="http://schemas.microsoft.com/office/drawing/2010/main" val="0"/>
              </a:ext>
            </a:extLst>
          </a:blip>
          <a:srcRect/>
          <a:stretch/>
        </p:blipFill>
        <p:spPr>
          <a:xfrm>
            <a:off x="5843930" y="1572173"/>
            <a:ext cx="2422570" cy="3736815"/>
          </a:xfrm>
        </p:spPr>
      </p:pic>
      <p:sp>
        <p:nvSpPr>
          <p:cNvPr id="12" name="Text Placeholder 11">
            <a:extLst>
              <a:ext uri="{FF2B5EF4-FFF2-40B4-BE49-F238E27FC236}">
                <a16:creationId xmlns:a16="http://schemas.microsoft.com/office/drawing/2014/main" id="{3AE5118F-BAB2-CEC1-5693-85D3E13D7F3C}"/>
              </a:ext>
            </a:extLst>
          </p:cNvPr>
          <p:cNvSpPr>
            <a:spLocks noGrp="1"/>
          </p:cNvSpPr>
          <p:nvPr>
            <p:ph type="body" sz="quarter" idx="14"/>
          </p:nvPr>
        </p:nvSpPr>
        <p:spPr>
          <a:xfrm>
            <a:off x="5843931" y="5446887"/>
            <a:ext cx="2422570" cy="598488"/>
          </a:xfrm>
        </p:spPr>
        <p:txBody>
          <a:bodyPr/>
          <a:lstStyle/>
          <a:p>
            <a:pPr marL="0" indent="0" algn="ctr">
              <a:buNone/>
            </a:pPr>
            <a:r>
              <a:rPr lang="en-GB" b="1" dirty="0"/>
              <a:t>S1+</a:t>
            </a:r>
          </a:p>
        </p:txBody>
      </p:sp>
      <p:pic>
        <p:nvPicPr>
          <p:cNvPr id="15" name="Picture 14" descr="Discussion guide icon (there is a discussion guide of Know My Place, see notes for link)">
            <a:extLst>
              <a:ext uri="{FF2B5EF4-FFF2-40B4-BE49-F238E27FC236}">
                <a16:creationId xmlns:a16="http://schemas.microsoft.com/office/drawing/2014/main" id="{868CAE52-0814-FADC-87F7-49FE6CC9E65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615531" y="1396403"/>
            <a:ext cx="597872" cy="597872"/>
          </a:xfrm>
          <a:prstGeom prst="rect">
            <a:avLst/>
          </a:prstGeom>
        </p:spPr>
      </p:pic>
      <p:sp>
        <p:nvSpPr>
          <p:cNvPr id="10" name="TextBox 9">
            <a:extLst>
              <a:ext uri="{FF2B5EF4-FFF2-40B4-BE49-F238E27FC236}">
                <a16:creationId xmlns:a16="http://schemas.microsoft.com/office/drawing/2014/main" id="{75BC7169-CD1B-1D4E-93EA-AF445893B2A9}"/>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5DF8532C-2331-6547-869F-3D070087876E}"/>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06941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BBCF1416-0DB0-1623-2D82-D824D212949A}"/>
            </a:ext>
          </a:extLst>
        </p:cNvPr>
        <p:cNvGrpSpPr/>
        <p:nvPr/>
      </p:nvGrpSpPr>
      <p:grpSpPr>
        <a:xfrm>
          <a:off x="0" y="0"/>
          <a:ext cx="0" cy="0"/>
          <a:chOff x="0" y="0"/>
          <a:chExt cx="0" cy="0"/>
        </a:xfrm>
      </p:grpSpPr>
      <p:sp>
        <p:nvSpPr>
          <p:cNvPr id="7" name="Title 7">
            <a:extLst>
              <a:ext uri="{FF2B5EF4-FFF2-40B4-BE49-F238E27FC236}">
                <a16:creationId xmlns:a16="http://schemas.microsoft.com/office/drawing/2014/main" id="{7F24DF39-2883-ED8E-AE1F-8A7F9B720A7D}"/>
              </a:ext>
            </a:extLst>
          </p:cNvPr>
          <p:cNvSpPr txBox="1">
            <a:spLocks noGrp="1"/>
          </p:cNvSpPr>
          <p:nvPr>
            <p:ph type="title" idx="4294967295"/>
          </p:nvPr>
        </p:nvSpPr>
        <p:spPr>
          <a:xfrm>
            <a:off x="372963" y="95330"/>
            <a:ext cx="8305800" cy="6824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Great books for book groups (2)</a:t>
            </a:r>
          </a:p>
        </p:txBody>
      </p:sp>
      <p:sp>
        <p:nvSpPr>
          <p:cNvPr id="8" name="TextBox 7">
            <a:extLst>
              <a:ext uri="{FF2B5EF4-FFF2-40B4-BE49-F238E27FC236}">
                <a16:creationId xmlns:a16="http://schemas.microsoft.com/office/drawing/2014/main" id="{CD94BB82-621A-E86D-7C25-0DE9B62B11FA}"/>
              </a:ext>
            </a:extLst>
          </p:cNvPr>
          <p:cNvSpPr txBox="1"/>
          <p:nvPr/>
        </p:nvSpPr>
        <p:spPr>
          <a:xfrm>
            <a:off x="387786" y="646384"/>
            <a:ext cx="7995158"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We've hand-selected books that are great for running a book group with your pupils. Each of these titles has </a:t>
            </a:r>
            <a:r>
              <a:rPr lang="en-GB" sz="1600" dirty="0">
                <a:latin typeface="Arial" panose="020B0604020202020204" pitchFamily="34" charset="0"/>
                <a:cs typeface="Arial" panose="020B0604020202020204" pitchFamily="34" charset="0"/>
                <a:hlinkClick r:id="rId4"/>
              </a:rPr>
              <a:t>a discussion guide </a:t>
            </a:r>
            <a:r>
              <a:rPr lang="en-GB" sz="1600" dirty="0">
                <a:latin typeface="Arial" panose="020B0604020202020204" pitchFamily="34" charset="0"/>
                <a:cs typeface="Arial" panose="020B0604020202020204" pitchFamily="34" charset="0"/>
              </a:rPr>
              <a:t>with ready-to-go discussion questions, creative writing prompts and recommendations of what to read next.</a:t>
            </a:r>
          </a:p>
        </p:txBody>
      </p:sp>
      <p:pic>
        <p:nvPicPr>
          <p:cNvPr id="1026" name="Picture 2" descr="Cover of Needle by Patrice Lawrence ">
            <a:extLst>
              <a:ext uri="{FF2B5EF4-FFF2-40B4-BE49-F238E27FC236}">
                <a16:creationId xmlns:a16="http://schemas.microsoft.com/office/drawing/2014/main" id="{01B7483A-F358-5F41-2B86-733591813DD1}"/>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p:blipFill>
        <p:spPr bwMode="auto">
          <a:xfrm>
            <a:off x="512881" y="1604205"/>
            <a:ext cx="2743200" cy="4180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00B82D3-D3C9-D40D-9705-7DFA5713807B}"/>
              </a:ext>
            </a:extLst>
          </p:cNvPr>
          <p:cNvSpPr>
            <a:spLocks noGrp="1"/>
          </p:cNvSpPr>
          <p:nvPr>
            <p:ph type="body" sz="quarter" idx="12"/>
          </p:nvPr>
        </p:nvSpPr>
        <p:spPr>
          <a:xfrm>
            <a:off x="442574" y="5768376"/>
            <a:ext cx="2614081" cy="276999"/>
          </a:xfrm>
        </p:spPr>
        <p:txBody>
          <a:bodyPr/>
          <a:lstStyle/>
          <a:p>
            <a:pPr marL="0" indent="0" algn="ctr">
              <a:buNone/>
            </a:pPr>
            <a:r>
              <a:rPr lang="en-GB" b="1" dirty="0"/>
              <a:t>S1+</a:t>
            </a:r>
          </a:p>
        </p:txBody>
      </p:sp>
      <p:pic>
        <p:nvPicPr>
          <p:cNvPr id="3" name="Picture 2" descr="Discussion guide icon (there is a discussion guide of Needle, see notes for link)">
            <a:extLst>
              <a:ext uri="{FF2B5EF4-FFF2-40B4-BE49-F238E27FC236}">
                <a16:creationId xmlns:a16="http://schemas.microsoft.com/office/drawing/2014/main" id="{8F94F9A3-C8D7-78E6-3499-862528510FB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79627" y="1466018"/>
            <a:ext cx="810853" cy="810853"/>
          </a:xfrm>
          <a:prstGeom prst="rect">
            <a:avLst/>
          </a:prstGeom>
        </p:spPr>
      </p:pic>
      <p:pic>
        <p:nvPicPr>
          <p:cNvPr id="19" name="Picture 18" descr="Content warning icon (there are content warnings for Needle, see notes)">
            <a:extLst>
              <a:ext uri="{FF2B5EF4-FFF2-40B4-BE49-F238E27FC236}">
                <a16:creationId xmlns:a16="http://schemas.microsoft.com/office/drawing/2014/main" id="{3337FADB-0C33-DB83-5DF5-390E522A8193}"/>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273203" y="2273109"/>
            <a:ext cx="810853" cy="810853"/>
          </a:xfrm>
          <a:prstGeom prst="ellipse">
            <a:avLst/>
          </a:prstGeom>
        </p:spPr>
      </p:pic>
      <p:pic>
        <p:nvPicPr>
          <p:cNvPr id="2" name="Picture 2" descr="Cover of Only on the Weekends by Dean Atta ">
            <a:extLst>
              <a:ext uri="{FF2B5EF4-FFF2-40B4-BE49-F238E27FC236}">
                <a16:creationId xmlns:a16="http://schemas.microsoft.com/office/drawing/2014/main" id="{45303AEC-C19E-1031-0D49-B5270EBD4815}"/>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p:blipFill>
        <p:spPr bwMode="auto">
          <a:xfrm>
            <a:off x="4004300" y="1604205"/>
            <a:ext cx="2726472" cy="418170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BE255D70-2050-0594-5FBB-42406FD635C5}"/>
              </a:ext>
            </a:extLst>
          </p:cNvPr>
          <p:cNvSpPr>
            <a:spLocks noGrp="1"/>
          </p:cNvSpPr>
          <p:nvPr>
            <p:ph type="body" sz="quarter" idx="13"/>
          </p:nvPr>
        </p:nvSpPr>
        <p:spPr>
          <a:xfrm>
            <a:off x="4171255" y="5718498"/>
            <a:ext cx="2589957" cy="385133"/>
          </a:xfrm>
        </p:spPr>
        <p:txBody>
          <a:bodyPr/>
          <a:lstStyle/>
          <a:p>
            <a:pPr marL="0" indent="0" algn="ctr">
              <a:buNone/>
            </a:pPr>
            <a:r>
              <a:rPr lang="en-GB" b="1" dirty="0"/>
              <a:t>S1+</a:t>
            </a:r>
          </a:p>
        </p:txBody>
      </p:sp>
      <p:pic>
        <p:nvPicPr>
          <p:cNvPr id="18" name="Picture 17" descr="Discussion guide icon (there is a discussion guide of Only on the Weekends, see notes for link)">
            <a:extLst>
              <a:ext uri="{FF2B5EF4-FFF2-40B4-BE49-F238E27FC236}">
                <a16:creationId xmlns:a16="http://schemas.microsoft.com/office/drawing/2014/main" id="{ACA25813-80DD-A511-4100-D32868EE877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583098" y="1466018"/>
            <a:ext cx="810853" cy="810853"/>
          </a:xfrm>
          <a:prstGeom prst="rect">
            <a:avLst/>
          </a:prstGeom>
        </p:spPr>
      </p:pic>
      <p:sp>
        <p:nvSpPr>
          <p:cNvPr id="10" name="TextBox 9">
            <a:extLst>
              <a:ext uri="{FF2B5EF4-FFF2-40B4-BE49-F238E27FC236}">
                <a16:creationId xmlns:a16="http://schemas.microsoft.com/office/drawing/2014/main" id="{DB246B89-DC75-8B2F-5CCD-02FE41BD7E9A}"/>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5D28EAE8-46BF-D80B-F11F-79E435028EAB}"/>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77936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19635925-748A-F68D-6841-FD64A36034FB}"/>
            </a:ext>
          </a:extLst>
        </p:cNvPr>
        <p:cNvGrpSpPr/>
        <p:nvPr/>
      </p:nvGrpSpPr>
      <p:grpSpPr>
        <a:xfrm>
          <a:off x="0" y="0"/>
          <a:ext cx="0" cy="0"/>
          <a:chOff x="0" y="0"/>
          <a:chExt cx="0" cy="0"/>
        </a:xfrm>
      </p:grpSpPr>
      <p:sp>
        <p:nvSpPr>
          <p:cNvPr id="7" name="Title 7">
            <a:extLst>
              <a:ext uri="{FF2B5EF4-FFF2-40B4-BE49-F238E27FC236}">
                <a16:creationId xmlns:a16="http://schemas.microsoft.com/office/drawing/2014/main" id="{404FFC02-759C-DC65-F17F-7EF9A1206B05}"/>
              </a:ext>
            </a:extLst>
          </p:cNvPr>
          <p:cNvSpPr txBox="1">
            <a:spLocks noGrp="1"/>
          </p:cNvSpPr>
          <p:nvPr>
            <p:ph type="title" idx="4294967295"/>
          </p:nvPr>
        </p:nvSpPr>
        <p:spPr>
          <a:xfrm>
            <a:off x="372963" y="95330"/>
            <a:ext cx="8305800" cy="6824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Authors Live and Events</a:t>
            </a:r>
          </a:p>
        </p:txBody>
      </p:sp>
      <p:sp>
        <p:nvSpPr>
          <p:cNvPr id="8" name="TextBox 7">
            <a:extLst>
              <a:ext uri="{FF2B5EF4-FFF2-40B4-BE49-F238E27FC236}">
                <a16:creationId xmlns:a16="http://schemas.microsoft.com/office/drawing/2014/main" id="{CDE74D11-65A1-B094-BE7D-F11970AC1535}"/>
              </a:ext>
            </a:extLst>
          </p:cNvPr>
          <p:cNvSpPr txBox="1"/>
          <p:nvPr/>
        </p:nvSpPr>
        <p:spPr>
          <a:xfrm>
            <a:off x="391626" y="666248"/>
            <a:ext cx="7995158"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Catch up on over 40 events from your favourite authors on </a:t>
            </a:r>
            <a:r>
              <a:rPr lang="en-GB" sz="2000" dirty="0">
                <a:latin typeface="Arial" panose="020B0604020202020204" pitchFamily="34" charset="0"/>
                <a:cs typeface="Arial" panose="020B0604020202020204" pitchFamily="34" charset="0"/>
                <a:hlinkClick r:id="rId4"/>
              </a:rPr>
              <a:t>Authors Live on Demand</a:t>
            </a:r>
            <a:r>
              <a:rPr lang="en-GB" sz="2000" dirty="0">
                <a:latin typeface="Arial" panose="020B0604020202020204" pitchFamily="34" charset="0"/>
                <a:cs typeface="Arial" panose="020B0604020202020204" pitchFamily="34" charset="0"/>
              </a:rPr>
              <a:t>!</a:t>
            </a:r>
          </a:p>
        </p:txBody>
      </p:sp>
      <p:pic>
        <p:nvPicPr>
          <p:cNvPr id="3" name="Picture 2" descr="Cover of The Forbidden Atlas by Sam Sedgman ">
            <a:extLst>
              <a:ext uri="{FF2B5EF4-FFF2-40B4-BE49-F238E27FC236}">
                <a16:creationId xmlns:a16="http://schemas.microsoft.com/office/drawing/2014/main" id="{2B8C7A9B-1183-6041-928D-ACDACD20F62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p:blipFill>
        <p:spPr bwMode="auto">
          <a:xfrm>
            <a:off x="459477" y="1519692"/>
            <a:ext cx="2442684" cy="3781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7A3DF314-94EE-7201-8155-B4D25F78175D}"/>
              </a:ext>
            </a:extLst>
          </p:cNvPr>
          <p:cNvSpPr>
            <a:spLocks noGrp="1"/>
          </p:cNvSpPr>
          <p:nvPr>
            <p:ph type="body" sz="quarter" idx="12"/>
          </p:nvPr>
        </p:nvSpPr>
        <p:spPr>
          <a:xfrm>
            <a:off x="442574" y="5446888"/>
            <a:ext cx="2614081" cy="598487"/>
          </a:xfrm>
        </p:spPr>
        <p:txBody>
          <a:bodyPr/>
          <a:lstStyle/>
          <a:p>
            <a:pPr marL="0" indent="0" algn="ctr">
              <a:buNone/>
            </a:pPr>
            <a:r>
              <a:rPr lang="en-GB" b="1" dirty="0"/>
              <a:t>P6+</a:t>
            </a:r>
          </a:p>
        </p:txBody>
      </p:sp>
      <p:pic>
        <p:nvPicPr>
          <p:cNvPr id="2" name="Picture 2" descr="Cover of Happy Hills: Knick Knak Attack by Sophy Henn ">
            <a:extLst>
              <a:ext uri="{FF2B5EF4-FFF2-40B4-BE49-F238E27FC236}">
                <a16:creationId xmlns:a16="http://schemas.microsoft.com/office/drawing/2014/main" id="{9805BB74-9ADF-4EA6-9674-7F6756777891}"/>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p:blipFill>
        <p:spPr bwMode="auto">
          <a:xfrm>
            <a:off x="3134777" y="1559491"/>
            <a:ext cx="2480754" cy="373764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025E7BD5-8192-2D6F-EF85-78135DB5AB3A}"/>
              </a:ext>
            </a:extLst>
          </p:cNvPr>
          <p:cNvSpPr>
            <a:spLocks noGrp="1"/>
          </p:cNvSpPr>
          <p:nvPr>
            <p:ph type="body" sz="quarter" idx="13"/>
          </p:nvPr>
        </p:nvSpPr>
        <p:spPr>
          <a:xfrm>
            <a:off x="3124200" y="5508719"/>
            <a:ext cx="2589957" cy="385133"/>
          </a:xfrm>
        </p:spPr>
        <p:txBody>
          <a:bodyPr/>
          <a:lstStyle/>
          <a:p>
            <a:pPr marL="0" indent="0" algn="ctr">
              <a:buNone/>
            </a:pPr>
            <a:r>
              <a:rPr lang="en-GB" b="1" dirty="0"/>
              <a:t>P4+</a:t>
            </a:r>
          </a:p>
        </p:txBody>
      </p:sp>
      <p:pic>
        <p:nvPicPr>
          <p:cNvPr id="2050" name="Picture 2" descr="Cover of Poetry Prompts by Joseph Coelho ">
            <a:extLst>
              <a:ext uri="{FF2B5EF4-FFF2-40B4-BE49-F238E27FC236}">
                <a16:creationId xmlns:a16="http://schemas.microsoft.com/office/drawing/2014/main" id="{2ED5D785-4F4F-44DD-8C05-F62711041123}"/>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779630" y="1721520"/>
            <a:ext cx="2918526" cy="34149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7AFFE2D8-87E2-E78C-9950-B2B4196B2452}"/>
              </a:ext>
            </a:extLst>
          </p:cNvPr>
          <p:cNvSpPr>
            <a:spLocks noGrp="1"/>
          </p:cNvSpPr>
          <p:nvPr>
            <p:ph type="body" sz="quarter" idx="14"/>
          </p:nvPr>
        </p:nvSpPr>
        <p:spPr>
          <a:xfrm>
            <a:off x="5994587" y="5281240"/>
            <a:ext cx="2422570" cy="598488"/>
          </a:xfrm>
        </p:spPr>
        <p:txBody>
          <a:bodyPr/>
          <a:lstStyle/>
          <a:p>
            <a:pPr marL="0" indent="0" algn="ctr">
              <a:buNone/>
            </a:pPr>
            <a:r>
              <a:rPr lang="en-GB" b="1" dirty="0"/>
              <a:t>P4+</a:t>
            </a:r>
          </a:p>
        </p:txBody>
      </p:sp>
      <p:sp>
        <p:nvSpPr>
          <p:cNvPr id="10" name="TextBox 9">
            <a:extLst>
              <a:ext uri="{FF2B5EF4-FFF2-40B4-BE49-F238E27FC236}">
                <a16:creationId xmlns:a16="http://schemas.microsoft.com/office/drawing/2014/main" id="{9C25C142-4041-33F1-137C-F879C2E66C7C}"/>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C2D394C6-48D5-8B7C-0557-C5C4FDEB18DA}"/>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9604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AA5F687-3DEB-1E81-7543-BAF1CACC6A75}"/>
            </a:ext>
          </a:extLst>
        </p:cNvPr>
        <p:cNvGrpSpPr/>
        <p:nvPr/>
      </p:nvGrpSpPr>
      <p:grpSpPr>
        <a:xfrm>
          <a:off x="0" y="0"/>
          <a:ext cx="0" cy="0"/>
          <a:chOff x="0" y="0"/>
          <a:chExt cx="0" cy="0"/>
        </a:xfrm>
      </p:grpSpPr>
      <p:sp>
        <p:nvSpPr>
          <p:cNvPr id="7" name="Title 7">
            <a:extLst>
              <a:ext uri="{FF2B5EF4-FFF2-40B4-BE49-F238E27FC236}">
                <a16:creationId xmlns:a16="http://schemas.microsoft.com/office/drawing/2014/main" id="{909A88B2-DDF0-3838-F7B4-7BEA9ACEFEE1}"/>
              </a:ext>
            </a:extLst>
          </p:cNvPr>
          <p:cNvSpPr txBox="1">
            <a:spLocks noGrp="1"/>
          </p:cNvSpPr>
          <p:nvPr>
            <p:ph type="title" idx="4294967295"/>
          </p:nvPr>
        </p:nvSpPr>
        <p:spPr>
          <a:xfrm>
            <a:off x="372963" y="335200"/>
            <a:ext cx="8305800" cy="6824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Staff picks: Emily Ilett</a:t>
            </a:r>
          </a:p>
        </p:txBody>
      </p:sp>
      <p:pic>
        <p:nvPicPr>
          <p:cNvPr id="3" name="Picture 2" descr="Cover of Birdie by J.P. Rose ">
            <a:extLst>
              <a:ext uri="{FF2B5EF4-FFF2-40B4-BE49-F238E27FC236}">
                <a16:creationId xmlns:a16="http://schemas.microsoft.com/office/drawing/2014/main" id="{17840069-18FA-FA83-3CD0-17246C970FC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p:blipFill>
        <p:spPr bwMode="auto">
          <a:xfrm>
            <a:off x="461612" y="1519692"/>
            <a:ext cx="2438414" cy="3781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47985EB3-D3CF-55AB-92DA-19FC804A1FB2}"/>
              </a:ext>
            </a:extLst>
          </p:cNvPr>
          <p:cNvSpPr>
            <a:spLocks noGrp="1"/>
          </p:cNvSpPr>
          <p:nvPr>
            <p:ph type="body" sz="quarter" idx="12"/>
          </p:nvPr>
        </p:nvSpPr>
        <p:spPr>
          <a:xfrm>
            <a:off x="442574" y="5446888"/>
            <a:ext cx="2614081" cy="598487"/>
          </a:xfrm>
        </p:spPr>
        <p:txBody>
          <a:bodyPr/>
          <a:lstStyle/>
          <a:p>
            <a:pPr marL="0" indent="0" algn="ctr">
              <a:buNone/>
            </a:pPr>
            <a:r>
              <a:rPr lang="en-GB" b="1" dirty="0"/>
              <a:t>P5+</a:t>
            </a:r>
          </a:p>
        </p:txBody>
      </p:sp>
      <p:pic>
        <p:nvPicPr>
          <p:cNvPr id="11" name="Picture 10" descr="Discussion guide icon (there is a discussion guide of Birdie, see notes for link)">
            <a:extLst>
              <a:ext uri="{FF2B5EF4-FFF2-40B4-BE49-F238E27FC236}">
                <a16:creationId xmlns:a16="http://schemas.microsoft.com/office/drawing/2014/main" id="{7CE2FC08-F3C1-C149-9DF4-242B634849C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6338" y="1360528"/>
            <a:ext cx="597872" cy="597872"/>
          </a:xfrm>
          <a:prstGeom prst="rect">
            <a:avLst/>
          </a:prstGeom>
        </p:spPr>
      </p:pic>
      <p:pic>
        <p:nvPicPr>
          <p:cNvPr id="13" name="Picture 12" descr="Content warning icon (there are content warnings for Birdie, see notes)">
            <a:extLst>
              <a:ext uri="{FF2B5EF4-FFF2-40B4-BE49-F238E27FC236}">
                <a16:creationId xmlns:a16="http://schemas.microsoft.com/office/drawing/2014/main" id="{714157E7-1512-1334-7C1A-9B519437D84C}"/>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186335" y="1958400"/>
            <a:ext cx="541729" cy="541729"/>
          </a:xfrm>
          <a:prstGeom prst="ellipse">
            <a:avLst/>
          </a:prstGeom>
        </p:spPr>
      </p:pic>
      <p:pic>
        <p:nvPicPr>
          <p:cNvPr id="2" name="Picture 2" descr="Cover of Swim Team by Johnnie Christmas ">
            <a:extLst>
              <a:ext uri="{FF2B5EF4-FFF2-40B4-BE49-F238E27FC236}">
                <a16:creationId xmlns:a16="http://schemas.microsoft.com/office/drawing/2014/main" id="{3D2AB227-8316-3445-5626-433036E28A90}"/>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p:blipFill>
        <p:spPr bwMode="auto">
          <a:xfrm>
            <a:off x="3134777" y="1563087"/>
            <a:ext cx="2480754" cy="3730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6485C87F-66BB-8EB4-26C8-0C195E3170E9}"/>
              </a:ext>
            </a:extLst>
          </p:cNvPr>
          <p:cNvSpPr>
            <a:spLocks noGrp="1"/>
          </p:cNvSpPr>
          <p:nvPr>
            <p:ph type="body" sz="quarter" idx="13"/>
          </p:nvPr>
        </p:nvSpPr>
        <p:spPr>
          <a:xfrm>
            <a:off x="3124200" y="5508719"/>
            <a:ext cx="2589957" cy="385133"/>
          </a:xfrm>
        </p:spPr>
        <p:txBody>
          <a:bodyPr/>
          <a:lstStyle/>
          <a:p>
            <a:pPr marL="0" indent="0" algn="ctr">
              <a:buNone/>
            </a:pPr>
            <a:r>
              <a:rPr lang="en-GB" b="1" dirty="0"/>
              <a:t>P4+</a:t>
            </a:r>
          </a:p>
        </p:txBody>
      </p:sp>
      <p:pic>
        <p:nvPicPr>
          <p:cNvPr id="4" name="Picture 2" descr="Cover of Grandad’s Star by Frances Tosdevin ">
            <a:extLst>
              <a:ext uri="{FF2B5EF4-FFF2-40B4-BE49-F238E27FC236}">
                <a16:creationId xmlns:a16="http://schemas.microsoft.com/office/drawing/2014/main" id="{2FC5375F-CDC9-A4A1-4547-53675114D5D1}"/>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p:blipFill>
        <p:spPr bwMode="auto">
          <a:xfrm>
            <a:off x="5744597" y="1664414"/>
            <a:ext cx="2934166" cy="34329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F22B6A25-41F9-42C9-691F-FF74C23C3FF4}"/>
              </a:ext>
            </a:extLst>
          </p:cNvPr>
          <p:cNvSpPr>
            <a:spLocks noGrp="1"/>
          </p:cNvSpPr>
          <p:nvPr>
            <p:ph type="body" sz="quarter" idx="14"/>
          </p:nvPr>
        </p:nvSpPr>
        <p:spPr>
          <a:xfrm>
            <a:off x="5994587" y="5193586"/>
            <a:ext cx="2422570" cy="598488"/>
          </a:xfrm>
        </p:spPr>
        <p:txBody>
          <a:bodyPr/>
          <a:lstStyle/>
          <a:p>
            <a:pPr marL="0" indent="0" algn="ctr">
              <a:buNone/>
            </a:pPr>
            <a:r>
              <a:rPr lang="en-GB" b="1" dirty="0"/>
              <a:t>EY+</a:t>
            </a:r>
          </a:p>
        </p:txBody>
      </p:sp>
      <p:sp>
        <p:nvSpPr>
          <p:cNvPr id="10" name="TextBox 9">
            <a:extLst>
              <a:ext uri="{FF2B5EF4-FFF2-40B4-BE49-F238E27FC236}">
                <a16:creationId xmlns:a16="http://schemas.microsoft.com/office/drawing/2014/main" id="{048EDAD4-596F-FDCC-BA8C-BE6DA04BA480}"/>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7C698969-02DE-BDE7-32C0-5C74D2AE28D9}"/>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79166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DA6B4EFA-01BF-8A5C-CA7B-137BF684756A}"/>
            </a:ext>
          </a:extLst>
        </p:cNvPr>
        <p:cNvGrpSpPr/>
        <p:nvPr/>
      </p:nvGrpSpPr>
      <p:grpSpPr>
        <a:xfrm>
          <a:off x="0" y="0"/>
          <a:ext cx="0" cy="0"/>
          <a:chOff x="0" y="0"/>
          <a:chExt cx="0" cy="0"/>
        </a:xfrm>
      </p:grpSpPr>
      <p:sp>
        <p:nvSpPr>
          <p:cNvPr id="7" name="Title 7">
            <a:extLst>
              <a:ext uri="{FF2B5EF4-FFF2-40B4-BE49-F238E27FC236}">
                <a16:creationId xmlns:a16="http://schemas.microsoft.com/office/drawing/2014/main" id="{23CC2817-2C9D-C642-8006-C4DFDFDB92FE}"/>
              </a:ext>
            </a:extLst>
          </p:cNvPr>
          <p:cNvSpPr txBox="1">
            <a:spLocks noGrp="1"/>
          </p:cNvSpPr>
          <p:nvPr>
            <p:ph type="title" idx="4294967295"/>
          </p:nvPr>
        </p:nvSpPr>
        <p:spPr>
          <a:xfrm>
            <a:off x="372963" y="335200"/>
            <a:ext cx="8305800" cy="6824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Staff picks: Jen Grainge</a:t>
            </a:r>
          </a:p>
        </p:txBody>
      </p:sp>
      <p:pic>
        <p:nvPicPr>
          <p:cNvPr id="3" name="Picture 2" descr="Cover of We Are Big Time by Hena Khan ">
            <a:extLst>
              <a:ext uri="{FF2B5EF4-FFF2-40B4-BE49-F238E27FC236}">
                <a16:creationId xmlns:a16="http://schemas.microsoft.com/office/drawing/2014/main" id="{BE3609A0-06CE-4243-6E68-BE82CEC7AE1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p:blipFill>
        <p:spPr bwMode="auto">
          <a:xfrm>
            <a:off x="372963" y="1534104"/>
            <a:ext cx="2620331" cy="3759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91EAB99A-6CB5-A90D-53D5-DCD2B64C4E99}"/>
              </a:ext>
            </a:extLst>
          </p:cNvPr>
          <p:cNvSpPr>
            <a:spLocks noGrp="1"/>
          </p:cNvSpPr>
          <p:nvPr>
            <p:ph type="body" sz="quarter" idx="12"/>
          </p:nvPr>
        </p:nvSpPr>
        <p:spPr>
          <a:xfrm>
            <a:off x="442574" y="5446888"/>
            <a:ext cx="2614081" cy="598487"/>
          </a:xfrm>
        </p:spPr>
        <p:txBody>
          <a:bodyPr/>
          <a:lstStyle/>
          <a:p>
            <a:pPr marL="0" indent="0" algn="ctr">
              <a:buNone/>
            </a:pPr>
            <a:r>
              <a:rPr lang="en-GB" b="1" dirty="0"/>
              <a:t>P4+</a:t>
            </a:r>
          </a:p>
        </p:txBody>
      </p:sp>
      <p:pic>
        <p:nvPicPr>
          <p:cNvPr id="2" name="Picture 2" descr="Cover of The Tree That Sang to Me by Serena Molloy ">
            <a:extLst>
              <a:ext uri="{FF2B5EF4-FFF2-40B4-BE49-F238E27FC236}">
                <a16:creationId xmlns:a16="http://schemas.microsoft.com/office/drawing/2014/main" id="{DC356C05-FE93-6D4E-A58D-4BD691949B3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p:blipFill>
        <p:spPr bwMode="auto">
          <a:xfrm>
            <a:off x="3179543" y="1563087"/>
            <a:ext cx="2391222" cy="3730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E65E76FA-CE2E-47B2-1F71-AF001B3B34AD}"/>
              </a:ext>
            </a:extLst>
          </p:cNvPr>
          <p:cNvSpPr>
            <a:spLocks noGrp="1"/>
          </p:cNvSpPr>
          <p:nvPr>
            <p:ph type="body" sz="quarter" idx="13"/>
          </p:nvPr>
        </p:nvSpPr>
        <p:spPr>
          <a:xfrm>
            <a:off x="3124200" y="5508719"/>
            <a:ext cx="2589957" cy="385133"/>
          </a:xfrm>
        </p:spPr>
        <p:txBody>
          <a:bodyPr/>
          <a:lstStyle/>
          <a:p>
            <a:pPr marL="0" indent="0" algn="ctr">
              <a:buNone/>
            </a:pPr>
            <a:r>
              <a:rPr lang="en-GB" b="1" dirty="0"/>
              <a:t>P5+</a:t>
            </a:r>
          </a:p>
        </p:txBody>
      </p:sp>
      <p:pic>
        <p:nvPicPr>
          <p:cNvPr id="4" name="Picture 2" descr="Cover of Daisy on the Outer Line by Ross Sayers ">
            <a:extLst>
              <a:ext uri="{FF2B5EF4-FFF2-40B4-BE49-F238E27FC236}">
                <a16:creationId xmlns:a16="http://schemas.microsoft.com/office/drawing/2014/main" id="{08A0E802-41EB-1526-1F87-B7BC09D62D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5757014" y="1563087"/>
            <a:ext cx="2422570" cy="37208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9651B28C-C29F-AB4D-FFB0-2967E8B07107}"/>
              </a:ext>
            </a:extLst>
          </p:cNvPr>
          <p:cNvSpPr>
            <a:spLocks noGrp="1"/>
          </p:cNvSpPr>
          <p:nvPr>
            <p:ph type="body" sz="quarter" idx="14"/>
          </p:nvPr>
        </p:nvSpPr>
        <p:spPr>
          <a:xfrm>
            <a:off x="5740970" y="5417281"/>
            <a:ext cx="2422570" cy="598488"/>
          </a:xfrm>
        </p:spPr>
        <p:txBody>
          <a:bodyPr/>
          <a:lstStyle/>
          <a:p>
            <a:pPr marL="0" indent="0" algn="ctr">
              <a:buNone/>
            </a:pPr>
            <a:r>
              <a:rPr lang="en-GB" b="1" dirty="0"/>
              <a:t>S3+</a:t>
            </a:r>
          </a:p>
        </p:txBody>
      </p:sp>
      <p:sp>
        <p:nvSpPr>
          <p:cNvPr id="10" name="TextBox 9">
            <a:extLst>
              <a:ext uri="{FF2B5EF4-FFF2-40B4-BE49-F238E27FC236}">
                <a16:creationId xmlns:a16="http://schemas.microsoft.com/office/drawing/2014/main" id="{7F648C41-EB76-91F4-9680-F099EFE316D0}"/>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D0043F1F-B074-EEFC-CC3F-DCF6C1611CE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228564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2805E4DA-7A16-EF24-61A7-D89EC822D75B}"/>
            </a:ext>
          </a:extLst>
        </p:cNvPr>
        <p:cNvGrpSpPr/>
        <p:nvPr/>
      </p:nvGrpSpPr>
      <p:grpSpPr>
        <a:xfrm>
          <a:off x="0" y="0"/>
          <a:ext cx="0" cy="0"/>
          <a:chOff x="0" y="0"/>
          <a:chExt cx="0" cy="0"/>
        </a:xfrm>
      </p:grpSpPr>
      <p:sp>
        <p:nvSpPr>
          <p:cNvPr id="7" name="Title 7">
            <a:extLst>
              <a:ext uri="{FF2B5EF4-FFF2-40B4-BE49-F238E27FC236}">
                <a16:creationId xmlns:a16="http://schemas.microsoft.com/office/drawing/2014/main" id="{90D5EB74-7F24-2AA4-1D7C-C306C67D8932}"/>
              </a:ext>
            </a:extLst>
          </p:cNvPr>
          <p:cNvSpPr txBox="1">
            <a:spLocks noGrp="1"/>
          </p:cNvSpPr>
          <p:nvPr>
            <p:ph type="title" idx="4294967295"/>
          </p:nvPr>
        </p:nvSpPr>
        <p:spPr>
          <a:xfrm>
            <a:off x="372963" y="335200"/>
            <a:ext cx="8305800" cy="6824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Staff picks: Catherine Wilson Garry</a:t>
            </a:r>
          </a:p>
        </p:txBody>
      </p:sp>
      <p:pic>
        <p:nvPicPr>
          <p:cNvPr id="3" name="Picture 2" descr="Cover of Dim Sum Palace by X. Fang ">
            <a:extLst>
              <a:ext uri="{FF2B5EF4-FFF2-40B4-BE49-F238E27FC236}">
                <a16:creationId xmlns:a16="http://schemas.microsoft.com/office/drawing/2014/main" id="{B31E2240-B626-C4FF-0D90-B4EC7118A8AF}"/>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p:blipFill>
        <p:spPr bwMode="auto">
          <a:xfrm>
            <a:off x="372963" y="1742695"/>
            <a:ext cx="2620331" cy="334225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76FE93FF-0224-2B18-E429-367D41B0B7A0}"/>
              </a:ext>
            </a:extLst>
          </p:cNvPr>
          <p:cNvSpPr>
            <a:spLocks noGrp="1"/>
          </p:cNvSpPr>
          <p:nvPr>
            <p:ph type="body" sz="quarter" idx="12"/>
          </p:nvPr>
        </p:nvSpPr>
        <p:spPr>
          <a:xfrm>
            <a:off x="442574" y="5446888"/>
            <a:ext cx="2614081" cy="598487"/>
          </a:xfrm>
        </p:spPr>
        <p:txBody>
          <a:bodyPr/>
          <a:lstStyle/>
          <a:p>
            <a:pPr marL="0" indent="0" algn="ctr">
              <a:buNone/>
            </a:pPr>
            <a:r>
              <a:rPr lang="en-GB" b="1" dirty="0"/>
              <a:t>P1+</a:t>
            </a:r>
          </a:p>
        </p:txBody>
      </p:sp>
      <p:pic>
        <p:nvPicPr>
          <p:cNvPr id="2" name="Picture 2" descr="Cover of Cross My Heart and Never Lie by Nora Dåsnes ">
            <a:extLst>
              <a:ext uri="{FF2B5EF4-FFF2-40B4-BE49-F238E27FC236}">
                <a16:creationId xmlns:a16="http://schemas.microsoft.com/office/drawing/2014/main" id="{E5F6E602-C14D-B8F4-1E39-3536C2B1E943}"/>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p:blipFill>
        <p:spPr bwMode="auto">
          <a:xfrm>
            <a:off x="3289131" y="1608427"/>
            <a:ext cx="2391222" cy="3682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2993E93F-367A-7D43-29D6-24A149CC88C2}"/>
              </a:ext>
            </a:extLst>
          </p:cNvPr>
          <p:cNvSpPr>
            <a:spLocks noGrp="1"/>
          </p:cNvSpPr>
          <p:nvPr>
            <p:ph type="body" sz="quarter" idx="13"/>
          </p:nvPr>
        </p:nvSpPr>
        <p:spPr>
          <a:xfrm>
            <a:off x="3124200" y="5508719"/>
            <a:ext cx="2589957" cy="385133"/>
          </a:xfrm>
        </p:spPr>
        <p:txBody>
          <a:bodyPr/>
          <a:lstStyle/>
          <a:p>
            <a:pPr marL="0" indent="0" algn="ctr">
              <a:buNone/>
            </a:pPr>
            <a:r>
              <a:rPr lang="en-GB" b="1" dirty="0"/>
              <a:t>P6+</a:t>
            </a:r>
          </a:p>
        </p:txBody>
      </p:sp>
      <p:pic>
        <p:nvPicPr>
          <p:cNvPr id="4" name="Picture 2" descr="Cover of Louder Than Hunger by John Schu ">
            <a:extLst>
              <a:ext uri="{FF2B5EF4-FFF2-40B4-BE49-F238E27FC236}">
                <a16:creationId xmlns:a16="http://schemas.microsoft.com/office/drawing/2014/main" id="{91E08026-885B-70E3-86CC-3BBD26711DB4}"/>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p:blipFill>
        <p:spPr bwMode="auto">
          <a:xfrm>
            <a:off x="5976191" y="1596897"/>
            <a:ext cx="2422570" cy="36532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045E7D13-84E5-A610-975E-508132C8AA8A}"/>
              </a:ext>
            </a:extLst>
          </p:cNvPr>
          <p:cNvSpPr>
            <a:spLocks noGrp="1"/>
          </p:cNvSpPr>
          <p:nvPr>
            <p:ph type="body" sz="quarter" idx="14"/>
          </p:nvPr>
        </p:nvSpPr>
        <p:spPr>
          <a:xfrm>
            <a:off x="6156176" y="5417281"/>
            <a:ext cx="2007364" cy="598488"/>
          </a:xfrm>
        </p:spPr>
        <p:txBody>
          <a:bodyPr/>
          <a:lstStyle/>
          <a:p>
            <a:pPr marL="0" indent="0" algn="ctr">
              <a:buNone/>
            </a:pPr>
            <a:r>
              <a:rPr lang="en-GB" b="1" dirty="0"/>
              <a:t>S1+</a:t>
            </a:r>
          </a:p>
        </p:txBody>
      </p:sp>
      <p:pic>
        <p:nvPicPr>
          <p:cNvPr id="13" name="Picture 12" descr="Discussion guide icon (there is a discussion guide of Louder Than Hunger, see notes for link)">
            <a:extLst>
              <a:ext uri="{FF2B5EF4-FFF2-40B4-BE49-F238E27FC236}">
                <a16:creationId xmlns:a16="http://schemas.microsoft.com/office/drawing/2014/main" id="{640C37AD-4981-3E1D-B0C9-A919E229CB8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735777" y="1467488"/>
            <a:ext cx="597872" cy="597872"/>
          </a:xfrm>
          <a:prstGeom prst="rect">
            <a:avLst/>
          </a:prstGeom>
        </p:spPr>
      </p:pic>
      <p:pic>
        <p:nvPicPr>
          <p:cNvPr id="11" name="Picture 10" descr="Content warning icon (there are content warnings for Louder Than Hunger, see notes)">
            <a:extLst>
              <a:ext uri="{FF2B5EF4-FFF2-40B4-BE49-F238E27FC236}">
                <a16:creationId xmlns:a16="http://schemas.microsoft.com/office/drawing/2014/main" id="{6CD06953-4A28-4AC0-28F0-3A1773C49871}"/>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5763848" y="2102913"/>
            <a:ext cx="541729" cy="541729"/>
          </a:xfrm>
          <a:prstGeom prst="ellipse">
            <a:avLst/>
          </a:prstGeom>
        </p:spPr>
      </p:pic>
      <p:sp>
        <p:nvSpPr>
          <p:cNvPr id="10" name="TextBox 9">
            <a:extLst>
              <a:ext uri="{FF2B5EF4-FFF2-40B4-BE49-F238E27FC236}">
                <a16:creationId xmlns:a16="http://schemas.microsoft.com/office/drawing/2014/main" id="{099967EC-A04A-7B4C-7DE1-EB39B5501DA4}"/>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1D276CA6-F134-08B0-8830-A33C3F93068E}"/>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31487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E93B79DC-1734-760A-51E4-088DA995BDE7}"/>
            </a:ext>
          </a:extLst>
        </p:cNvPr>
        <p:cNvGrpSpPr/>
        <p:nvPr/>
      </p:nvGrpSpPr>
      <p:grpSpPr>
        <a:xfrm>
          <a:off x="0" y="0"/>
          <a:ext cx="0" cy="0"/>
          <a:chOff x="0" y="0"/>
          <a:chExt cx="0" cy="0"/>
        </a:xfrm>
      </p:grpSpPr>
      <p:sp>
        <p:nvSpPr>
          <p:cNvPr id="7" name="Title 7">
            <a:extLst>
              <a:ext uri="{FF2B5EF4-FFF2-40B4-BE49-F238E27FC236}">
                <a16:creationId xmlns:a16="http://schemas.microsoft.com/office/drawing/2014/main" id="{7D94720C-73AA-1517-F7C8-4622BEEACE45}"/>
              </a:ext>
            </a:extLst>
          </p:cNvPr>
          <p:cNvSpPr txBox="1">
            <a:spLocks noGrp="1"/>
          </p:cNvSpPr>
          <p:nvPr>
            <p:ph type="title" idx="4294967295"/>
          </p:nvPr>
        </p:nvSpPr>
        <p:spPr>
          <a:xfrm>
            <a:off x="307069" y="492900"/>
            <a:ext cx="8529862" cy="6824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Guest recommendations: Reading Champs</a:t>
            </a:r>
          </a:p>
        </p:txBody>
      </p:sp>
      <p:pic>
        <p:nvPicPr>
          <p:cNvPr id="3" name="Picture 2" descr="Cover of Treacle Town by Brian Conaghan ">
            <a:extLst>
              <a:ext uri="{FF2B5EF4-FFF2-40B4-BE49-F238E27FC236}">
                <a16:creationId xmlns:a16="http://schemas.microsoft.com/office/drawing/2014/main" id="{DC1F6531-5D10-8EF6-625D-B73E2C37EF99}"/>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p:blipFill>
        <p:spPr bwMode="auto">
          <a:xfrm>
            <a:off x="594287" y="1611306"/>
            <a:ext cx="2397482" cy="36796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77D1BA77-237A-DA00-1E72-17E39AFD1367}"/>
              </a:ext>
            </a:extLst>
          </p:cNvPr>
          <p:cNvSpPr>
            <a:spLocks noGrp="1"/>
          </p:cNvSpPr>
          <p:nvPr>
            <p:ph type="body" sz="quarter" idx="12"/>
          </p:nvPr>
        </p:nvSpPr>
        <p:spPr>
          <a:xfrm>
            <a:off x="442574" y="5446888"/>
            <a:ext cx="2614081" cy="598487"/>
          </a:xfrm>
        </p:spPr>
        <p:txBody>
          <a:bodyPr/>
          <a:lstStyle/>
          <a:p>
            <a:pPr marL="0" indent="0" algn="ctr">
              <a:buNone/>
            </a:pPr>
            <a:r>
              <a:rPr lang="en-GB" b="1" dirty="0"/>
              <a:t>S2+</a:t>
            </a:r>
          </a:p>
        </p:txBody>
      </p:sp>
      <p:pic>
        <p:nvPicPr>
          <p:cNvPr id="13" name="Picture 12" descr="Discussion guide icon (there is a discussion guide of Treacle Town, see notes for link)">
            <a:extLst>
              <a:ext uri="{FF2B5EF4-FFF2-40B4-BE49-F238E27FC236}">
                <a16:creationId xmlns:a16="http://schemas.microsoft.com/office/drawing/2014/main" id="{0C404D8B-B6FA-B5D2-22E6-ECE61232A9B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38236" y="1498449"/>
            <a:ext cx="597872" cy="597872"/>
          </a:xfrm>
          <a:prstGeom prst="rect">
            <a:avLst/>
          </a:prstGeom>
        </p:spPr>
      </p:pic>
      <p:pic>
        <p:nvPicPr>
          <p:cNvPr id="11" name="Picture 10" descr="Content warning icon (there are content warnings for Treacle Town, see notes)">
            <a:extLst>
              <a:ext uri="{FF2B5EF4-FFF2-40B4-BE49-F238E27FC236}">
                <a16:creationId xmlns:a16="http://schemas.microsoft.com/office/drawing/2014/main" id="{90FE25CC-AD6C-8BD6-7CA9-A281613F44B5}"/>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372963" y="2148283"/>
            <a:ext cx="541729" cy="541729"/>
          </a:xfrm>
          <a:prstGeom prst="ellipse">
            <a:avLst/>
          </a:prstGeom>
        </p:spPr>
      </p:pic>
      <p:pic>
        <p:nvPicPr>
          <p:cNvPr id="2" name="Picture 2" descr="Cover of The Final Year by Matt Goodfellow ">
            <a:extLst>
              <a:ext uri="{FF2B5EF4-FFF2-40B4-BE49-F238E27FC236}">
                <a16:creationId xmlns:a16="http://schemas.microsoft.com/office/drawing/2014/main" id="{BD0785DA-281B-6FCF-F5F2-1F6A8B028D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3299653" y="1608427"/>
            <a:ext cx="2370178" cy="3682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120006B7-270B-0548-34EA-0EE3A9E770DE}"/>
              </a:ext>
            </a:extLst>
          </p:cNvPr>
          <p:cNvSpPr>
            <a:spLocks noGrp="1"/>
          </p:cNvSpPr>
          <p:nvPr>
            <p:ph type="body" sz="quarter" idx="13"/>
          </p:nvPr>
        </p:nvSpPr>
        <p:spPr>
          <a:xfrm>
            <a:off x="3124200" y="5508719"/>
            <a:ext cx="2589957" cy="385133"/>
          </a:xfrm>
        </p:spPr>
        <p:txBody>
          <a:bodyPr/>
          <a:lstStyle/>
          <a:p>
            <a:pPr marL="0" indent="0" algn="ctr">
              <a:buNone/>
            </a:pPr>
            <a:r>
              <a:rPr lang="en-GB" b="1" dirty="0"/>
              <a:t>P5+</a:t>
            </a:r>
          </a:p>
        </p:txBody>
      </p:sp>
      <p:pic>
        <p:nvPicPr>
          <p:cNvPr id="4" name="Picture 2" descr="Cover of The Titanic Detective Agency by Lindsay Littleson ">
            <a:extLst>
              <a:ext uri="{FF2B5EF4-FFF2-40B4-BE49-F238E27FC236}">
                <a16:creationId xmlns:a16="http://schemas.microsoft.com/office/drawing/2014/main" id="{71C066F4-1C2B-3095-0C7B-BF0290164732}"/>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p:blipFill>
        <p:spPr bwMode="auto">
          <a:xfrm>
            <a:off x="5996521" y="1596897"/>
            <a:ext cx="2381909" cy="36532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997F23C1-5695-21B4-55D0-ACE5DCFABBFE}"/>
              </a:ext>
            </a:extLst>
          </p:cNvPr>
          <p:cNvSpPr>
            <a:spLocks noGrp="1"/>
          </p:cNvSpPr>
          <p:nvPr>
            <p:ph type="body" sz="quarter" idx="14"/>
          </p:nvPr>
        </p:nvSpPr>
        <p:spPr>
          <a:xfrm>
            <a:off x="6156176" y="5417281"/>
            <a:ext cx="2007364" cy="598488"/>
          </a:xfrm>
        </p:spPr>
        <p:txBody>
          <a:bodyPr/>
          <a:lstStyle/>
          <a:p>
            <a:pPr marL="0" indent="0" algn="ctr">
              <a:buNone/>
            </a:pPr>
            <a:r>
              <a:rPr lang="en-GB" b="1" dirty="0"/>
              <a:t>P4+</a:t>
            </a:r>
          </a:p>
        </p:txBody>
      </p:sp>
      <p:sp>
        <p:nvSpPr>
          <p:cNvPr id="10" name="TextBox 9">
            <a:extLst>
              <a:ext uri="{FF2B5EF4-FFF2-40B4-BE49-F238E27FC236}">
                <a16:creationId xmlns:a16="http://schemas.microsoft.com/office/drawing/2014/main" id="{4A406276-017F-9EC7-6D57-9D393DECFCFC}"/>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9378C0F0-5E49-AB50-ADC3-8AD11773094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559803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1B71AE8-88E4-0DE1-6695-7497FF400FFC}"/>
            </a:ext>
          </a:extLst>
        </p:cNvPr>
        <p:cNvGrpSpPr/>
        <p:nvPr/>
      </p:nvGrpSpPr>
      <p:grpSpPr>
        <a:xfrm>
          <a:off x="0" y="0"/>
          <a:ext cx="0" cy="0"/>
          <a:chOff x="0" y="0"/>
          <a:chExt cx="0" cy="0"/>
        </a:xfrm>
      </p:grpSpPr>
      <p:sp>
        <p:nvSpPr>
          <p:cNvPr id="7" name="Title 7">
            <a:extLst>
              <a:ext uri="{FF2B5EF4-FFF2-40B4-BE49-F238E27FC236}">
                <a16:creationId xmlns:a16="http://schemas.microsoft.com/office/drawing/2014/main" id="{47FC5EF6-596B-8FAF-FF93-E520C6ACE826}"/>
              </a:ext>
            </a:extLst>
          </p:cNvPr>
          <p:cNvSpPr txBox="1">
            <a:spLocks noGrp="1"/>
          </p:cNvSpPr>
          <p:nvPr>
            <p:ph type="title" idx="4294967295"/>
          </p:nvPr>
        </p:nvSpPr>
        <p:spPr>
          <a:xfrm>
            <a:off x="381000" y="511489"/>
            <a:ext cx="8521824" cy="6824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Guest recommendations: Reading Champs (2)</a:t>
            </a:r>
          </a:p>
        </p:txBody>
      </p:sp>
      <p:pic>
        <p:nvPicPr>
          <p:cNvPr id="4" name="Picture 2" descr="Cover of Is This the Way to Brodie Castle? by Marion C. Husband ">
            <a:extLst>
              <a:ext uri="{FF2B5EF4-FFF2-40B4-BE49-F238E27FC236}">
                <a16:creationId xmlns:a16="http://schemas.microsoft.com/office/drawing/2014/main" id="{FC85AB9A-228F-83BF-2D60-452CB7BA15A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31499" y="1415660"/>
            <a:ext cx="3645024" cy="364502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CD9BB23-9587-BFF2-9442-80099329F39E}"/>
              </a:ext>
            </a:extLst>
          </p:cNvPr>
          <p:cNvSpPr>
            <a:spLocks noGrp="1"/>
          </p:cNvSpPr>
          <p:nvPr>
            <p:ph type="body" sz="quarter" idx="12"/>
          </p:nvPr>
        </p:nvSpPr>
        <p:spPr>
          <a:xfrm>
            <a:off x="465819" y="5143940"/>
            <a:ext cx="3610704" cy="385133"/>
          </a:xfrm>
        </p:spPr>
        <p:txBody>
          <a:bodyPr/>
          <a:lstStyle/>
          <a:p>
            <a:pPr marL="0" indent="0" algn="ctr">
              <a:buNone/>
            </a:pPr>
            <a:r>
              <a:rPr lang="en-GB" b="1" dirty="0"/>
              <a:t>P1+</a:t>
            </a:r>
          </a:p>
        </p:txBody>
      </p:sp>
      <p:pic>
        <p:nvPicPr>
          <p:cNvPr id="1028" name="Picture 4" descr="Cover of You Could Be So Pretty by Holly Bourne ">
            <a:extLst>
              <a:ext uri="{FF2B5EF4-FFF2-40B4-BE49-F238E27FC236}">
                <a16:creationId xmlns:a16="http://schemas.microsoft.com/office/drawing/2014/main" id="{C38E6E69-40C4-168D-C3BC-61CF0F076E1B}"/>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427984" y="1415660"/>
            <a:ext cx="2924572" cy="434461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51188BF3-B799-CE4C-5EC5-AF244C468539}"/>
              </a:ext>
            </a:extLst>
          </p:cNvPr>
          <p:cNvSpPr>
            <a:spLocks noGrp="1"/>
          </p:cNvSpPr>
          <p:nvPr>
            <p:ph type="body" sz="quarter" idx="13"/>
          </p:nvPr>
        </p:nvSpPr>
        <p:spPr>
          <a:xfrm>
            <a:off x="4417277" y="5760280"/>
            <a:ext cx="2924572" cy="414322"/>
          </a:xfrm>
        </p:spPr>
        <p:txBody>
          <a:bodyPr/>
          <a:lstStyle/>
          <a:p>
            <a:pPr marL="0" indent="0" algn="ctr">
              <a:buNone/>
            </a:pPr>
            <a:r>
              <a:rPr lang="en-GB" b="1" dirty="0"/>
              <a:t>S1+</a:t>
            </a:r>
          </a:p>
        </p:txBody>
      </p:sp>
      <p:pic>
        <p:nvPicPr>
          <p:cNvPr id="19" name="Picture 18" descr="Content warning icon (there are content warnings for You Could Be So Pretty, see notes)">
            <a:extLst>
              <a:ext uri="{FF2B5EF4-FFF2-40B4-BE49-F238E27FC236}">
                <a16:creationId xmlns:a16="http://schemas.microsoft.com/office/drawing/2014/main" id="{68B643A9-2C43-4F0E-7A44-3AE4F4579C43}"/>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4166573" y="1381331"/>
            <a:ext cx="810853" cy="810853"/>
          </a:xfrm>
          <a:prstGeom prst="ellipse">
            <a:avLst/>
          </a:prstGeom>
        </p:spPr>
      </p:pic>
      <p:sp>
        <p:nvSpPr>
          <p:cNvPr id="10" name="TextBox 9">
            <a:extLst>
              <a:ext uri="{FF2B5EF4-FFF2-40B4-BE49-F238E27FC236}">
                <a16:creationId xmlns:a16="http://schemas.microsoft.com/office/drawing/2014/main" id="{CAF7E836-440F-64E7-C81E-C5C40DDF4B18}"/>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22E6ED59-80FA-679B-FB25-4E494E309865}"/>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35155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50D3F1F3-FCE9-153F-E1BD-2A58E717498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DB9CB6C-5FBE-00C8-A766-D346D914B467}"/>
              </a:ext>
            </a:extLst>
          </p:cNvPr>
          <p:cNvSpPr>
            <a:spLocks noGrp="1"/>
          </p:cNvSpPr>
          <p:nvPr>
            <p:ph type="title"/>
          </p:nvPr>
        </p:nvSpPr>
        <p:spPr>
          <a:xfrm>
            <a:off x="457200" y="274638"/>
            <a:ext cx="8229600" cy="778098"/>
          </a:xfrm>
        </p:spPr>
        <p:txBody>
          <a:bodyPr anchor="t" anchorCtr="0"/>
          <a:lstStyle/>
          <a:p>
            <a:pPr algn="l"/>
            <a:r>
              <a:rPr lang="en-US" sz="3600" b="1" dirty="0">
                <a:latin typeface="Arial" panose="020B0604020202020204" pitchFamily="34" charset="0"/>
                <a:cs typeface="Arial" panose="020B0604020202020204" pitchFamily="34" charset="0"/>
              </a:rPr>
              <a:t>For more recommendations</a:t>
            </a:r>
          </a:p>
        </p:txBody>
      </p:sp>
      <p:sp>
        <p:nvSpPr>
          <p:cNvPr id="9" name="Vertical Text Placeholder 8">
            <a:extLst>
              <a:ext uri="{FF2B5EF4-FFF2-40B4-BE49-F238E27FC236}">
                <a16:creationId xmlns:a16="http://schemas.microsoft.com/office/drawing/2014/main" id="{706876B1-F89A-B2C1-2C22-F0F0453D943C}"/>
              </a:ext>
            </a:extLst>
          </p:cNvPr>
          <p:cNvSpPr>
            <a:spLocks noGrp="1"/>
          </p:cNvSpPr>
          <p:nvPr>
            <p:ph type="body" orient="vert" idx="1"/>
          </p:nvPr>
        </p:nvSpPr>
        <p:spPr>
          <a:xfrm>
            <a:off x="457200" y="1052735"/>
            <a:ext cx="8229600" cy="4608513"/>
          </a:xfrm>
        </p:spPr>
        <p:txBody>
          <a:bodyPr vert="horz">
            <a:normAutofit fontScale="92500" lnSpcReduction="20000"/>
          </a:bodyPr>
          <a:lstStyle/>
          <a:p>
            <a:r>
              <a:rPr lang="en-US" sz="2800" dirty="0">
                <a:latin typeface="Arial" panose="020B0604020202020204" pitchFamily="34" charset="0"/>
                <a:cs typeface="Arial" panose="020B0604020202020204" pitchFamily="34" charset="0"/>
              </a:rPr>
              <a:t>Download our free </a:t>
            </a:r>
            <a:r>
              <a:rPr lang="en-US" sz="2800" dirty="0">
                <a:latin typeface="Arial" panose="020B0604020202020204" pitchFamily="34" charset="0"/>
                <a:cs typeface="Arial" panose="020B0604020202020204" pitchFamily="34" charset="0"/>
                <a:hlinkClick r:id="rId4"/>
              </a:rPr>
              <a:t>Bookzilla</a:t>
            </a:r>
            <a:r>
              <a:rPr lang="en-US" sz="2800" dirty="0">
                <a:latin typeface="Arial" panose="020B0604020202020204" pitchFamily="34" charset="0"/>
                <a:cs typeface="Arial" panose="020B0604020202020204" pitchFamily="34" charset="0"/>
              </a:rPr>
              <a:t> app to find book recommendations, challenges and dares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Browse the </a:t>
            </a:r>
            <a:r>
              <a:rPr lang="en-US" sz="2800" dirty="0">
                <a:latin typeface="Arial" panose="020B0604020202020204" pitchFamily="34" charset="0"/>
                <a:cs typeface="Arial" panose="020B0604020202020204" pitchFamily="34" charset="0"/>
                <a:hlinkClick r:id="rId5"/>
              </a:rPr>
              <a:t>Book lists </a:t>
            </a:r>
            <a:r>
              <a:rPr lang="en-US" sz="2800" dirty="0">
                <a:latin typeface="Arial" panose="020B0604020202020204" pitchFamily="34" charset="0"/>
                <a:cs typeface="Arial" panose="020B0604020202020204" pitchFamily="34" charset="0"/>
              </a:rPr>
              <a:t>on our website, which you can filter by age, topic and genre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Enter our </a:t>
            </a:r>
            <a:r>
              <a:rPr lang="en-US" sz="2800" dirty="0">
                <a:latin typeface="Arial" panose="020B0604020202020204" pitchFamily="34" charset="0"/>
                <a:cs typeface="Arial" panose="020B0604020202020204" pitchFamily="34" charset="0"/>
                <a:hlinkClick r:id="rId6"/>
              </a:rPr>
              <a:t>Bookzilla Book of the Month competition</a:t>
            </a:r>
            <a:r>
              <a:rPr lang="en-US" sz="2800" dirty="0">
                <a:latin typeface="Arial" panose="020B0604020202020204" pitchFamily="34" charset="0"/>
                <a:cs typeface="Arial" panose="020B0604020202020204" pitchFamily="34" charset="0"/>
              </a:rPr>
              <a:t> to win a copy of our monthly pick</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Learn more about </a:t>
            </a:r>
            <a:r>
              <a:rPr lang="en-US" sz="2800" dirty="0">
                <a:latin typeface="Arial" panose="020B0604020202020204" pitchFamily="34" charset="0"/>
                <a:cs typeface="Arial" panose="020B0604020202020204" pitchFamily="34" charset="0"/>
                <a:hlinkClick r:id="rId7"/>
              </a:rPr>
              <a:t>our upcoming CLPL sessions</a:t>
            </a:r>
            <a:r>
              <a:rPr lang="en-US" sz="2800" dirty="0">
                <a:latin typeface="Arial" panose="020B0604020202020204" pitchFamily="34" charset="0"/>
                <a:cs typeface="Arial" panose="020B0604020202020204" pitchFamily="34" charset="0"/>
              </a:rPr>
              <a:t>, including our Book Discovery Sessions, where we share some of our </a:t>
            </a:r>
            <a:r>
              <a:rPr lang="en-US" sz="2800" dirty="0" err="1">
                <a:latin typeface="Arial" panose="020B0604020202020204" pitchFamily="34" charset="0"/>
                <a:cs typeface="Arial" panose="020B0604020202020204" pitchFamily="34" charset="0"/>
              </a:rPr>
              <a:t>favourite</a:t>
            </a:r>
            <a:r>
              <a:rPr lang="en-US" sz="2800" dirty="0">
                <a:latin typeface="Arial" panose="020B0604020202020204" pitchFamily="34" charset="0"/>
                <a:cs typeface="Arial" panose="020B0604020202020204" pitchFamily="34" charset="0"/>
              </a:rPr>
              <a:t> texts on a specific topic</a:t>
            </a:r>
          </a:p>
        </p:txBody>
      </p:sp>
      <p:sp>
        <p:nvSpPr>
          <p:cNvPr id="6" name="TextBox 5">
            <a:extLst>
              <a:ext uri="{FF2B5EF4-FFF2-40B4-BE49-F238E27FC236}">
                <a16:creationId xmlns:a16="http://schemas.microsoft.com/office/drawing/2014/main" id="{6CD4C391-2ED2-DA2F-6F9F-034D5F028091}"/>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FC8C93A0-8130-A7F3-62AE-DF4F57D41903}"/>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9314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922114"/>
          </a:xfrm>
        </p:spPr>
        <p:txBody>
          <a:bodyPr anchor="t" anchorCtr="0"/>
          <a:lstStyle/>
          <a:p>
            <a:pPr algn="l"/>
            <a:r>
              <a:rPr lang="en-US" b="1" dirty="0">
                <a:latin typeface="Arial" panose="020B0604020202020204"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052736"/>
            <a:ext cx="8229600" cy="3456384"/>
          </a:xfrm>
        </p:spPr>
        <p:txBody>
          <a:bodyPr vert="horz">
            <a:normAutofit/>
          </a:bodyPr>
          <a:lstStyle/>
          <a:p>
            <a:pPr marL="0" indent="0">
              <a:buNone/>
            </a:pPr>
            <a:r>
              <a:rPr lang="en-US" sz="2400" dirty="0">
                <a:latin typeface="Arial" panose="020B0604020202020204" pitchFamily="34" charset="0"/>
                <a:cs typeface="Arial" panose="020B0604020202020204" pitchFamily="34" charset="0"/>
              </a:rPr>
              <a:t>This PowerPoint version of the Book Discovery Guide (Issue 8) allows you to share the guide with your colleagues.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Each slide will contain the covers and, where applicable, age ratings of the books.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“Notes” at the bottom of your window to read the blurbs of each book.</a:t>
            </a:r>
            <a:endParaRPr lang="en-US" sz="2400" dirty="0">
              <a:latin typeface="Helvetica Neue"/>
            </a:endParaRPr>
          </a:p>
          <a:p>
            <a:pPr marL="0" indent="0">
              <a:buNone/>
            </a:pPr>
            <a:endParaRPr lang="en-US" sz="2400" dirty="0">
              <a:latin typeface="Helvetica Neue"/>
            </a:endParaRPr>
          </a:p>
        </p:txBody>
      </p:sp>
      <p:pic>
        <p:nvPicPr>
          <p:cNvPr id="2" name="Picture 1">
            <a:extLst>
              <a:ext uri="{FF2B5EF4-FFF2-40B4-BE49-F238E27FC236}">
                <a16:creationId xmlns:a16="http://schemas.microsoft.com/office/drawing/2014/main" id="{BE7C2ED5-751F-E712-BAD9-FCFE284DACE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t="12316"/>
          <a:stretch/>
        </p:blipFill>
        <p:spPr>
          <a:xfrm>
            <a:off x="2681257" y="4643597"/>
            <a:ext cx="4160764" cy="1597610"/>
          </a:xfrm>
          <a:prstGeom prst="rect">
            <a:avLst/>
          </a:prstGeom>
          <a:ln w="28575">
            <a:solidFill>
              <a:schemeClr val="tx1"/>
            </a:solidFill>
          </a:ln>
        </p:spPr>
      </p:pic>
      <p:sp>
        <p:nvSpPr>
          <p:cNvPr id="3" name="Arrow: Right 2">
            <a:extLst>
              <a:ext uri="{FF2B5EF4-FFF2-40B4-BE49-F238E27FC236}">
                <a16:creationId xmlns:a16="http://schemas.microsoft.com/office/drawing/2014/main" id="{23430543-0F20-7BF8-D74E-E9AC0A1AD4AB}"/>
              </a:ext>
              <a:ext uri="{C183D7F6-B498-43B3-948B-1728B52AA6E4}">
                <adec:decorative xmlns:adec="http://schemas.microsoft.com/office/drawing/2017/decorative" val="1"/>
              </a:ext>
            </a:extLst>
          </p:cNvPr>
          <p:cNvSpPr/>
          <p:nvPr/>
        </p:nvSpPr>
        <p:spPr>
          <a:xfrm>
            <a:off x="2346309" y="5985163"/>
            <a:ext cx="1008112" cy="360040"/>
          </a:xfrm>
          <a:prstGeom prst="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99898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err="1">
                <a:solidFill>
                  <a:schemeClr val="bg1"/>
                </a:solidFill>
                <a:latin typeface="Arial" panose="020B0604020202020204" pitchFamily="34" charset="0"/>
                <a:cs typeface="Arial" panose="020B0604020202020204" pitchFamily="34" charset="0"/>
              </a:rPr>
              <a:t>scottishbooktrust.com</a:t>
            </a:r>
            <a:endParaRPr lang="en-US" sz="2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8C8987D-29C7-4EF0-8382-997CA00CD58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579296" cy="1143000"/>
          </a:xfrm>
        </p:spPr>
        <p:txBody>
          <a:bodyPr anchor="t" anchorCtr="0"/>
          <a:lstStyle/>
          <a:p>
            <a:pPr algn="l"/>
            <a:r>
              <a:rPr lang="en-GB" sz="3800" b="1" dirty="0">
                <a:latin typeface="Arial" panose="020B0604020202020204" pitchFamily="34" charset="0"/>
                <a:cs typeface="Arial" panose="020B0604020202020204" pitchFamily="34" charset="0"/>
              </a:rPr>
              <a:t>What is Book Discovery Guide? (1)</a:t>
            </a:r>
            <a:endParaRPr lang="en-US" sz="3800" b="1" dirty="0">
              <a:latin typeface="Arial" panose="020B0604020202020204" pitchFamily="34" charset="0"/>
              <a:cs typeface="Arial" panose="020B0604020202020204" pitchFamily="34" charset="0"/>
            </a:endParaRPr>
          </a:p>
        </p:txBody>
      </p:sp>
      <p:sp>
        <p:nvSpPr>
          <p:cNvPr id="9" name="Vertical Text Placeholder 8"/>
          <p:cNvSpPr>
            <a:spLocks noGrp="1"/>
          </p:cNvSpPr>
          <p:nvPr>
            <p:ph type="body" orient="vert" idx="1"/>
          </p:nvPr>
        </p:nvSpPr>
        <p:spPr>
          <a:xfrm>
            <a:off x="457200" y="1124744"/>
            <a:ext cx="8229600" cy="3212580"/>
          </a:xfrm>
        </p:spPr>
        <p:txBody>
          <a:bodyPr vert="horz">
            <a:normAutofit/>
          </a:bodyPr>
          <a:lstStyle/>
          <a:p>
            <a:pPr marL="0" indent="0">
              <a:buNone/>
            </a:pPr>
            <a:r>
              <a:rPr lang="en-US" sz="2800" dirty="0">
                <a:latin typeface="Arial" panose="020B0604020202020204" pitchFamily="34" charset="0"/>
                <a:cs typeface="Arial" panose="020B0604020202020204" pitchFamily="34" charset="0"/>
                <a:hlinkClick r:id="rId4"/>
              </a:rPr>
              <a:t>Book Discovery Guide </a:t>
            </a:r>
            <a:r>
              <a:rPr lang="en-US" sz="2800" dirty="0">
                <a:latin typeface="Arial" panose="020B0604020202020204" pitchFamily="34" charset="0"/>
                <a:cs typeface="Arial" panose="020B0604020202020204" pitchFamily="34" charset="0"/>
              </a:rPr>
              <a:t>is our guide to help you find high-quality contemporary books for pupils of all ages and reading levels.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Each issue contains our top picks across themes, staff picks, guest recommendations and responses to frequently asked questions.</a:t>
            </a:r>
          </a:p>
          <a:p>
            <a:pPr marL="0" indent="0">
              <a:buNone/>
            </a:pPr>
            <a:endParaRPr lang="en-US" sz="2800" dirty="0">
              <a:latin typeface="Helvetica Neue"/>
            </a:endParaRPr>
          </a:p>
        </p:txBody>
      </p:sp>
      <p:pic>
        <p:nvPicPr>
          <p:cNvPr id="11" name="Picture 10" descr="Discussion guide icon. This will appear next to texts which have a discussion guide available on our website. The link to the discussion guide will be in the notes of the slide.">
            <a:extLst>
              <a:ext uri="{FF2B5EF4-FFF2-40B4-BE49-F238E27FC236}">
                <a16:creationId xmlns:a16="http://schemas.microsoft.com/office/drawing/2014/main" id="{76C21CA3-8D7A-48C2-5DEE-3F94A394857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1617" y="4502394"/>
            <a:ext cx="1504735" cy="1504735"/>
          </a:xfrm>
          <a:prstGeom prst="rect">
            <a:avLst/>
          </a:prstGeom>
        </p:spPr>
      </p:pic>
      <p:sp>
        <p:nvSpPr>
          <p:cNvPr id="4" name="Vertical Text Placeholder 8">
            <a:extLst>
              <a:ext uri="{FF2B5EF4-FFF2-40B4-BE49-F238E27FC236}">
                <a16:creationId xmlns:a16="http://schemas.microsoft.com/office/drawing/2014/main" id="{31CF67B3-CC7F-B5FC-99D9-C0389F6DBB15}"/>
              </a:ext>
            </a:extLst>
          </p:cNvPr>
          <p:cNvSpPr txBox="1">
            <a:spLocks/>
          </p:cNvSpPr>
          <p:nvPr/>
        </p:nvSpPr>
        <p:spPr>
          <a:xfrm>
            <a:off x="2206352" y="4581128"/>
            <a:ext cx="5612820" cy="1825352"/>
          </a:xfrm>
          <a:prstGeom prst="rect">
            <a:avLst/>
          </a:prstGeom>
        </p:spPr>
        <p:txBody>
          <a:bodyPr vert="horz">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latin typeface="Arial" panose="020B0604020202020204" pitchFamily="34" charset="0"/>
                <a:cs typeface="Arial" panose="020B0604020202020204" pitchFamily="34" charset="0"/>
              </a:rPr>
              <a:t>This icon indicates you can find a discussion guide for this title </a:t>
            </a:r>
            <a:r>
              <a:rPr lang="en-US" sz="2800" dirty="0">
                <a:latin typeface="Arial" panose="020B0604020202020204" pitchFamily="34" charset="0"/>
                <a:cs typeface="Arial" panose="020B0604020202020204" pitchFamily="34" charset="0"/>
                <a:hlinkClick r:id="rId6"/>
              </a:rPr>
              <a:t>on our website</a:t>
            </a:r>
            <a:r>
              <a:rPr lang="en-US" sz="2800" dirty="0">
                <a:latin typeface="Arial" panose="020B0604020202020204" pitchFamily="34" charset="0"/>
                <a:cs typeface="Arial" panose="020B0604020202020204" pitchFamily="34" charset="0"/>
              </a:rPr>
              <a:t>.</a:t>
            </a:r>
          </a:p>
          <a:p>
            <a:pPr marL="0" indent="0">
              <a:buFont typeface="Arial"/>
              <a:buNone/>
            </a:pPr>
            <a:endParaRPr lang="en-US" sz="28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59582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908DEF86-89E3-D374-DF0F-EFA7257DC52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1064A79-63B1-3E9E-3FF8-61E5C5D338C1}"/>
              </a:ext>
            </a:extLst>
          </p:cNvPr>
          <p:cNvSpPr>
            <a:spLocks noGrp="1"/>
          </p:cNvSpPr>
          <p:nvPr>
            <p:ph type="title"/>
          </p:nvPr>
        </p:nvSpPr>
        <p:spPr/>
        <p:txBody>
          <a:bodyPr anchor="t" anchorCtr="0"/>
          <a:lstStyle/>
          <a:p>
            <a:pPr algn="l"/>
            <a:r>
              <a:rPr lang="en-GB" sz="3800" b="1" dirty="0">
                <a:latin typeface="Arial" panose="020B0604020202020204" pitchFamily="34" charset="0"/>
                <a:cs typeface="Arial" panose="020B0604020202020204" pitchFamily="34" charset="0"/>
              </a:rPr>
              <a:t>What is Book Discovery Guide? (2)</a:t>
            </a:r>
            <a:endParaRPr lang="en-US" sz="3800" b="1" dirty="0">
              <a:latin typeface="Arial" panose="020B0604020202020204" pitchFamily="34" charset="0"/>
              <a:cs typeface="Arial" panose="020B0604020202020204" pitchFamily="34" charset="0"/>
            </a:endParaRPr>
          </a:p>
        </p:txBody>
      </p:sp>
      <p:sp>
        <p:nvSpPr>
          <p:cNvPr id="9" name="Vertical Text Placeholder 8">
            <a:extLst>
              <a:ext uri="{FF2B5EF4-FFF2-40B4-BE49-F238E27FC236}">
                <a16:creationId xmlns:a16="http://schemas.microsoft.com/office/drawing/2014/main" id="{19157DBB-E88A-9FC8-7460-4159E980FD5C}"/>
              </a:ext>
            </a:extLst>
          </p:cNvPr>
          <p:cNvSpPr>
            <a:spLocks noGrp="1"/>
          </p:cNvSpPr>
          <p:nvPr>
            <p:ph type="body" orient="vert" idx="1"/>
          </p:nvPr>
        </p:nvSpPr>
        <p:spPr>
          <a:xfrm>
            <a:off x="539552" y="1342028"/>
            <a:ext cx="8229600" cy="2664297"/>
          </a:xfrm>
        </p:spPr>
        <p:txBody>
          <a:bodyPr vert="horz">
            <a:normAutofit fontScale="92500"/>
          </a:bodyPr>
          <a:lstStyle/>
          <a:p>
            <a:pPr marL="0" indent="0">
              <a:buNone/>
            </a:pPr>
            <a:r>
              <a:rPr lang="en-GB" dirty="0">
                <a:latin typeface="Arial" panose="020B0604020202020204" pitchFamily="34" charset="0"/>
                <a:cs typeface="Arial" panose="020B0604020202020204" pitchFamily="34" charset="0"/>
              </a:rPr>
              <a:t>With all of our resources, we highly recommend that you </a:t>
            </a:r>
            <a:r>
              <a:rPr lang="en-GB" b="1" dirty="0">
                <a:latin typeface="Arial" panose="020B0604020202020204" pitchFamily="34" charset="0"/>
                <a:cs typeface="Arial" panose="020B0604020202020204" pitchFamily="34" charset="0"/>
              </a:rPr>
              <a:t>read the book before using it with your class </a:t>
            </a:r>
            <a:r>
              <a:rPr lang="en-GB" dirty="0">
                <a:latin typeface="Arial" panose="020B0604020202020204" pitchFamily="34" charset="0"/>
                <a:cs typeface="Arial" panose="020B0604020202020204" pitchFamily="34" charset="0"/>
              </a:rPr>
              <a:t>and use your best judgement on whether teaching about this topic is appropriate for the children in your class.</a:t>
            </a:r>
            <a:endParaRPr lang="en-US" dirty="0">
              <a:latin typeface="Arial" panose="020B0604020202020204" pitchFamily="34" charset="0"/>
              <a:cs typeface="Arial" panose="020B0604020202020204" pitchFamily="34" charset="0"/>
            </a:endParaRPr>
          </a:p>
        </p:txBody>
      </p:sp>
      <p:pic>
        <p:nvPicPr>
          <p:cNvPr id="4" name="Picture 3" descr="Content warning icon. This will appear next to texts which have content warnings. These can be found in the notes of the slide.">
            <a:extLst>
              <a:ext uri="{FF2B5EF4-FFF2-40B4-BE49-F238E27FC236}">
                <a16:creationId xmlns:a16="http://schemas.microsoft.com/office/drawing/2014/main" id="{AE96C196-CB8B-AB62-4456-9FD34E0E2592}"/>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558740" y="4209854"/>
            <a:ext cx="1504735" cy="1504735"/>
          </a:xfrm>
          <a:prstGeom prst="rect">
            <a:avLst/>
          </a:prstGeom>
        </p:spPr>
      </p:pic>
      <p:sp>
        <p:nvSpPr>
          <p:cNvPr id="3" name="Vertical Text Placeholder 8">
            <a:extLst>
              <a:ext uri="{FF2B5EF4-FFF2-40B4-BE49-F238E27FC236}">
                <a16:creationId xmlns:a16="http://schemas.microsoft.com/office/drawing/2014/main" id="{D3062BC6-61B0-DF06-9341-B3122740278D}"/>
              </a:ext>
            </a:extLst>
          </p:cNvPr>
          <p:cNvSpPr txBox="1">
            <a:spLocks/>
          </p:cNvSpPr>
          <p:nvPr/>
        </p:nvSpPr>
        <p:spPr>
          <a:xfrm>
            <a:off x="2411760" y="4488993"/>
            <a:ext cx="6275040" cy="1137801"/>
          </a:xfrm>
          <a:prstGeom prst="rect">
            <a:avLst/>
          </a:prstGeom>
        </p:spPr>
        <p:txBody>
          <a:bodyPr vert="horz">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latin typeface="Arial" panose="020B0604020202020204" pitchFamily="34" charset="0"/>
                <a:cs typeface="Arial" panose="020B0604020202020204" pitchFamily="34" charset="0"/>
              </a:rPr>
              <a:t>This icon indicates you should check the Notes for content warnings.</a:t>
            </a:r>
          </a:p>
          <a:p>
            <a:pPr marL="0" indent="0">
              <a:buFont typeface="Arial"/>
              <a:buNone/>
            </a:pPr>
            <a:endParaRPr lang="en-US" sz="2800" dirty="0">
              <a:latin typeface="Helvetica Neue"/>
            </a:endParaRPr>
          </a:p>
        </p:txBody>
      </p:sp>
      <p:sp>
        <p:nvSpPr>
          <p:cNvPr id="6" name="TextBox 5">
            <a:extLst>
              <a:ext uri="{FF2B5EF4-FFF2-40B4-BE49-F238E27FC236}">
                <a16:creationId xmlns:a16="http://schemas.microsoft.com/office/drawing/2014/main" id="{F0537617-BF02-CB69-02C7-A6BC603EFD51}"/>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4A77E58C-D7A9-25EE-3693-AA726BD8053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41209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sz="3200" b="1" dirty="0">
                <a:latin typeface="Arial" panose="020B0604020202020204" pitchFamily="34" charset="0"/>
                <a:cs typeface="Arial" panose="020B0604020202020204" pitchFamily="34" charset="0"/>
              </a:rPr>
              <a:t>The importance of using contemporary books in your classroom:</a:t>
            </a:r>
          </a:p>
        </p:txBody>
      </p:sp>
      <p:sp>
        <p:nvSpPr>
          <p:cNvPr id="9" name="Vertical Text Placeholder 8"/>
          <p:cNvSpPr>
            <a:spLocks noGrp="1"/>
          </p:cNvSpPr>
          <p:nvPr>
            <p:ph type="body" orient="vert" idx="1"/>
          </p:nvPr>
        </p:nvSpPr>
        <p:spPr>
          <a:xfrm>
            <a:off x="457200" y="1484783"/>
            <a:ext cx="8229600" cy="4687417"/>
          </a:xfrm>
        </p:spPr>
        <p:txBody>
          <a:bodyPr vert="horz">
            <a:normAutofit fontScale="92500" lnSpcReduction="10000"/>
          </a:bodyPr>
          <a:lstStyle/>
          <a:p>
            <a:r>
              <a:rPr lang="en-US" sz="2800" dirty="0">
                <a:latin typeface="Arial" panose="020B0604020202020204" pitchFamily="34" charset="0"/>
                <a:cs typeface="Arial" panose="020B0604020202020204" pitchFamily="34" charset="0"/>
              </a:rPr>
              <a:t>More representative - and children are more motivated to read when texts contain characters like them</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Read about a wide range of experiences relevant to today (for example, climate change, refugee crisis, technology and social media)</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Language is up-to-date, making it easier to follow</a:t>
            </a:r>
          </a:p>
          <a:p>
            <a:pPr marL="0" indent="0"/>
            <a:endParaRPr lang="en-US" sz="2800" dirty="0">
              <a:latin typeface="Helvetica Neue"/>
            </a:endParaRPr>
          </a:p>
          <a:p>
            <a:pPr marL="0" indent="0">
              <a:buNone/>
            </a:pPr>
            <a:r>
              <a:rPr lang="en-US" sz="2800" dirty="0">
                <a:latin typeface="Helvetica Neue"/>
              </a:rPr>
              <a:t>See “Notes” of this slide for more information</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200" b="1" dirty="0">
                <a:latin typeface="Arial" panose="020B0604020202020204" pitchFamily="34" charset="0"/>
                <a:cs typeface="Arial" panose="020B0604020202020204" pitchFamily="34" charset="0"/>
              </a:rPr>
              <a:t>New from Scottish publishers and authors</a:t>
            </a:r>
          </a:p>
        </p:txBody>
      </p:sp>
      <p:pic>
        <p:nvPicPr>
          <p:cNvPr id="8" name="Content Placeholder 7" descr="Cover of Ice Cream Boy by Lindsay Littleson ">
            <a:extLst>
              <a:ext uri="{FF2B5EF4-FFF2-40B4-BE49-F238E27FC236}">
                <a16:creationId xmlns:a16="http://schemas.microsoft.com/office/drawing/2014/main" id="{1D470120-8D03-A47C-74D5-C5683D669DE7}"/>
              </a:ext>
            </a:extLst>
          </p:cNvPr>
          <p:cNvPicPr>
            <a:picLocks noGrp="1" noChangeAspect="1"/>
          </p:cNvPicPr>
          <p:nvPr>
            <p:ph sz="half" idx="2"/>
          </p:nvPr>
        </p:nvPicPr>
        <p:blipFill>
          <a:blip r:embed="rId4" cstate="screen">
            <a:extLst>
              <a:ext uri="{28A0092B-C50C-407E-A947-70E740481C1C}">
                <a14:useLocalDpi xmlns:a14="http://schemas.microsoft.com/office/drawing/2010/main" val="0"/>
              </a:ext>
            </a:extLst>
          </a:blip>
          <a:srcRect/>
          <a:stretch/>
        </p:blipFill>
        <p:spPr>
          <a:xfrm>
            <a:off x="465274" y="1535113"/>
            <a:ext cx="2576239"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462266" y="5534755"/>
            <a:ext cx="2576239" cy="598487"/>
          </a:xfrm>
        </p:spPr>
        <p:txBody>
          <a:bodyPr/>
          <a:lstStyle/>
          <a:p>
            <a:pPr marL="0" indent="0" algn="ctr">
              <a:buNone/>
            </a:pPr>
            <a:r>
              <a:rPr lang="en-GB" b="1" dirty="0"/>
              <a:t>P6+</a:t>
            </a:r>
          </a:p>
        </p:txBody>
      </p:sp>
      <p:pic>
        <p:nvPicPr>
          <p:cNvPr id="20" name="Picture 19">
            <a:extLst>
              <a:ext uri="{FF2B5EF4-FFF2-40B4-BE49-F238E27FC236}">
                <a16:creationId xmlns:a16="http://schemas.microsoft.com/office/drawing/2014/main" id="{5F4B15E0-1CCC-31C7-A114-DE335D14A71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6338" y="1360528"/>
            <a:ext cx="597872" cy="597872"/>
          </a:xfrm>
          <a:prstGeom prst="rect">
            <a:avLst/>
          </a:prstGeom>
        </p:spPr>
      </p:pic>
      <p:pic>
        <p:nvPicPr>
          <p:cNvPr id="3" name="Picture 2">
            <a:extLst>
              <a:ext uri="{FF2B5EF4-FFF2-40B4-BE49-F238E27FC236}">
                <a16:creationId xmlns:a16="http://schemas.microsoft.com/office/drawing/2014/main" id="{BCF281BD-87FF-F439-1C4C-5F0AB3A121C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186335" y="1958400"/>
            <a:ext cx="541729" cy="541729"/>
          </a:xfrm>
          <a:prstGeom prst="ellipse">
            <a:avLst/>
          </a:prstGeom>
        </p:spPr>
      </p:pic>
      <p:pic>
        <p:nvPicPr>
          <p:cNvPr id="14" name="Content Placeholder 13" descr="Cover of I Don’t Do Mountains by Barbara Henderson ">
            <a:extLst>
              <a:ext uri="{FF2B5EF4-FFF2-40B4-BE49-F238E27FC236}">
                <a16:creationId xmlns:a16="http://schemas.microsoft.com/office/drawing/2014/main" id="{A81423CC-4EF9-A22F-B970-F3644BABA30C}"/>
              </a:ext>
            </a:extLst>
          </p:cNvPr>
          <p:cNvPicPr>
            <a:picLocks noGrp="1" noChangeAspect="1"/>
          </p:cNvPicPr>
          <p:nvPr>
            <p:ph sz="quarter" idx="10"/>
          </p:nvPr>
        </p:nvPicPr>
        <p:blipFill>
          <a:blip r:embed="rId7" cstate="screen">
            <a:extLst>
              <a:ext uri="{28A0092B-C50C-407E-A947-70E740481C1C}">
                <a14:useLocalDpi xmlns:a14="http://schemas.microsoft.com/office/drawing/2010/main" val="0"/>
              </a:ext>
            </a:extLst>
          </a:blip>
          <a:srcRect/>
          <a:stretch/>
        </p:blipFill>
        <p:spPr>
          <a:xfrm>
            <a:off x="3276600" y="1536061"/>
            <a:ext cx="2590800" cy="3949390"/>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276600" y="5545550"/>
            <a:ext cx="2590800" cy="598488"/>
          </a:xfrm>
        </p:spPr>
        <p:txBody>
          <a:bodyPr/>
          <a:lstStyle/>
          <a:p>
            <a:pPr marL="0" indent="0" algn="ctr">
              <a:buNone/>
            </a:pPr>
            <a:r>
              <a:rPr lang="en-GB" b="1" dirty="0"/>
              <a:t>P3+</a:t>
            </a:r>
          </a:p>
        </p:txBody>
      </p:sp>
      <p:pic>
        <p:nvPicPr>
          <p:cNvPr id="16" name="Content Placeholder 15" descr="Cover of A Flash of Neon by Sophie Cameron ">
            <a:extLst>
              <a:ext uri="{FF2B5EF4-FFF2-40B4-BE49-F238E27FC236}">
                <a16:creationId xmlns:a16="http://schemas.microsoft.com/office/drawing/2014/main" id="{6E34F57E-BA48-4346-6C88-AC392ADF4027}"/>
              </a:ext>
            </a:extLst>
          </p:cNvPr>
          <p:cNvPicPr>
            <a:picLocks noGrp="1" noChangeAspect="1"/>
          </p:cNvPicPr>
          <p:nvPr>
            <p:ph sz="quarter" idx="11"/>
          </p:nvPr>
        </p:nvPicPr>
        <p:blipFill>
          <a:blip r:embed="rId8" cstate="screen">
            <a:extLst>
              <a:ext uri="{28A0092B-C50C-407E-A947-70E740481C1C}">
                <a14:useLocalDpi xmlns:a14="http://schemas.microsoft.com/office/drawing/2010/main" val="0"/>
              </a:ext>
            </a:extLst>
          </a:blip>
          <a:srcRect/>
          <a:stretch/>
        </p:blipFill>
        <p:spPr>
          <a:xfrm>
            <a:off x="6122500" y="1535113"/>
            <a:ext cx="2422570" cy="3736815"/>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b="1" dirty="0"/>
              <a:t>P5+</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F4DDA7CC-FA19-3062-6939-FB02B4300CE9}"/>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DF1EBE2A-9D78-94B8-1F3A-7AFA64ECC4F8}"/>
              </a:ext>
            </a:extLst>
          </p:cNvPr>
          <p:cNvSpPr>
            <a:spLocks noGrp="1"/>
          </p:cNvSpPr>
          <p:nvPr>
            <p:ph type="title"/>
          </p:nvPr>
        </p:nvSpPr>
        <p:spPr>
          <a:xfrm>
            <a:off x="381000" y="267336"/>
            <a:ext cx="8305800" cy="682415"/>
          </a:xfrm>
        </p:spPr>
        <p:txBody>
          <a:bodyPr anchor="t" anchorCtr="0">
            <a:noAutofit/>
          </a:bodyPr>
          <a:lstStyle/>
          <a:p>
            <a:pPr algn="l"/>
            <a:r>
              <a:rPr lang="en-US" sz="3200" b="1" dirty="0">
                <a:latin typeface="Arial" panose="020B0604020202020204" pitchFamily="34" charset="0"/>
                <a:cs typeface="Arial" panose="020B0604020202020204" pitchFamily="34" charset="0"/>
              </a:rPr>
              <a:t>Bookzilla Book of the Month</a:t>
            </a:r>
          </a:p>
        </p:txBody>
      </p:sp>
      <p:sp>
        <p:nvSpPr>
          <p:cNvPr id="7" name="TextBox 6">
            <a:extLst>
              <a:ext uri="{FF2B5EF4-FFF2-40B4-BE49-F238E27FC236}">
                <a16:creationId xmlns:a16="http://schemas.microsoft.com/office/drawing/2014/main" id="{53358D43-7180-BC60-0A20-60199D81C40B}"/>
              </a:ext>
            </a:extLst>
          </p:cNvPr>
          <p:cNvSpPr txBox="1"/>
          <p:nvPr/>
        </p:nvSpPr>
        <p:spPr>
          <a:xfrm>
            <a:off x="387786" y="830732"/>
            <a:ext cx="7995158"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Each month we run </a:t>
            </a:r>
            <a:r>
              <a:rPr lang="en-GB" sz="1600" dirty="0">
                <a:latin typeface="Arial" panose="020B0604020202020204" pitchFamily="34" charset="0"/>
                <a:cs typeface="Arial" panose="020B0604020202020204" pitchFamily="34" charset="0"/>
                <a:hlinkClick r:id="rId4"/>
              </a:rPr>
              <a:t>Bookzilla Book of the Month</a:t>
            </a:r>
            <a:r>
              <a:rPr lang="en-GB" sz="1600" dirty="0">
                <a:latin typeface="Arial" panose="020B0604020202020204" pitchFamily="34" charset="0"/>
                <a:cs typeface="Arial" panose="020B0604020202020204" pitchFamily="34" charset="0"/>
              </a:rPr>
              <a:t>, where we give you the change to win some of the most exciting new Scottish publications for children and young adults!</a:t>
            </a:r>
          </a:p>
        </p:txBody>
      </p:sp>
      <p:pic>
        <p:nvPicPr>
          <p:cNvPr id="8" name="Content Placeholder 7" descr="Cover of Maisie vs Antartica by Jack Jarman ">
            <a:extLst>
              <a:ext uri="{FF2B5EF4-FFF2-40B4-BE49-F238E27FC236}">
                <a16:creationId xmlns:a16="http://schemas.microsoft.com/office/drawing/2014/main" id="{26981355-F334-227C-AA5A-DDC9DB3CB9FD}"/>
              </a:ext>
            </a:extLst>
          </p:cNvPr>
          <p:cNvPicPr>
            <a:picLocks noGrp="1" noChangeAspect="1"/>
          </p:cNvPicPr>
          <p:nvPr>
            <p:ph sz="half" idx="2"/>
          </p:nvPr>
        </p:nvPicPr>
        <p:blipFill>
          <a:blip r:embed="rId5" cstate="screen">
            <a:extLst>
              <a:ext uri="{28A0092B-C50C-407E-A947-70E740481C1C}">
                <a14:useLocalDpi xmlns:a14="http://schemas.microsoft.com/office/drawing/2010/main" val="0"/>
              </a:ext>
            </a:extLst>
          </a:blip>
          <a:srcRect/>
          <a:stretch/>
        </p:blipFill>
        <p:spPr>
          <a:xfrm>
            <a:off x="465274" y="1535113"/>
            <a:ext cx="2576239" cy="3951287"/>
          </a:xfrm>
        </p:spPr>
      </p:pic>
      <p:sp>
        <p:nvSpPr>
          <p:cNvPr id="5" name="Text Placeholder 4">
            <a:extLst>
              <a:ext uri="{FF2B5EF4-FFF2-40B4-BE49-F238E27FC236}">
                <a16:creationId xmlns:a16="http://schemas.microsoft.com/office/drawing/2014/main" id="{995B8C4B-E89A-7FE6-234F-C37A7E6D8974}"/>
              </a:ext>
            </a:extLst>
          </p:cNvPr>
          <p:cNvSpPr>
            <a:spLocks noGrp="1"/>
          </p:cNvSpPr>
          <p:nvPr>
            <p:ph type="body" sz="quarter" idx="12"/>
          </p:nvPr>
        </p:nvSpPr>
        <p:spPr/>
        <p:txBody>
          <a:bodyPr/>
          <a:lstStyle/>
          <a:p>
            <a:pPr marL="0" indent="0" algn="ctr">
              <a:buNone/>
            </a:pPr>
            <a:r>
              <a:rPr lang="en-GB" b="1" dirty="0"/>
              <a:t>P3+</a:t>
            </a:r>
          </a:p>
        </p:txBody>
      </p:sp>
      <p:pic>
        <p:nvPicPr>
          <p:cNvPr id="14" name="Content Placeholder 13" descr="Cover of My Name is Samin by Fidan Meikle ">
            <a:extLst>
              <a:ext uri="{FF2B5EF4-FFF2-40B4-BE49-F238E27FC236}">
                <a16:creationId xmlns:a16="http://schemas.microsoft.com/office/drawing/2014/main" id="{7CE76835-2634-C299-F7BC-5BFEDDB69D95}"/>
              </a:ext>
            </a:extLst>
          </p:cNvPr>
          <p:cNvPicPr>
            <a:picLocks noGrp="1" noChangeAspect="1"/>
          </p:cNvPicPr>
          <p:nvPr>
            <p:ph sz="quarter" idx="10"/>
          </p:nvPr>
        </p:nvPicPr>
        <p:blipFill>
          <a:blip r:embed="rId6" cstate="screen">
            <a:extLst>
              <a:ext uri="{28A0092B-C50C-407E-A947-70E740481C1C}">
                <a14:useLocalDpi xmlns:a14="http://schemas.microsoft.com/office/drawing/2010/main" val="0"/>
              </a:ext>
            </a:extLst>
          </a:blip>
          <a:srcRect/>
          <a:stretch/>
        </p:blipFill>
        <p:spPr>
          <a:xfrm>
            <a:off x="3276600" y="1536061"/>
            <a:ext cx="2590800" cy="3949390"/>
          </a:xfrm>
        </p:spPr>
      </p:pic>
      <p:sp>
        <p:nvSpPr>
          <p:cNvPr id="6" name="Text Placeholder 5">
            <a:extLst>
              <a:ext uri="{FF2B5EF4-FFF2-40B4-BE49-F238E27FC236}">
                <a16:creationId xmlns:a16="http://schemas.microsoft.com/office/drawing/2014/main" id="{A0AFF8D5-4DAB-C071-B52E-EC2735D83EE9}"/>
              </a:ext>
            </a:extLst>
          </p:cNvPr>
          <p:cNvSpPr>
            <a:spLocks noGrp="1"/>
          </p:cNvSpPr>
          <p:nvPr>
            <p:ph type="body" sz="quarter" idx="13"/>
          </p:nvPr>
        </p:nvSpPr>
        <p:spPr>
          <a:xfrm>
            <a:off x="3277442" y="5603875"/>
            <a:ext cx="2589957" cy="385133"/>
          </a:xfrm>
        </p:spPr>
        <p:txBody>
          <a:bodyPr/>
          <a:lstStyle/>
          <a:p>
            <a:pPr marL="0" indent="0" algn="ctr">
              <a:buNone/>
            </a:pPr>
            <a:r>
              <a:rPr lang="en-GB" b="1" dirty="0"/>
              <a:t>P6+</a:t>
            </a:r>
          </a:p>
        </p:txBody>
      </p:sp>
      <p:pic>
        <p:nvPicPr>
          <p:cNvPr id="2" name="Picture 1">
            <a:extLst>
              <a:ext uri="{FF2B5EF4-FFF2-40B4-BE49-F238E27FC236}">
                <a16:creationId xmlns:a16="http://schemas.microsoft.com/office/drawing/2014/main" id="{C52296DC-11F0-47B9-5DA1-049E15FB40E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059832" y="1476399"/>
            <a:ext cx="597872" cy="597872"/>
          </a:xfrm>
          <a:prstGeom prst="rect">
            <a:avLst/>
          </a:prstGeom>
        </p:spPr>
      </p:pic>
      <p:pic>
        <p:nvPicPr>
          <p:cNvPr id="4" name="Picture 3">
            <a:extLst>
              <a:ext uri="{FF2B5EF4-FFF2-40B4-BE49-F238E27FC236}">
                <a16:creationId xmlns:a16="http://schemas.microsoft.com/office/drawing/2014/main" id="{D4298611-D7B0-0D51-1622-F8A2CB674892}"/>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3086655" y="2133933"/>
            <a:ext cx="541729" cy="541729"/>
          </a:xfrm>
          <a:prstGeom prst="ellipse">
            <a:avLst/>
          </a:prstGeom>
        </p:spPr>
      </p:pic>
      <p:pic>
        <p:nvPicPr>
          <p:cNvPr id="16" name="Content Placeholder 15" descr="Cover of Skyfleet: March of the Mutabugs by Victoria Williamson ">
            <a:extLst>
              <a:ext uri="{FF2B5EF4-FFF2-40B4-BE49-F238E27FC236}">
                <a16:creationId xmlns:a16="http://schemas.microsoft.com/office/drawing/2014/main" id="{15CB5E59-05F1-9F12-34CD-BC2BF79D4D87}"/>
              </a:ext>
            </a:extLst>
          </p:cNvPr>
          <p:cNvPicPr>
            <a:picLocks noGrp="1" noChangeAspect="1"/>
          </p:cNvPicPr>
          <p:nvPr>
            <p:ph sz="quarter" idx="11"/>
          </p:nvPr>
        </p:nvPicPr>
        <p:blipFill>
          <a:blip r:embed="rId9" cstate="screen">
            <a:extLst>
              <a:ext uri="{28A0092B-C50C-407E-A947-70E740481C1C}">
                <a14:useLocalDpi xmlns:a14="http://schemas.microsoft.com/office/drawing/2010/main" val="0"/>
              </a:ext>
            </a:extLst>
          </a:blip>
          <a:srcRect/>
          <a:stretch/>
        </p:blipFill>
        <p:spPr>
          <a:xfrm>
            <a:off x="6122500" y="1535113"/>
            <a:ext cx="2422570" cy="3736815"/>
          </a:xfrm>
        </p:spPr>
      </p:pic>
      <p:sp>
        <p:nvSpPr>
          <p:cNvPr id="12" name="Text Placeholder 11">
            <a:extLst>
              <a:ext uri="{FF2B5EF4-FFF2-40B4-BE49-F238E27FC236}">
                <a16:creationId xmlns:a16="http://schemas.microsoft.com/office/drawing/2014/main" id="{36112E41-D732-783E-86E2-45B1C19169E3}"/>
              </a:ext>
            </a:extLst>
          </p:cNvPr>
          <p:cNvSpPr>
            <a:spLocks noGrp="1"/>
          </p:cNvSpPr>
          <p:nvPr>
            <p:ph type="body" sz="quarter" idx="14"/>
          </p:nvPr>
        </p:nvSpPr>
        <p:spPr/>
        <p:txBody>
          <a:bodyPr/>
          <a:lstStyle/>
          <a:p>
            <a:pPr marL="0" indent="0" algn="ctr">
              <a:buNone/>
            </a:pPr>
            <a:r>
              <a:rPr lang="en-GB" b="1" dirty="0"/>
              <a:t>P6+</a:t>
            </a:r>
          </a:p>
        </p:txBody>
      </p:sp>
      <p:sp>
        <p:nvSpPr>
          <p:cNvPr id="10" name="TextBox 9">
            <a:extLst>
              <a:ext uri="{FF2B5EF4-FFF2-40B4-BE49-F238E27FC236}">
                <a16:creationId xmlns:a16="http://schemas.microsoft.com/office/drawing/2014/main" id="{5F371847-B1AB-DAAD-0CE6-E3EA4E99B5A9}"/>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1C79D96E-4852-800B-18F0-B243193965E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62694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FBB30D45-5A10-9E5F-23CF-62AA8637DD9D}"/>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C2100497-CEF0-1DD1-216D-9C776FB0382E}"/>
              </a:ext>
            </a:extLst>
          </p:cNvPr>
          <p:cNvSpPr>
            <a:spLocks noGrp="1"/>
          </p:cNvSpPr>
          <p:nvPr>
            <p:ph type="title"/>
          </p:nvPr>
        </p:nvSpPr>
        <p:spPr>
          <a:xfrm>
            <a:off x="348904" y="472931"/>
            <a:ext cx="8553919" cy="682415"/>
          </a:xfrm>
        </p:spPr>
        <p:txBody>
          <a:bodyPr anchor="t" anchorCtr="0">
            <a:noAutofit/>
          </a:bodyPr>
          <a:lstStyle/>
          <a:p>
            <a:pPr algn="l"/>
            <a:r>
              <a:rPr lang="en-US" sz="3600" b="1" dirty="0">
                <a:latin typeface="Arial" panose="020B0604020202020204" pitchFamily="34" charset="0"/>
                <a:cs typeface="Arial" panose="020B0604020202020204" pitchFamily="34" charset="0"/>
              </a:rPr>
              <a:t>What to read if they like… football! (1)</a:t>
            </a:r>
          </a:p>
        </p:txBody>
      </p:sp>
      <p:pic>
        <p:nvPicPr>
          <p:cNvPr id="1026" name="Picture 2" descr="Cover of Let’s Play Football! by Ben Lerwill">
            <a:extLst>
              <a:ext uri="{FF2B5EF4-FFF2-40B4-BE49-F238E27FC236}">
                <a16:creationId xmlns:a16="http://schemas.microsoft.com/office/drawing/2014/main" id="{BAE41D36-B75A-C629-96C0-5D30DAAD0DF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4464" y="1926098"/>
            <a:ext cx="2625406" cy="2727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A9F444B6-32BC-B909-F82F-88124BF423DB}"/>
              </a:ext>
            </a:extLst>
          </p:cNvPr>
          <p:cNvSpPr>
            <a:spLocks noGrp="1"/>
          </p:cNvSpPr>
          <p:nvPr>
            <p:ph type="body" sz="quarter" idx="12"/>
          </p:nvPr>
        </p:nvSpPr>
        <p:spPr>
          <a:xfrm>
            <a:off x="407419" y="4814180"/>
            <a:ext cx="2614081" cy="598487"/>
          </a:xfrm>
        </p:spPr>
        <p:txBody>
          <a:bodyPr/>
          <a:lstStyle/>
          <a:p>
            <a:pPr marL="0" indent="0" algn="ctr">
              <a:buNone/>
            </a:pPr>
            <a:r>
              <a:rPr lang="en-GB" b="1" dirty="0"/>
              <a:t>EY+</a:t>
            </a:r>
          </a:p>
        </p:txBody>
      </p:sp>
      <p:pic>
        <p:nvPicPr>
          <p:cNvPr id="1028" name="Picture 4" descr="Cover of Planet Football by Michelle Robinson ">
            <a:extLst>
              <a:ext uri="{FF2B5EF4-FFF2-40B4-BE49-F238E27FC236}">
                <a16:creationId xmlns:a16="http://schemas.microsoft.com/office/drawing/2014/main" id="{1A085224-6149-BFB8-9AB5-7146CD5DE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25" y="1622742"/>
            <a:ext cx="287655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21CE5336-17E8-73C8-BDE1-1FB3EFC031AC}"/>
              </a:ext>
            </a:extLst>
          </p:cNvPr>
          <p:cNvSpPr>
            <a:spLocks noGrp="1"/>
          </p:cNvSpPr>
          <p:nvPr>
            <p:ph type="body" sz="quarter" idx="13"/>
          </p:nvPr>
        </p:nvSpPr>
        <p:spPr>
          <a:xfrm>
            <a:off x="3238921" y="5079361"/>
            <a:ext cx="2589957" cy="385133"/>
          </a:xfrm>
        </p:spPr>
        <p:txBody>
          <a:bodyPr/>
          <a:lstStyle/>
          <a:p>
            <a:pPr marL="0" indent="0" algn="ctr">
              <a:buNone/>
            </a:pPr>
            <a:r>
              <a:rPr lang="en-GB" b="1" dirty="0"/>
              <a:t>EY+</a:t>
            </a:r>
          </a:p>
        </p:txBody>
      </p:sp>
      <p:pic>
        <p:nvPicPr>
          <p:cNvPr id="16" name="Content Placeholder 15" descr="Cover of Zac and Jac by Cathy Jenkins ">
            <a:extLst>
              <a:ext uri="{FF2B5EF4-FFF2-40B4-BE49-F238E27FC236}">
                <a16:creationId xmlns:a16="http://schemas.microsoft.com/office/drawing/2014/main" id="{A0D229C9-25CD-C008-0628-36026B343347}"/>
              </a:ext>
            </a:extLst>
          </p:cNvPr>
          <p:cNvPicPr>
            <a:picLocks noGrp="1" noChangeAspect="1"/>
          </p:cNvPicPr>
          <p:nvPr>
            <p:ph sz="quarter" idx="11"/>
          </p:nvPr>
        </p:nvPicPr>
        <p:blipFill>
          <a:blip r:embed="rId6" cstate="screen">
            <a:extLst>
              <a:ext uri="{28A0092B-C50C-407E-A947-70E740481C1C}">
                <a14:useLocalDpi xmlns:a14="http://schemas.microsoft.com/office/drawing/2010/main" val="0"/>
              </a:ext>
            </a:extLst>
          </a:blip>
          <a:srcRect/>
          <a:stretch/>
        </p:blipFill>
        <p:spPr>
          <a:xfrm>
            <a:off x="6122500" y="1535113"/>
            <a:ext cx="2422570" cy="3736815"/>
          </a:xfrm>
        </p:spPr>
      </p:pic>
      <p:sp>
        <p:nvSpPr>
          <p:cNvPr id="12" name="Text Placeholder 11">
            <a:extLst>
              <a:ext uri="{FF2B5EF4-FFF2-40B4-BE49-F238E27FC236}">
                <a16:creationId xmlns:a16="http://schemas.microsoft.com/office/drawing/2014/main" id="{5EACA7C9-8913-3083-0864-896539BF9BCE}"/>
              </a:ext>
            </a:extLst>
          </p:cNvPr>
          <p:cNvSpPr>
            <a:spLocks noGrp="1"/>
          </p:cNvSpPr>
          <p:nvPr>
            <p:ph type="body" sz="quarter" idx="14"/>
          </p:nvPr>
        </p:nvSpPr>
        <p:spPr>
          <a:xfrm>
            <a:off x="6111962" y="5446887"/>
            <a:ext cx="2509837" cy="598488"/>
          </a:xfrm>
        </p:spPr>
        <p:txBody>
          <a:bodyPr/>
          <a:lstStyle/>
          <a:p>
            <a:pPr marL="0" indent="0" algn="ctr">
              <a:buNone/>
            </a:pPr>
            <a:r>
              <a:rPr lang="en-GB" b="1" dirty="0"/>
              <a:t>P2+</a:t>
            </a:r>
          </a:p>
        </p:txBody>
      </p:sp>
      <p:sp>
        <p:nvSpPr>
          <p:cNvPr id="10" name="TextBox 9">
            <a:extLst>
              <a:ext uri="{FF2B5EF4-FFF2-40B4-BE49-F238E27FC236}">
                <a16:creationId xmlns:a16="http://schemas.microsoft.com/office/drawing/2014/main" id="{74E191B6-C637-F849-9D26-C833A1860540}"/>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928B506C-EB49-5C66-D84A-850E85E6A096}"/>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17660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BBA6D862-EB38-8F95-6AFA-6B7E0FC60486}"/>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33604C44-86FE-9E60-61CE-A6CD8D511C2D}"/>
              </a:ext>
            </a:extLst>
          </p:cNvPr>
          <p:cNvSpPr>
            <a:spLocks noGrp="1"/>
          </p:cNvSpPr>
          <p:nvPr>
            <p:ph type="title"/>
          </p:nvPr>
        </p:nvSpPr>
        <p:spPr>
          <a:xfrm>
            <a:off x="348904" y="472931"/>
            <a:ext cx="8553919" cy="682415"/>
          </a:xfrm>
        </p:spPr>
        <p:txBody>
          <a:bodyPr anchor="t" anchorCtr="0">
            <a:noAutofit/>
          </a:bodyPr>
          <a:lstStyle/>
          <a:p>
            <a:pPr algn="l"/>
            <a:r>
              <a:rPr lang="en-US" sz="3600" b="1" dirty="0">
                <a:latin typeface="Arial" panose="020B0604020202020204" pitchFamily="34" charset="0"/>
                <a:cs typeface="Arial" panose="020B0604020202020204" pitchFamily="34" charset="0"/>
              </a:rPr>
              <a:t>What to read if they like… football! (2)</a:t>
            </a:r>
          </a:p>
        </p:txBody>
      </p:sp>
      <p:pic>
        <p:nvPicPr>
          <p:cNvPr id="1026" name="Picture 2" descr="Cover of Bobby Bains Plays a Blinder by Bali Rai ">
            <a:extLst>
              <a:ext uri="{FF2B5EF4-FFF2-40B4-BE49-F238E27FC236}">
                <a16:creationId xmlns:a16="http://schemas.microsoft.com/office/drawing/2014/main" id="{F5113554-D3F9-273F-E6C4-BF4C8EB24FBC}"/>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p:blipFill>
        <p:spPr bwMode="auto">
          <a:xfrm>
            <a:off x="467544" y="1535113"/>
            <a:ext cx="2483563" cy="3784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DC0A78BF-F3AD-0DC6-86D6-059A839BCBA1}"/>
              </a:ext>
            </a:extLst>
          </p:cNvPr>
          <p:cNvSpPr>
            <a:spLocks noGrp="1"/>
          </p:cNvSpPr>
          <p:nvPr>
            <p:ph type="body" sz="quarter" idx="12"/>
          </p:nvPr>
        </p:nvSpPr>
        <p:spPr>
          <a:xfrm>
            <a:off x="442574" y="5446888"/>
            <a:ext cx="2614081" cy="598487"/>
          </a:xfrm>
        </p:spPr>
        <p:txBody>
          <a:bodyPr/>
          <a:lstStyle/>
          <a:p>
            <a:pPr marL="0" indent="0" algn="ctr">
              <a:buNone/>
            </a:pPr>
            <a:r>
              <a:rPr lang="en-GB" b="1" dirty="0"/>
              <a:t>P4+</a:t>
            </a:r>
          </a:p>
        </p:txBody>
      </p:sp>
      <p:pic>
        <p:nvPicPr>
          <p:cNvPr id="2" name="Picture 2" descr="Cover of The Dog that Saved the World (Cup) by Phil Earle ">
            <a:extLst>
              <a:ext uri="{FF2B5EF4-FFF2-40B4-BE49-F238E27FC236}">
                <a16:creationId xmlns:a16="http://schemas.microsoft.com/office/drawing/2014/main" id="{D5E49497-DA42-27B9-6C10-882127C8A016}"/>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p:blipFill>
        <p:spPr bwMode="auto">
          <a:xfrm>
            <a:off x="3133373" y="1537497"/>
            <a:ext cx="2483563" cy="37816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93D5F545-8B48-E771-9A3D-5455BE25226C}"/>
              </a:ext>
            </a:extLst>
          </p:cNvPr>
          <p:cNvSpPr>
            <a:spLocks noGrp="1"/>
          </p:cNvSpPr>
          <p:nvPr>
            <p:ph type="body" sz="quarter" idx="13"/>
          </p:nvPr>
        </p:nvSpPr>
        <p:spPr>
          <a:xfrm>
            <a:off x="3124200" y="5508719"/>
            <a:ext cx="2589957" cy="385133"/>
          </a:xfrm>
        </p:spPr>
        <p:txBody>
          <a:bodyPr/>
          <a:lstStyle/>
          <a:p>
            <a:pPr marL="0" indent="0" algn="ctr">
              <a:buNone/>
            </a:pPr>
            <a:r>
              <a:rPr lang="en-GB" b="1" dirty="0"/>
              <a:t>P4+</a:t>
            </a:r>
          </a:p>
        </p:txBody>
      </p:sp>
      <p:pic>
        <p:nvPicPr>
          <p:cNvPr id="16" name="Content Placeholder 15" descr="Cover of Bad United: Just for Kicks by Louise Forshaw ">
            <a:extLst>
              <a:ext uri="{FF2B5EF4-FFF2-40B4-BE49-F238E27FC236}">
                <a16:creationId xmlns:a16="http://schemas.microsoft.com/office/drawing/2014/main" id="{771A5322-71E3-9B80-CAA4-76BF5836E7F6}"/>
              </a:ext>
            </a:extLst>
          </p:cNvPr>
          <p:cNvPicPr>
            <a:picLocks noGrp="1" noChangeAspect="1"/>
          </p:cNvPicPr>
          <p:nvPr>
            <p:ph sz="quarter" idx="11"/>
          </p:nvPr>
        </p:nvPicPr>
        <p:blipFill>
          <a:blip r:embed="rId6" cstate="screen">
            <a:extLst>
              <a:ext uri="{28A0092B-C50C-407E-A947-70E740481C1C}">
                <a14:useLocalDpi xmlns:a14="http://schemas.microsoft.com/office/drawing/2010/main" val="0"/>
              </a:ext>
            </a:extLst>
          </a:blip>
          <a:srcRect/>
          <a:stretch/>
        </p:blipFill>
        <p:spPr>
          <a:xfrm>
            <a:off x="5843930" y="1572173"/>
            <a:ext cx="2422570" cy="3736815"/>
          </a:xfrm>
        </p:spPr>
      </p:pic>
      <p:sp>
        <p:nvSpPr>
          <p:cNvPr id="12" name="Text Placeholder 11">
            <a:extLst>
              <a:ext uri="{FF2B5EF4-FFF2-40B4-BE49-F238E27FC236}">
                <a16:creationId xmlns:a16="http://schemas.microsoft.com/office/drawing/2014/main" id="{5CC7E09E-AAB9-456E-52F0-66148539160B}"/>
              </a:ext>
            </a:extLst>
          </p:cNvPr>
          <p:cNvSpPr>
            <a:spLocks noGrp="1"/>
          </p:cNvSpPr>
          <p:nvPr>
            <p:ph type="body" sz="quarter" idx="14"/>
          </p:nvPr>
        </p:nvSpPr>
        <p:spPr>
          <a:xfrm>
            <a:off x="5843931" y="5446887"/>
            <a:ext cx="2422570" cy="598488"/>
          </a:xfrm>
        </p:spPr>
        <p:txBody>
          <a:bodyPr/>
          <a:lstStyle/>
          <a:p>
            <a:pPr marL="0" indent="0" algn="ctr">
              <a:buNone/>
            </a:pPr>
            <a:r>
              <a:rPr lang="en-GB" b="1" dirty="0"/>
              <a:t>P1+</a:t>
            </a:r>
          </a:p>
        </p:txBody>
      </p:sp>
      <p:sp>
        <p:nvSpPr>
          <p:cNvPr id="10" name="TextBox 9">
            <a:extLst>
              <a:ext uri="{FF2B5EF4-FFF2-40B4-BE49-F238E27FC236}">
                <a16:creationId xmlns:a16="http://schemas.microsoft.com/office/drawing/2014/main" id="{00C026EC-5FFD-7CAF-7C7A-084C5EF1FE8E}"/>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AEC52862-083A-07A9-AD5E-670330A2C56E}"/>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377363835"/>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21" ma:contentTypeDescription="Create a new document." ma:contentTypeScope="" ma:versionID="a90eb5d0e1ff3d51e647be4f0df13895">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9b5e33a0e8df0f848689ff723fda6bce"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BACC0F-54E0-43AF-8A2D-4B03D919CD8D}">
  <ds:schemaRefs>
    <ds:schemaRef ds:uri="http://purl.org/dc/elements/1.1/"/>
    <ds:schemaRef ds:uri="e8fe8bb9-e0d4-4ac3-b920-326070b987fc"/>
    <ds:schemaRef ds:uri="http://schemas.microsoft.com/office/2006/documentManagement/types"/>
    <ds:schemaRef ds:uri="http://www.w3.org/XML/1998/namespace"/>
    <ds:schemaRef ds:uri="http://purl.org/dc/dcmitype/"/>
    <ds:schemaRef ds:uri="6b42feb5-42f4-4875-917d-a8fcb0477ae8"/>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414AE8C-3B84-4318-9A7E-378D9CA9E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74CFAA-E66A-46A4-B23E-2FC0A1CD8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579</TotalTime>
  <Words>3961</Words>
  <Application>Microsoft Office PowerPoint</Application>
  <PresentationFormat>On-screen Show (4:3)</PresentationFormat>
  <Paragraphs>138</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altis-scotbook-bold</vt:lpstr>
      <vt:lpstr>-apple-system</vt:lpstr>
      <vt:lpstr>Aptos</vt:lpstr>
      <vt:lpstr>Arial</vt:lpstr>
      <vt:lpstr>custom_49902</vt:lpstr>
      <vt:lpstr>Helvetica Neue</vt:lpstr>
      <vt:lpstr>Office Theme</vt:lpstr>
      <vt:lpstr>Book Discovery Guide</vt:lpstr>
      <vt:lpstr>How to use this PowerPoint</vt:lpstr>
      <vt:lpstr>What is Book Discovery Guide? (1)</vt:lpstr>
      <vt:lpstr>What is Book Discovery Guide? (2)</vt:lpstr>
      <vt:lpstr>The importance of using contemporary books in your classroom:</vt:lpstr>
      <vt:lpstr>New from Scottish publishers and authors</vt:lpstr>
      <vt:lpstr>Bookzilla Book of the Month</vt:lpstr>
      <vt:lpstr>What to read if they like… football! (1)</vt:lpstr>
      <vt:lpstr>What to read if they like… football! (2)</vt:lpstr>
      <vt:lpstr>What to read if they like… football! (3)</vt:lpstr>
      <vt:lpstr>Great books for book groups (1)</vt:lpstr>
      <vt:lpstr>Great books for book groups (2)</vt:lpstr>
      <vt:lpstr>Authors Live and Events</vt:lpstr>
      <vt:lpstr>Staff picks: Emily Ilett</vt:lpstr>
      <vt:lpstr>Staff picks: Jen Grainge</vt:lpstr>
      <vt:lpstr>Staff picks: Catherine Wilson Garry</vt:lpstr>
      <vt:lpstr>Guest recommendations: Reading Champs</vt:lpstr>
      <vt:lpstr>Guest recommendations: Reading Champs (2)</vt:lpstr>
      <vt:lpstr>For more recommendations</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Discovery Guide Issue 7</dc:title>
  <dc:creator>Catherine Wilson Garry</dc:creator>
  <cp:lastModifiedBy>Katie Cutforth</cp:lastModifiedBy>
  <cp:revision>10</cp:revision>
  <dcterms:created xsi:type="dcterms:W3CDTF">2024-10-07T14:05:04Z</dcterms:created>
  <dcterms:modified xsi:type="dcterms:W3CDTF">2025-06-11T13:26:26Z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