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9" r:id="rId5"/>
    <p:sldId id="257" r:id="rId6"/>
    <p:sldId id="286" r:id="rId7"/>
    <p:sldId id="287" r:id="rId8"/>
    <p:sldId id="285" r:id="rId9"/>
    <p:sldId id="280" r:id="rId10"/>
    <p:sldId id="281" r:id="rId11"/>
    <p:sldId id="283" r:id="rId12"/>
    <p:sldId id="288" r:id="rId13"/>
    <p:sldId id="289" r:id="rId14"/>
    <p:sldId id="290" r:id="rId15"/>
    <p:sldId id="291" r:id="rId16"/>
    <p:sldId id="282" r:id="rId17"/>
    <p:sldId id="292" r:id="rId18"/>
    <p:sldId id="293"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FC77C-1B06-430A-8A16-51FCD76AE518}" v="1" dt="2023-04-20T10:46:20.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61708" autoAdjust="0"/>
  </p:normalViewPr>
  <p:slideViewPr>
    <p:cSldViewPr snapToObjects="1">
      <p:cViewPr varScale="1">
        <p:scale>
          <a:sx n="53" d="100"/>
          <a:sy n="53" d="100"/>
        </p:scale>
        <p:origin x="2251"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15810-DB7B-4EF3-B842-812517ECEB54}" type="datetimeFigureOut">
              <a:rPr lang="en-GB" smtClean="0"/>
              <a:t>05/05/2023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A2F3C-F94A-4DAC-AD1B-112D6DCB4B31}" type="slidenum">
              <a:rPr lang="en-GB" smtClean="0"/>
              <a:t>‹#›</a:t>
            </a:fld>
            <a:endParaRPr lang="en-GB"/>
          </a:p>
        </p:txBody>
      </p:sp>
    </p:spTree>
    <p:extLst>
      <p:ext uri="{BB962C8B-B14F-4D97-AF65-F5344CB8AC3E}">
        <p14:creationId xmlns:p14="http://schemas.microsoft.com/office/powerpoint/2010/main" val="390250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BA2F3C-F94A-4DAC-AD1B-112D6DCB4B31}" type="slidenum">
              <a:rPr lang="en-GB" smtClean="0"/>
              <a:t>3</a:t>
            </a:fld>
            <a:endParaRPr lang="en-GB"/>
          </a:p>
        </p:txBody>
      </p:sp>
    </p:spTree>
    <p:extLst>
      <p:ext uri="{BB962C8B-B14F-4D97-AF65-F5344CB8AC3E}">
        <p14:creationId xmlns:p14="http://schemas.microsoft.com/office/powerpoint/2010/main" val="154806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Julie Paterson and Gail Abraham won the Learning Professional Award 2023. Julie and Gail lead the implementation of Dolly Parton’s Imagination Library in Renfrewshire. Their passion and dedication to the work has seen over 33,000 books gifted to children in Renfrewshire since March 2021.</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a:solidFill>
                  <a:schemeClr val="tx1"/>
                </a:solidFill>
                <a:latin typeface="+mn-lt"/>
                <a:ea typeface="+mn-ea"/>
                <a:cs typeface="+mn-cs"/>
              </a:rPr>
              <a:t>Little People, Big Dreams: Dolly Parton</a:t>
            </a:r>
            <a:r>
              <a:rPr lang="en-GB" sz="1200" b="1" i="0" u="none" strike="noStrike" kern="1200" baseline="0" dirty="0">
                <a:solidFill>
                  <a:schemeClr val="tx1"/>
                </a:solidFill>
                <a:latin typeface="+mn-lt"/>
                <a:ea typeface="+mn-ea"/>
                <a:cs typeface="+mn-cs"/>
              </a:rPr>
              <a:t>, Maria Isabel Sanchez and Daria </a:t>
            </a:r>
            <a:r>
              <a:rPr lang="en-GB" sz="1200" b="1" i="0" u="none" strike="noStrike" kern="1200" baseline="0" dirty="0" err="1">
                <a:solidFill>
                  <a:schemeClr val="tx1"/>
                </a:solidFill>
                <a:latin typeface="+mn-lt"/>
                <a:ea typeface="+mn-ea"/>
                <a:cs typeface="+mn-cs"/>
              </a:rPr>
              <a:t>Solack</a:t>
            </a:r>
            <a:r>
              <a:rPr lang="en-GB" sz="1200" b="1" i="0" u="none" strike="noStrike" kern="1200" baseline="0" dirty="0">
                <a:solidFill>
                  <a:schemeClr val="tx1"/>
                </a:solidFill>
                <a:latin typeface="+mn-lt"/>
                <a:ea typeface="+mn-ea"/>
                <a:cs typeface="+mn-cs"/>
              </a:rPr>
              <a:t> (Lincoln Children’s Books)</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The inspiring story of singer-superstar Dolly’s life. Learn how this country legend uses her wealth to give back to others. This book shows that anyone can achieve incredible things – you just need to dream!</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a:solidFill>
                  <a:schemeClr val="tx1"/>
                </a:solidFill>
                <a:latin typeface="+mn-lt"/>
                <a:ea typeface="+mn-ea"/>
                <a:cs typeface="+mn-cs"/>
              </a:rPr>
              <a:t>Jonathan the Magic Pony</a:t>
            </a:r>
            <a:r>
              <a:rPr lang="en-GB" sz="1200" b="1" i="0" u="none" strike="noStrike" kern="1200" baseline="0" dirty="0">
                <a:solidFill>
                  <a:schemeClr val="tx1"/>
                </a:solidFill>
                <a:latin typeface="+mn-lt"/>
                <a:ea typeface="+mn-ea"/>
                <a:cs typeface="+mn-cs"/>
              </a:rPr>
              <a:t>, Stuart Heritage and Nicola Slater (Puffin)</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The story of a very silly pony, we’d recommend this to younger children (and adults with a silly sense of humour!) who love laugh-out-loud stories and fun illustrations. A great story with opportunities to join in and perform some magic – but will it work?</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a:solidFill>
                  <a:schemeClr val="tx1"/>
                </a:solidFill>
                <a:latin typeface="+mn-lt"/>
                <a:ea typeface="+mn-ea"/>
                <a:cs typeface="+mn-cs"/>
              </a:rPr>
              <a:t>Never Show a T-Rex a Book</a:t>
            </a:r>
            <a:r>
              <a:rPr lang="en-GB" sz="1200" b="1" i="0" u="none" strike="noStrike" kern="1200" baseline="0" dirty="0">
                <a:solidFill>
                  <a:schemeClr val="tx1"/>
                </a:solidFill>
                <a:latin typeface="+mn-lt"/>
                <a:ea typeface="+mn-ea"/>
                <a:cs typeface="+mn-cs"/>
              </a:rPr>
              <a:t>, </a:t>
            </a:r>
            <a:r>
              <a:rPr lang="en-GB" sz="1200" b="1" i="0" u="none" strike="noStrike" kern="1200" baseline="0" dirty="0" err="1">
                <a:solidFill>
                  <a:schemeClr val="tx1"/>
                </a:solidFill>
                <a:latin typeface="+mn-lt"/>
                <a:ea typeface="+mn-ea"/>
                <a:cs typeface="+mn-cs"/>
              </a:rPr>
              <a:t>Rashmi</a:t>
            </a:r>
            <a:r>
              <a:rPr lang="en-GB" sz="1200" b="1" i="0" u="none" strike="noStrike" kern="1200" baseline="0" dirty="0">
                <a:solidFill>
                  <a:schemeClr val="tx1"/>
                </a:solidFill>
                <a:latin typeface="+mn-lt"/>
                <a:ea typeface="+mn-ea"/>
                <a:cs typeface="+mn-cs"/>
              </a:rPr>
              <a:t> </a:t>
            </a:r>
            <a:r>
              <a:rPr lang="en-GB" sz="1200" b="1" i="0" u="none" strike="noStrike" kern="1200" baseline="0" dirty="0" err="1">
                <a:solidFill>
                  <a:schemeClr val="tx1"/>
                </a:solidFill>
                <a:latin typeface="+mn-lt"/>
                <a:ea typeface="+mn-ea"/>
                <a:cs typeface="+mn-cs"/>
              </a:rPr>
              <a:t>Sirdeshpande</a:t>
            </a:r>
            <a:r>
              <a:rPr lang="en-GB" sz="1200" b="1" i="0" u="none" strike="noStrike" kern="1200" baseline="0" dirty="0">
                <a:solidFill>
                  <a:schemeClr val="tx1"/>
                </a:solidFill>
                <a:latin typeface="+mn-lt"/>
                <a:ea typeface="+mn-ea"/>
                <a:cs typeface="+mn-cs"/>
              </a:rPr>
              <a:t> and Diane </a:t>
            </a:r>
            <a:r>
              <a:rPr lang="en-GB" sz="1200" b="1" i="0" u="none" strike="noStrike" kern="1200" baseline="0" dirty="0" err="1">
                <a:solidFill>
                  <a:schemeClr val="tx1"/>
                </a:solidFill>
                <a:latin typeface="+mn-lt"/>
                <a:ea typeface="+mn-ea"/>
                <a:cs typeface="+mn-cs"/>
              </a:rPr>
              <a:t>Ewen</a:t>
            </a:r>
            <a:r>
              <a:rPr lang="en-GB" sz="1200" b="1" i="0" u="none" strike="noStrike" kern="1200" baseline="0" dirty="0">
                <a:solidFill>
                  <a:schemeClr val="tx1"/>
                </a:solidFill>
                <a:latin typeface="+mn-lt"/>
                <a:ea typeface="+mn-ea"/>
                <a:cs typeface="+mn-cs"/>
              </a:rPr>
              <a:t> (Puffin)</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With dynamic illustrations full of fun, this is a story that celebrates the amazing power of books. Completely full of imagination, mayhem and lots of hilarious laugh-out-loud moments, young ones will love learning about why you really should never show a T-Rex a book!</a:t>
            </a:r>
            <a:endParaRPr lang="en-GB" b="0" i="0" dirty="0"/>
          </a:p>
        </p:txBody>
      </p:sp>
      <p:sp>
        <p:nvSpPr>
          <p:cNvPr id="4" name="Slide Number Placeholder 3"/>
          <p:cNvSpPr>
            <a:spLocks noGrp="1"/>
          </p:cNvSpPr>
          <p:nvPr>
            <p:ph type="sldNum" sz="quarter" idx="10"/>
          </p:nvPr>
        </p:nvSpPr>
        <p:spPr/>
        <p:txBody>
          <a:bodyPr/>
          <a:lstStyle/>
          <a:p>
            <a:fld id="{D7BA2F3C-F94A-4DAC-AD1B-112D6DCB4B31}" type="slidenum">
              <a:rPr lang="en-GB" smtClean="0"/>
              <a:t>12</a:t>
            </a:fld>
            <a:endParaRPr lang="en-GB"/>
          </a:p>
        </p:txBody>
      </p:sp>
    </p:spTree>
    <p:extLst>
      <p:ext uri="{BB962C8B-B14F-4D97-AF65-F5344CB8AC3E}">
        <p14:creationId xmlns:p14="http://schemas.microsoft.com/office/powerpoint/2010/main" val="15641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Dig, Dig, Digger</a:t>
            </a:r>
            <a:r>
              <a:rPr lang="en-GB" b="1" i="0" dirty="0"/>
              <a:t>, Morag</a:t>
            </a:r>
            <a:r>
              <a:rPr lang="en-GB" b="1" i="0" baseline="0" dirty="0"/>
              <a:t> Hood (Pan Macmillan)</a:t>
            </a:r>
            <a:br>
              <a:rPr lang="en-GB" b="1" i="0" baseline="0" dirty="0"/>
            </a:br>
            <a:r>
              <a:rPr lang="en-GB" b="0" i="0" baseline="0" dirty="0"/>
              <a:t>With bright distinct illustrations, this fun story of the rebellious digger has lots of repetition and great positional dialogue.</a:t>
            </a:r>
            <a:br>
              <a:rPr lang="en-GB" b="0" i="0" baseline="0" dirty="0"/>
            </a:br>
            <a:br>
              <a:rPr lang="en-GB" b="0" i="0" baseline="0" dirty="0"/>
            </a:br>
            <a:r>
              <a:rPr lang="en-GB" b="1" i="1" baseline="0" dirty="0"/>
              <a:t>Stone Soup</a:t>
            </a:r>
            <a:r>
              <a:rPr lang="en-GB" b="1" i="0" baseline="0" dirty="0"/>
              <a:t>, </a:t>
            </a:r>
            <a:r>
              <a:rPr lang="en-GB" b="1" i="0" baseline="0" dirty="0" err="1"/>
              <a:t>Ailie</a:t>
            </a:r>
            <a:r>
              <a:rPr lang="en-GB" b="1" i="0" baseline="0" dirty="0"/>
              <a:t> Finlay and Kate </a:t>
            </a:r>
            <a:r>
              <a:rPr lang="en-GB" b="1" i="0" baseline="0" dirty="0" err="1"/>
              <a:t>Leiper</a:t>
            </a:r>
            <a:r>
              <a:rPr lang="en-GB" b="1" i="0" baseline="0" dirty="0"/>
              <a:t> (My Kind of Book)</a:t>
            </a:r>
            <a:br>
              <a:rPr lang="en-GB" b="1" i="0" baseline="0" dirty="0"/>
            </a:br>
            <a:r>
              <a:rPr lang="en-GB" b="0" i="0" baseline="0" dirty="0"/>
              <a:t>Bringing together a list of recommended props and a comfortingly familiar folktale, it’s an excellent book for sharing a sensory story.</a:t>
            </a:r>
            <a:br>
              <a:rPr lang="en-GB" b="0" i="0" baseline="0" dirty="0"/>
            </a:br>
            <a:br>
              <a:rPr lang="en-GB" b="0" i="0" baseline="0" dirty="0"/>
            </a:br>
            <a:r>
              <a:rPr lang="en-GB" b="1" i="1" baseline="0" dirty="0"/>
              <a:t>Ready for Spaghetti</a:t>
            </a:r>
            <a:r>
              <a:rPr lang="en-GB" b="1" i="0" baseline="0" dirty="0"/>
              <a:t>, Michael Rosen and Polly Dunbar (Walter Books)</a:t>
            </a:r>
            <a:br>
              <a:rPr lang="en-GB" b="0" i="0" baseline="0" dirty="0"/>
            </a:br>
            <a:r>
              <a:rPr lang="en-GB" b="0" i="0" baseline="0" dirty="0"/>
              <a:t>The ultimate book of poems to use for your sensory storytelling – you’ll have so much fun with the rhyme, rhythm and play with words.</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13</a:t>
            </a:fld>
            <a:endParaRPr lang="en-GB"/>
          </a:p>
        </p:txBody>
      </p:sp>
    </p:spTree>
    <p:extLst>
      <p:ext uri="{BB962C8B-B14F-4D97-AF65-F5344CB8AC3E}">
        <p14:creationId xmlns:p14="http://schemas.microsoft.com/office/powerpoint/2010/main" val="2463954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I See You a Hug</a:t>
            </a:r>
            <a:r>
              <a:rPr lang="en-GB" b="1" i="0" dirty="0"/>
              <a:t>, Anne Booth (Penguin Random House Children’s</a:t>
            </a:r>
            <a:r>
              <a:rPr lang="en-GB" b="1" i="0" baseline="0" dirty="0"/>
              <a:t>)</a:t>
            </a:r>
            <a:br>
              <a:rPr lang="en-GB" b="1" i="0" baseline="0" dirty="0"/>
            </a:br>
            <a:r>
              <a:rPr lang="en-GB" b="0" i="0" baseline="0" dirty="0"/>
              <a:t>Join Little Bear in this uplifting adventure as he discovers all the many different ways to feel a hug from a loved one, even when apart.</a:t>
            </a:r>
            <a:br>
              <a:rPr lang="en-GB" b="0" i="0" baseline="0" dirty="0"/>
            </a:br>
            <a:br>
              <a:rPr lang="en-GB" b="0" i="0" baseline="0" dirty="0"/>
            </a:br>
            <a:r>
              <a:rPr lang="en-GB" b="1" i="1" baseline="0" dirty="0"/>
              <a:t>The Littlest Yak: The New Arrival</a:t>
            </a:r>
            <a:r>
              <a:rPr lang="en-GB" b="1" i="0" baseline="0" dirty="0"/>
              <a:t>, Lu Fraser (Simon and Schuster)</a:t>
            </a:r>
            <a:br>
              <a:rPr lang="en-GB" b="1" i="0" baseline="0" dirty="0"/>
            </a:br>
            <a:r>
              <a:rPr lang="en-GB" b="0" i="0" baseline="0" dirty="0"/>
              <a:t>This latest family adventure reassures with warmth and humour as the little yak learns that, with a new arrival, she’s loved a whole </a:t>
            </a:r>
            <a:r>
              <a:rPr lang="en-GB" b="0" i="0" baseline="0" dirty="0" err="1"/>
              <a:t>heartful</a:t>
            </a:r>
            <a:r>
              <a:rPr lang="en-GB" b="0" i="0" baseline="0" dirty="0"/>
              <a:t> more!</a:t>
            </a:r>
            <a:br>
              <a:rPr lang="en-GB" b="0" i="0" baseline="0" dirty="0"/>
            </a:br>
            <a:br>
              <a:rPr lang="en-GB" b="0" i="0" baseline="0" dirty="0"/>
            </a:br>
            <a:r>
              <a:rPr lang="en-GB" b="1" i="1" baseline="0" dirty="0"/>
              <a:t>The </a:t>
            </a:r>
            <a:r>
              <a:rPr lang="en-GB" b="1" i="1" baseline="0" dirty="0" err="1"/>
              <a:t>Stompysaurus</a:t>
            </a:r>
            <a:r>
              <a:rPr lang="en-GB" b="1" i="0" baseline="0" dirty="0"/>
              <a:t>, Rachel Bright (Hachette)</a:t>
            </a:r>
            <a:br>
              <a:rPr lang="en-GB" b="0" i="0" baseline="0" dirty="0"/>
            </a:br>
            <a:r>
              <a:rPr lang="en-GB" b="0" i="0" baseline="0" dirty="0"/>
              <a:t>This follow up to </a:t>
            </a:r>
            <a:r>
              <a:rPr lang="en-GB" b="0" i="1" baseline="0" dirty="0"/>
              <a:t>The </a:t>
            </a:r>
            <a:r>
              <a:rPr lang="en-GB" b="0" i="1" baseline="0" dirty="0" err="1"/>
              <a:t>Worrysaurus</a:t>
            </a:r>
            <a:r>
              <a:rPr lang="en-GB" b="0" i="0" baseline="0" dirty="0"/>
              <a:t> is a comforting tale about coping with overwhelming feelings and frustration when it seems like everything is going wrong.</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14</a:t>
            </a:fld>
            <a:endParaRPr lang="en-GB"/>
          </a:p>
        </p:txBody>
      </p:sp>
    </p:spTree>
    <p:extLst>
      <p:ext uri="{BB962C8B-B14F-4D97-AF65-F5344CB8AC3E}">
        <p14:creationId xmlns:p14="http://schemas.microsoft.com/office/powerpoint/2010/main" val="390245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9717A8-D893-414B-8BF1-9F158146114B}" type="slidenum">
              <a:rPr lang="en-GB" smtClean="0"/>
              <a:t>15</a:t>
            </a:fld>
            <a:endParaRPr lang="en-GB"/>
          </a:p>
        </p:txBody>
      </p:sp>
    </p:spTree>
    <p:extLst>
      <p:ext uri="{BB962C8B-B14F-4D97-AF65-F5344CB8AC3E}">
        <p14:creationId xmlns:p14="http://schemas.microsoft.com/office/powerpoint/2010/main" val="243816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more information on the importance of using contemporary</a:t>
            </a:r>
            <a:r>
              <a:rPr lang="en-GB" baseline="0" dirty="0"/>
              <a:t> books in your classroom, you may find the following useful:</a:t>
            </a:r>
            <a:br>
              <a:rPr lang="en-GB" baseline="0" dirty="0"/>
            </a:br>
            <a:br>
              <a:rPr lang="en-GB" baseline="0" dirty="0"/>
            </a:br>
            <a:r>
              <a:rPr lang="en-GB" baseline="0" dirty="0"/>
              <a:t>“Why using ‘classic’ children’s books can be problematic” from TES: https://www.tes.com/magazine/teaching-learning/general/why-using-classic-childrens-books-can-be-problematic</a:t>
            </a:r>
            <a:br>
              <a:rPr lang="en-GB" baseline="0" dirty="0"/>
            </a:br>
            <a:br>
              <a:rPr lang="en-GB" baseline="0" dirty="0"/>
            </a:br>
            <a:r>
              <a:rPr lang="en-GB" baseline="0" dirty="0"/>
              <a:t>“Exploring teachers’ knowledge of contemporary literature” from The Open University: http://oro.open.ac.uk/12527/</a:t>
            </a:r>
            <a:endParaRPr lang="en-GB" dirty="0"/>
          </a:p>
          <a:p>
            <a:endParaRPr lang="en-GB" dirty="0"/>
          </a:p>
        </p:txBody>
      </p:sp>
      <p:sp>
        <p:nvSpPr>
          <p:cNvPr id="4" name="Slide Number Placeholder 3"/>
          <p:cNvSpPr>
            <a:spLocks noGrp="1"/>
          </p:cNvSpPr>
          <p:nvPr>
            <p:ph type="sldNum" sz="quarter" idx="10"/>
          </p:nvPr>
        </p:nvSpPr>
        <p:spPr/>
        <p:txBody>
          <a:bodyPr/>
          <a:lstStyle/>
          <a:p>
            <a:fld id="{D7BA2F3C-F94A-4DAC-AD1B-112D6DCB4B31}" type="slidenum">
              <a:rPr lang="en-GB" smtClean="0"/>
              <a:t>4</a:t>
            </a:fld>
            <a:endParaRPr lang="en-GB"/>
          </a:p>
        </p:txBody>
      </p:sp>
    </p:spTree>
    <p:extLst>
      <p:ext uri="{BB962C8B-B14F-4D97-AF65-F5344CB8AC3E}">
        <p14:creationId xmlns:p14="http://schemas.microsoft.com/office/powerpoint/2010/main" val="210904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err="1"/>
              <a:t>Haarville</a:t>
            </a:r>
            <a:r>
              <a:rPr lang="en-GB" b="1" i="0" dirty="0"/>
              <a:t>,</a:t>
            </a:r>
            <a:r>
              <a:rPr lang="en-GB" b="1" i="0" baseline="0" dirty="0"/>
              <a:t> Justin Davis (Floris Books)</a:t>
            </a:r>
            <a:br>
              <a:rPr lang="en-GB" b="1" i="0" baseline="0" dirty="0"/>
            </a:br>
            <a:r>
              <a:rPr lang="en-GB" b="0" i="0" baseline="0" dirty="0"/>
              <a:t>Join in on this fun, mysterious adventure with a lot of heart. Shrouded in a fishy fog and surrounded by razor-sharp reefs, </a:t>
            </a:r>
            <a:r>
              <a:rPr lang="en-GB" b="0" i="0" baseline="0" dirty="0" err="1"/>
              <a:t>Haarville</a:t>
            </a:r>
            <a:r>
              <a:rPr lang="en-GB" b="0" i="0" baseline="0" dirty="0"/>
              <a:t> isn’t the kind of place you’d find on a map – but it’s Manx’s home. So when two sinister strangers arrive, claiming to be his long-lost relatives, Manx has some serious sleuthing to do.</a:t>
            </a:r>
            <a:br>
              <a:rPr lang="en-GB" b="0" i="0" baseline="0" dirty="0"/>
            </a:br>
            <a:br>
              <a:rPr lang="en-GB" b="0" i="0" baseline="0" dirty="0"/>
            </a:br>
            <a:r>
              <a:rPr lang="en-GB" b="1" i="1" baseline="0" dirty="0"/>
              <a:t>Like a Curse</a:t>
            </a:r>
            <a:r>
              <a:rPr lang="en-GB" b="1" i="0" baseline="0" dirty="0"/>
              <a:t>, Elle </a:t>
            </a:r>
            <a:r>
              <a:rPr lang="en-GB" b="1" i="0" baseline="0" dirty="0" err="1"/>
              <a:t>McNicoll</a:t>
            </a:r>
            <a:r>
              <a:rPr lang="en-GB" b="1" i="0" baseline="0" dirty="0"/>
              <a:t> (Knights Of Media)</a:t>
            </a:r>
            <a:br>
              <a:rPr lang="en-GB" b="1" i="0" baseline="0" dirty="0"/>
            </a:br>
            <a:r>
              <a:rPr lang="en-GB" b="0" i="0" baseline="0" dirty="0"/>
              <a:t>The second book in the </a:t>
            </a:r>
            <a:r>
              <a:rPr lang="en-GB" b="0" i="1" baseline="0" dirty="0"/>
              <a:t>Like a Charm</a:t>
            </a:r>
            <a:r>
              <a:rPr lang="en-GB" b="0" i="0" baseline="0" dirty="0"/>
              <a:t> duology sees </a:t>
            </a:r>
            <a:r>
              <a:rPr lang="en-GB" b="0" i="0" baseline="0" dirty="0" err="1"/>
              <a:t>Ramya</a:t>
            </a:r>
            <a:r>
              <a:rPr lang="en-GB" b="0" i="0" baseline="0" dirty="0"/>
              <a:t> and her powers tested to new limits. Meet new creatures witness the return of frightening sirens, and watch </a:t>
            </a:r>
            <a:r>
              <a:rPr lang="en-GB" b="0" i="0" baseline="0" dirty="0" err="1"/>
              <a:t>Ramya</a:t>
            </a:r>
            <a:r>
              <a:rPr lang="en-GB" b="0" i="0" baseline="0" dirty="0"/>
              <a:t> try and take it all on from her family’s hideout at Loch Ness. An intoxicating read with own-voice representations of neurodiversity.</a:t>
            </a:r>
            <a:br>
              <a:rPr lang="en-GB" b="0" i="0" baseline="0" dirty="0"/>
            </a:br>
            <a:br>
              <a:rPr lang="en-GB" b="0" i="0" baseline="0" dirty="0"/>
            </a:br>
            <a:r>
              <a:rPr lang="en-GB" b="1" i="1" baseline="0" dirty="0"/>
              <a:t>Looking for Emily</a:t>
            </a:r>
            <a:r>
              <a:rPr lang="en-GB" b="1" i="0" baseline="0" dirty="0"/>
              <a:t>, Fiona Longmuir (Nosy Crow)</a:t>
            </a:r>
            <a:br>
              <a:rPr lang="en-GB" b="1" i="0" baseline="0" dirty="0"/>
            </a:br>
            <a:r>
              <a:rPr lang="en-GB" b="0" i="0" baseline="0" dirty="0"/>
              <a:t>When Lily moves to a strange new town, she finds a secret, mysterious museum full of Emily’s belongings. But who is Emily, and where has she gone? Lily and her friends are determined to solve the mystery – but someone else may be just as determined to stop them. A fantastically quirky, fast-paced middle-grace romp.</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5</a:t>
            </a:fld>
            <a:endParaRPr lang="en-GB"/>
          </a:p>
        </p:txBody>
      </p:sp>
    </p:spTree>
    <p:extLst>
      <p:ext uri="{BB962C8B-B14F-4D97-AF65-F5344CB8AC3E}">
        <p14:creationId xmlns:p14="http://schemas.microsoft.com/office/powerpoint/2010/main" val="179050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 our school programmes like </a:t>
            </a:r>
            <a:r>
              <a:rPr lang="en-GB" b="1" dirty="0"/>
              <a:t>Authors Live </a:t>
            </a:r>
            <a:r>
              <a:rPr lang="en-GB" dirty="0"/>
              <a:t>and the </a:t>
            </a:r>
            <a:r>
              <a:rPr lang="en-GB" b="1" dirty="0"/>
              <a:t>Scottish Friendly</a:t>
            </a:r>
            <a:r>
              <a:rPr lang="en-GB" b="1" baseline="0" dirty="0"/>
              <a:t> </a:t>
            </a:r>
            <a:r>
              <a:rPr lang="en-GB" b="1" dirty="0"/>
              <a:t>Children's Book Tour </a:t>
            </a:r>
            <a:r>
              <a:rPr lang="en-GB" dirty="0"/>
              <a:t>we get to share the work of the most exciting writing talent across the country. We’ve compiled some of the latest releases from recent guest authors all guaranteed to excite and engage your readers.</a:t>
            </a:r>
            <a:br>
              <a:rPr lang="en-GB" dirty="0"/>
            </a:br>
            <a:r>
              <a:rPr lang="en-GB" sz="1200" b="0" i="0" u="none" strike="noStrike" kern="1200" baseline="0" dirty="0">
                <a:solidFill>
                  <a:schemeClr val="tx1"/>
                </a:solidFill>
                <a:latin typeface="+mn-lt"/>
                <a:ea typeface="+mn-ea"/>
                <a:cs typeface="+mn-cs"/>
              </a:rPr>
              <a:t>Find out more about upcoming school tours and events at: scottishbooktrust.com/school-opportunities</a:t>
            </a:r>
            <a:br>
              <a:rPr lang="en-GB" dirty="0"/>
            </a:br>
            <a:br>
              <a:rPr lang="en-GB" dirty="0"/>
            </a:br>
            <a:r>
              <a:rPr lang="en-GB" b="1" i="1" dirty="0"/>
              <a:t>So You Think You’ve Got it Bad? A Kid’s Life in a Medieval Castle</a:t>
            </a:r>
            <a:r>
              <a:rPr lang="en-GB" b="1" i="0" dirty="0"/>
              <a:t>,</a:t>
            </a:r>
            <a:r>
              <a:rPr lang="en-GB" b="1" i="0" baseline="0" dirty="0"/>
              <a:t> </a:t>
            </a:r>
            <a:r>
              <a:rPr lang="en-GB" b="1" i="0" baseline="0" dirty="0" err="1"/>
              <a:t>Chae</a:t>
            </a:r>
            <a:r>
              <a:rPr lang="en-GB" b="1" i="0" baseline="0" dirty="0"/>
              <a:t> </a:t>
            </a:r>
            <a:r>
              <a:rPr lang="en-GB" b="1" i="0" baseline="0" dirty="0" err="1"/>
              <a:t>Strathie</a:t>
            </a:r>
            <a:r>
              <a:rPr lang="en-GB" b="1" i="0" baseline="0" dirty="0"/>
              <a:t> and Maria Morea (Nosy Crow)</a:t>
            </a:r>
            <a:br>
              <a:rPr lang="en-GB" b="1" i="0" baseline="0" dirty="0"/>
            </a:br>
            <a:r>
              <a:rPr lang="en-GB" b="0" i="0" baseline="0" dirty="0"/>
              <a:t>Cool battles and massive feasts might sound fun, but it turns out that life as a kid in a medieval castle was not easy. In the latest from this funny illustrated non-fiction series, readers will be enthralled by true tales of dung-filled moats, sieges, live blackbird pies and more!</a:t>
            </a:r>
            <a:br>
              <a:rPr lang="en-GB" b="0" i="0" baseline="0" dirty="0"/>
            </a:br>
            <a:r>
              <a:rPr lang="en-GB" b="0" i="0" baseline="0" dirty="0"/>
              <a:t>Watch </a:t>
            </a:r>
            <a:r>
              <a:rPr lang="en-GB" b="0" i="0" baseline="0" dirty="0" err="1"/>
              <a:t>Chae</a:t>
            </a:r>
            <a:r>
              <a:rPr lang="en-GB" b="0" i="0" baseline="0" dirty="0"/>
              <a:t> </a:t>
            </a:r>
            <a:r>
              <a:rPr lang="en-GB" b="0" i="0" baseline="0" dirty="0" err="1"/>
              <a:t>Strathie’s</a:t>
            </a:r>
            <a:r>
              <a:rPr lang="en-GB" b="0" i="0" baseline="0" dirty="0"/>
              <a:t> Authors Live on Demand here: </a:t>
            </a:r>
            <a:r>
              <a:rPr lang="en-GB" sz="1200" b="0" i="0" u="none" strike="noStrike" kern="1200" baseline="0" dirty="0">
                <a:solidFill>
                  <a:schemeClr val="tx1"/>
                </a:solidFill>
                <a:latin typeface="+mn-lt"/>
                <a:ea typeface="+mn-ea"/>
                <a:cs typeface="+mn-cs"/>
              </a:rPr>
              <a:t>scottishbooktrust.com/authors-live-on-demand</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a:solidFill>
                  <a:schemeClr val="tx1"/>
                </a:solidFill>
                <a:latin typeface="+mn-lt"/>
                <a:ea typeface="+mn-ea"/>
                <a:cs typeface="+mn-cs"/>
              </a:rPr>
              <a:t>While the Storm Rages</a:t>
            </a:r>
            <a:r>
              <a:rPr lang="en-GB" sz="1200" b="1" i="0" u="none" strike="noStrike" kern="1200" baseline="0" dirty="0">
                <a:solidFill>
                  <a:schemeClr val="tx1"/>
                </a:solidFill>
                <a:latin typeface="+mn-lt"/>
                <a:ea typeface="+mn-ea"/>
                <a:cs typeface="+mn-cs"/>
              </a:rPr>
              <a:t>, Phil Earle (Andersen Press Ltd)</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When World War Two breaks out and British people are advised to </a:t>
            </a:r>
            <a:r>
              <a:rPr lang="en-GB" sz="1200" b="0" i="0" u="none" strike="noStrike" kern="1200" baseline="0" dirty="0" err="1">
                <a:solidFill>
                  <a:schemeClr val="tx1"/>
                </a:solidFill>
                <a:latin typeface="+mn-lt"/>
                <a:ea typeface="+mn-ea"/>
                <a:cs typeface="+mn-cs"/>
              </a:rPr>
              <a:t>euthanise</a:t>
            </a:r>
            <a:r>
              <a:rPr lang="en-GB" sz="1200" b="0" i="0" u="none" strike="noStrike" kern="1200" baseline="0" dirty="0">
                <a:solidFill>
                  <a:schemeClr val="tx1"/>
                </a:solidFill>
                <a:latin typeface="+mn-lt"/>
                <a:ea typeface="+mn-ea"/>
                <a:cs typeface="+mn-cs"/>
              </a:rPr>
              <a:t> their family pets, Noah knows he can’t just stand by and watch. Noah makes a pledge to get as many animals to safety as he can, no matter what, in an adventure that is moving, tense and heart-warming all at once.</a:t>
            </a:r>
            <a:br>
              <a:rPr lang="en-GB" sz="1200" b="0"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Watch Phil Earle’s Authors Live on Demand here: scottishbooktrust.com/authors-live-on-demand</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err="1">
                <a:solidFill>
                  <a:schemeClr val="tx1"/>
                </a:solidFill>
                <a:latin typeface="+mn-lt"/>
                <a:ea typeface="+mn-ea"/>
                <a:cs typeface="+mn-cs"/>
              </a:rPr>
              <a:t>Hedgewitch</a:t>
            </a:r>
            <a:r>
              <a:rPr lang="en-GB" sz="1200" b="1" i="0" u="none" strike="noStrike" kern="1200" baseline="0" dirty="0">
                <a:solidFill>
                  <a:schemeClr val="tx1"/>
                </a:solidFill>
                <a:latin typeface="+mn-lt"/>
                <a:ea typeface="+mn-ea"/>
                <a:cs typeface="+mn-cs"/>
              </a:rPr>
              <a:t>, Skye McKenna (Welbeck Flame)</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Magic is everywhere in this enchanting fantasy adventure. Cassie Morgan escapes her dreary boarding school to seek her mother, who has been missing for seven years. Befriending a talking cat and a flying broom, she discovers the enchanted village of </a:t>
            </a:r>
            <a:r>
              <a:rPr lang="en-GB" sz="1200" b="0" i="0" u="none" strike="noStrike" kern="1200" baseline="0" dirty="0" err="1">
                <a:solidFill>
                  <a:schemeClr val="tx1"/>
                </a:solidFill>
                <a:latin typeface="+mn-lt"/>
                <a:ea typeface="+mn-ea"/>
                <a:cs typeface="+mn-cs"/>
              </a:rPr>
              <a:t>Hedgely</a:t>
            </a:r>
            <a:r>
              <a:rPr lang="en-GB" sz="1200" b="0" i="0" u="none" strike="noStrike" kern="1200" baseline="0" dirty="0">
                <a:solidFill>
                  <a:schemeClr val="tx1"/>
                </a:solidFill>
                <a:latin typeface="+mn-lt"/>
                <a:ea typeface="+mn-ea"/>
                <a:cs typeface="+mn-cs"/>
              </a:rPr>
              <a:t>, and begins her training in the practical skills of witchcraft.</a:t>
            </a:r>
            <a:br>
              <a:rPr lang="en-GB" sz="1200" b="1" i="0" u="none" strike="noStrike" kern="1200" baseline="0" dirty="0">
                <a:solidFill>
                  <a:schemeClr val="tx1"/>
                </a:solidFill>
                <a:latin typeface="+mn-lt"/>
                <a:ea typeface="+mn-ea"/>
                <a:cs typeface="+mn-cs"/>
              </a:rPr>
            </a:br>
            <a:endParaRPr lang="en-GB" b="1" dirty="0"/>
          </a:p>
        </p:txBody>
      </p:sp>
      <p:sp>
        <p:nvSpPr>
          <p:cNvPr id="4" name="Slide Number Placeholder 3"/>
          <p:cNvSpPr>
            <a:spLocks noGrp="1"/>
          </p:cNvSpPr>
          <p:nvPr>
            <p:ph type="sldNum" sz="quarter" idx="10"/>
          </p:nvPr>
        </p:nvSpPr>
        <p:spPr/>
        <p:txBody>
          <a:bodyPr/>
          <a:lstStyle/>
          <a:p>
            <a:fld id="{D7BA2F3C-F94A-4DAC-AD1B-112D6DCB4B31}" type="slidenum">
              <a:rPr lang="en-GB" smtClean="0"/>
              <a:t>6</a:t>
            </a:fld>
            <a:endParaRPr lang="en-GB"/>
          </a:p>
        </p:txBody>
      </p:sp>
    </p:spTree>
    <p:extLst>
      <p:ext uri="{BB962C8B-B14F-4D97-AF65-F5344CB8AC3E}">
        <p14:creationId xmlns:p14="http://schemas.microsoft.com/office/powerpoint/2010/main" val="250139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a:t>
            </a:r>
            <a:r>
              <a:rPr lang="en-GB" b="1" i="1" baseline="0" dirty="0"/>
              <a:t> Colour of Hope</a:t>
            </a:r>
            <a:r>
              <a:rPr lang="en-GB" b="1" i="0" baseline="0" dirty="0"/>
              <a:t>, Ross Mackenzie (Andersen Press Ltd)</a:t>
            </a:r>
            <a:br>
              <a:rPr lang="en-GB" b="1" i="0" baseline="0" dirty="0"/>
            </a:br>
            <a:r>
              <a:rPr lang="en-GB" b="0" i="0" baseline="0" dirty="0"/>
              <a:t>A powerful adventure story set in a world robbed of colour by an evil emperor and the extraordinary girl who just might be able to restore light and brightness. But can she survive long enough to save the world with the emperor’s terrifying Ripper Dogs and Black Coats in pursuit?</a:t>
            </a:r>
            <a:br>
              <a:rPr lang="en-GB" b="0" i="0" baseline="0" dirty="0"/>
            </a:br>
            <a:r>
              <a:rPr lang="en-GB" b="0" i="0" baseline="0" dirty="0"/>
              <a:t>Watch Ross Mackenzie’s Authors Live on Demand here: </a:t>
            </a:r>
            <a:r>
              <a:rPr lang="en-GB" sz="1200" b="0" i="0" u="none" strike="noStrike" kern="1200" baseline="0" dirty="0">
                <a:solidFill>
                  <a:schemeClr val="tx1"/>
                </a:solidFill>
                <a:latin typeface="+mn-lt"/>
                <a:ea typeface="+mn-ea"/>
                <a:cs typeface="+mn-cs"/>
              </a:rPr>
              <a:t>scottishbooktrust.com/authors-live-on-demand</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a:solidFill>
                  <a:schemeClr val="tx1"/>
                </a:solidFill>
                <a:latin typeface="+mn-lt"/>
                <a:ea typeface="+mn-ea"/>
                <a:cs typeface="+mn-cs"/>
              </a:rPr>
              <a:t>Courage Out Loud: 25 Poems of Power</a:t>
            </a:r>
            <a:r>
              <a:rPr lang="en-GB" sz="1200" b="1" i="0" u="none" strike="noStrike" kern="1200" baseline="0" dirty="0">
                <a:solidFill>
                  <a:schemeClr val="tx1"/>
                </a:solidFill>
                <a:latin typeface="+mn-lt"/>
                <a:ea typeface="+mn-ea"/>
                <a:cs typeface="+mn-cs"/>
              </a:rPr>
              <a:t>, Joseph Coelho and Daniel Gray-Barnett (Wide Eyed Editions)</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The vividly illustrated latest collection from the Waterstones Children’s Laureate invites young readers to find their courage through poetry. For each poem there is a thoughtful introduction to the form and how it might relate to an emotion or idea. Children will love this encouraging introduction to the world of poetry that will also foster self-confidence!</a:t>
            </a:r>
            <a:br>
              <a:rPr lang="en-GB" sz="1200" b="0" i="0" u="none" strike="noStrike" kern="1200" baseline="0" dirty="0">
                <a:solidFill>
                  <a:schemeClr val="tx1"/>
                </a:solidFill>
                <a:latin typeface="+mn-lt"/>
                <a:ea typeface="+mn-ea"/>
                <a:cs typeface="+mn-cs"/>
              </a:rPr>
            </a:br>
            <a:br>
              <a:rPr lang="en-GB" sz="1200" b="0" i="0" u="none" strike="noStrike" kern="1200" baseline="0" dirty="0">
                <a:solidFill>
                  <a:schemeClr val="tx1"/>
                </a:solidFill>
                <a:latin typeface="+mn-lt"/>
                <a:ea typeface="+mn-ea"/>
                <a:cs typeface="+mn-cs"/>
              </a:rPr>
            </a:br>
            <a:r>
              <a:rPr lang="en-GB" sz="1200" b="1" i="1" u="none" strike="noStrike" kern="1200" baseline="0" dirty="0">
                <a:solidFill>
                  <a:schemeClr val="tx1"/>
                </a:solidFill>
                <a:latin typeface="+mn-lt"/>
                <a:ea typeface="+mn-ea"/>
                <a:cs typeface="+mn-cs"/>
              </a:rPr>
              <a:t>Corpse Talk: </a:t>
            </a:r>
            <a:r>
              <a:rPr lang="en-GB" sz="1200" b="1" i="1" u="none" strike="noStrike" kern="1200" baseline="0" dirty="0" err="1">
                <a:solidFill>
                  <a:schemeClr val="tx1"/>
                </a:solidFill>
                <a:latin typeface="+mn-lt"/>
                <a:ea typeface="+mn-ea"/>
                <a:cs typeface="+mn-cs"/>
              </a:rPr>
              <a:t>Groundbreaking</a:t>
            </a:r>
            <a:r>
              <a:rPr lang="en-GB" sz="1200" b="1" i="1" u="none" strike="noStrike" kern="1200" baseline="0" dirty="0">
                <a:solidFill>
                  <a:schemeClr val="tx1"/>
                </a:solidFill>
                <a:latin typeface="+mn-lt"/>
                <a:ea typeface="+mn-ea"/>
                <a:cs typeface="+mn-cs"/>
              </a:rPr>
              <a:t> Women</a:t>
            </a:r>
            <a:r>
              <a:rPr lang="en-GB" sz="1200" b="1" i="0" u="none" strike="noStrike" kern="1200" baseline="0" dirty="0">
                <a:solidFill>
                  <a:schemeClr val="tx1"/>
                </a:solidFill>
                <a:latin typeface="+mn-lt"/>
                <a:ea typeface="+mn-ea"/>
                <a:cs typeface="+mn-cs"/>
              </a:rPr>
              <a:t>, Adam and Lisa Murphy (DK Publishing)</a:t>
            </a:r>
            <a:br>
              <a:rPr lang="en-GB" sz="1200" b="1" i="0" u="none" strike="noStrike" kern="1200" baseline="0" dirty="0">
                <a:solidFill>
                  <a:schemeClr val="tx1"/>
                </a:solidFill>
                <a:latin typeface="+mn-lt"/>
                <a:ea typeface="+mn-ea"/>
                <a:cs typeface="+mn-cs"/>
              </a:rPr>
            </a:br>
            <a:r>
              <a:rPr lang="en-GB" sz="1200" b="0" i="0" u="none" strike="noStrike" kern="1200" baseline="0" dirty="0">
                <a:solidFill>
                  <a:schemeClr val="tx1"/>
                </a:solidFill>
                <a:latin typeface="+mn-lt"/>
                <a:ea typeface="+mn-ea"/>
                <a:cs typeface="+mn-cs"/>
              </a:rPr>
              <a:t>Bold illustrations and humour make learning history fun in this graphic novel series by the sensational YouTube duo </a:t>
            </a:r>
            <a:r>
              <a:rPr lang="en-GB" sz="1200" b="0" i="1" u="none" strike="noStrike" kern="1200" baseline="0" dirty="0">
                <a:solidFill>
                  <a:schemeClr val="tx1"/>
                </a:solidFill>
                <a:latin typeface="+mn-lt"/>
                <a:ea typeface="+mn-ea"/>
                <a:cs typeface="+mn-cs"/>
              </a:rPr>
              <a:t>Corpse Talk</a:t>
            </a:r>
            <a:r>
              <a:rPr lang="en-GB" sz="1200" b="0" i="0" u="none" strike="noStrike" kern="1200" baseline="0" dirty="0">
                <a:solidFill>
                  <a:schemeClr val="tx1"/>
                </a:solidFill>
                <a:latin typeface="+mn-lt"/>
                <a:ea typeface="+mn-ea"/>
                <a:cs typeface="+mn-cs"/>
              </a:rPr>
              <a:t>. In the latest instalment, learn about the incredible lives of the most famous women in history, from Jane Austen to Harriet Tubman in a quirky interview format.</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7</a:t>
            </a:fld>
            <a:endParaRPr lang="en-GB"/>
          </a:p>
        </p:txBody>
      </p:sp>
    </p:spTree>
    <p:extLst>
      <p:ext uri="{BB962C8B-B14F-4D97-AF65-F5344CB8AC3E}">
        <p14:creationId xmlns:p14="http://schemas.microsoft.com/office/powerpoint/2010/main" val="94310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The False Rose</a:t>
            </a:r>
            <a:r>
              <a:rPr lang="en-GB" b="1" i="0" dirty="0"/>
              <a:t>, </a:t>
            </a:r>
            <a:r>
              <a:rPr lang="en-GB" b="1" i="0" dirty="0" err="1"/>
              <a:t>Jakob</a:t>
            </a:r>
            <a:r>
              <a:rPr lang="en-GB" b="1" i="0" baseline="0" dirty="0"/>
              <a:t> </a:t>
            </a:r>
            <a:r>
              <a:rPr lang="en-GB" b="1" i="0" baseline="0" dirty="0" err="1"/>
              <a:t>Wegelius</a:t>
            </a:r>
            <a:r>
              <a:rPr lang="en-GB" b="1" i="0" baseline="0" dirty="0"/>
              <a:t> (Pushkin Children’s Books)</a:t>
            </a:r>
            <a:br>
              <a:rPr lang="en-GB" b="1" i="0" baseline="0" dirty="0"/>
            </a:br>
            <a:r>
              <a:rPr lang="en-GB" b="0" i="0" baseline="0" dirty="0"/>
              <a:t>Join gorilla Sally Jones in a rich and immersive sequel, now finding herself in Scotland with a mystery to solve.</a:t>
            </a:r>
            <a:br>
              <a:rPr lang="en-GB" b="0" i="0" baseline="0" dirty="0"/>
            </a:br>
            <a:br>
              <a:rPr lang="en-GB" b="0" i="0" baseline="0" dirty="0"/>
            </a:br>
            <a:r>
              <a:rPr lang="en-GB" b="1" i="1" baseline="0" dirty="0"/>
              <a:t>When I See Blue</a:t>
            </a:r>
            <a:r>
              <a:rPr lang="en-GB" b="1" i="0" baseline="0" dirty="0"/>
              <a:t>, Lily Bailey (Hachette Children’s Group)</a:t>
            </a:r>
            <a:br>
              <a:rPr lang="en-GB" b="1" i="0" baseline="0" dirty="0"/>
            </a:br>
            <a:r>
              <a:rPr lang="en-GB" b="0" i="0" baseline="0" dirty="0"/>
              <a:t>Joyful and sobering in equal measure, Ben’s heart-warming tale of navigating OCD and forming friendships is a moving, empathetic read.</a:t>
            </a:r>
            <a:br>
              <a:rPr lang="en-GB" b="0" i="0" baseline="0" dirty="0"/>
            </a:br>
            <a:br>
              <a:rPr lang="en-GB" b="0" i="0" baseline="0" dirty="0"/>
            </a:br>
            <a:r>
              <a:rPr lang="en-GB" b="1" i="1" baseline="0" dirty="0"/>
              <a:t>Needle</a:t>
            </a:r>
            <a:r>
              <a:rPr lang="en-GB" b="1" i="0" baseline="0" dirty="0"/>
              <a:t>, Patrice Lawrence (Barrington Stoke)</a:t>
            </a:r>
            <a:br>
              <a:rPr lang="en-GB" b="1" i="0" baseline="0" dirty="0"/>
            </a:br>
            <a:r>
              <a:rPr lang="en-GB" b="0" i="0" baseline="0" dirty="0"/>
              <a:t>Short and powerful, tackling themes of foster care and juvenile criminal justice, </a:t>
            </a:r>
            <a:r>
              <a:rPr lang="en-GB" b="0" i="1" baseline="0" dirty="0"/>
              <a:t>Needle</a:t>
            </a:r>
            <a:r>
              <a:rPr lang="en-GB" b="0" i="0" baseline="0" dirty="0"/>
              <a:t> teaches that everyone can learn from mistakes.</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8</a:t>
            </a:fld>
            <a:endParaRPr lang="en-GB"/>
          </a:p>
        </p:txBody>
      </p:sp>
    </p:spTree>
    <p:extLst>
      <p:ext uri="{BB962C8B-B14F-4D97-AF65-F5344CB8AC3E}">
        <p14:creationId xmlns:p14="http://schemas.microsoft.com/office/powerpoint/2010/main" val="891075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baseline="0" dirty="0"/>
              <a:t>Around the World in 80 Festivals</a:t>
            </a:r>
            <a:r>
              <a:rPr lang="en-GB" b="1" i="0" baseline="0" dirty="0"/>
              <a:t>, Nancy </a:t>
            </a:r>
            <a:r>
              <a:rPr lang="en-GB" b="1" i="0" baseline="0" dirty="0" err="1"/>
              <a:t>Dickman</a:t>
            </a:r>
            <a:r>
              <a:rPr lang="en-GB" b="1" i="0" baseline="0" dirty="0"/>
              <a:t> and Lucy </a:t>
            </a:r>
            <a:r>
              <a:rPr lang="en-GB" b="1" i="0" baseline="0" dirty="0" err="1"/>
              <a:t>Banaji</a:t>
            </a:r>
            <a:r>
              <a:rPr lang="en-GB" b="1" i="0" baseline="0" dirty="0"/>
              <a:t> (Welbeck)</a:t>
            </a:r>
            <a:br>
              <a:rPr lang="en-GB" b="1" i="0" baseline="0" dirty="0"/>
            </a:br>
            <a:r>
              <a:rPr lang="en-GB" b="0" i="0" baseline="0" dirty="0"/>
              <a:t>A beautifully illustrated tour of festivals held around the world highlighting their history and cultural significance.</a:t>
            </a:r>
            <a:br>
              <a:rPr lang="en-GB" b="0" i="0" baseline="0" dirty="0"/>
            </a:br>
            <a:br>
              <a:rPr lang="en-GB" b="0" i="0" baseline="0" dirty="0"/>
            </a:br>
            <a:r>
              <a:rPr lang="en-GB" b="1" i="1" baseline="0" dirty="0"/>
              <a:t>Carnival of the Clocks</a:t>
            </a:r>
            <a:r>
              <a:rPr lang="en-GB" b="1" i="0" baseline="0" dirty="0"/>
              <a:t>, Nick </a:t>
            </a:r>
            <a:r>
              <a:rPr lang="en-GB" b="1" i="0" baseline="0" dirty="0" err="1"/>
              <a:t>Sharratt</a:t>
            </a:r>
            <a:r>
              <a:rPr lang="en-GB" b="1" i="0" baseline="0" dirty="0"/>
              <a:t> (Barrington Stoke)</a:t>
            </a:r>
            <a:br>
              <a:rPr lang="en-GB" b="1" i="0" baseline="0" dirty="0"/>
            </a:br>
            <a:r>
              <a:rPr lang="en-GB" b="0" i="0" baseline="0" dirty="0"/>
              <a:t>Learn about time and clocks with this boldly illustrated book that includes a fantastic celebration of the winter solstice.</a:t>
            </a:r>
            <a:br>
              <a:rPr lang="en-GB" b="0" i="0" baseline="0" dirty="0"/>
            </a:br>
            <a:br>
              <a:rPr lang="en-GB" b="0" i="0" baseline="0" dirty="0"/>
            </a:br>
            <a:r>
              <a:rPr lang="en-GB" b="1" i="1" baseline="0" dirty="0"/>
              <a:t>The Power of Architecture: 25 Modern Buildings from around the World</a:t>
            </a:r>
            <a:r>
              <a:rPr lang="en-GB" b="1" i="0" baseline="0" dirty="0"/>
              <a:t>, Annette Roeder and Pamela Baron (Prestel)</a:t>
            </a:r>
            <a:br>
              <a:rPr lang="en-GB" b="1" i="0" baseline="0" dirty="0"/>
            </a:br>
            <a:r>
              <a:rPr lang="en-GB" b="0" i="0" baseline="0" dirty="0"/>
              <a:t>Get inspired by our built environment as Roeder shows that buildings can be much more than just concrete and bricks.</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9</a:t>
            </a:fld>
            <a:endParaRPr lang="en-GB"/>
          </a:p>
        </p:txBody>
      </p:sp>
    </p:spTree>
    <p:extLst>
      <p:ext uri="{BB962C8B-B14F-4D97-AF65-F5344CB8AC3E}">
        <p14:creationId xmlns:p14="http://schemas.microsoft.com/office/powerpoint/2010/main" val="314208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Perfect for teen readers, this collection is full of adventure and self-discovery as each protagonist learns about themselves and the world around them.</a:t>
            </a:r>
          </a:p>
          <a:p>
            <a:r>
              <a:rPr lang="en-GB" sz="1200" b="0" i="0" u="none" strike="noStrike" kern="1200" baseline="0" dirty="0">
                <a:solidFill>
                  <a:schemeClr val="tx1"/>
                </a:solidFill>
                <a:latin typeface="+mn-lt"/>
                <a:ea typeface="+mn-ea"/>
                <a:cs typeface="+mn-cs"/>
              </a:rPr>
              <a:t>Find more of our teen book lists at scottishbooktrust.com/read-</a:t>
            </a:r>
            <a:r>
              <a:rPr lang="en-GB" sz="1200" b="0" i="0" u="none" strike="noStrike" kern="1200" baseline="0" dirty="0" err="1">
                <a:solidFill>
                  <a:schemeClr val="tx1"/>
                </a:solidFill>
                <a:latin typeface="+mn-lt"/>
                <a:ea typeface="+mn-ea"/>
                <a:cs typeface="+mn-cs"/>
              </a:rPr>
              <a:t>scottish</a:t>
            </a:r>
            <a:r>
              <a:rPr lang="en-GB" sz="1200" b="0" i="0" u="none" strike="noStrike" kern="1200" baseline="0" dirty="0">
                <a:solidFill>
                  <a:schemeClr val="tx1"/>
                </a:solidFill>
                <a:latin typeface="+mn-lt"/>
                <a:ea typeface="+mn-ea"/>
                <a:cs typeface="+mn-cs"/>
              </a:rPr>
              <a:t>-teen-books</a:t>
            </a:r>
            <a:endParaRPr lang="en-GB" b="1" i="1" baseline="0" dirty="0"/>
          </a:p>
          <a:p>
            <a:endParaRPr lang="en-GB" b="1" i="1" baseline="0" dirty="0"/>
          </a:p>
          <a:p>
            <a:r>
              <a:rPr lang="en-GB" b="1" i="1" baseline="0" dirty="0"/>
              <a:t>Keep Dancing, Lizzie Chu</a:t>
            </a:r>
            <a:r>
              <a:rPr lang="en-GB" b="1" i="0" baseline="0" dirty="0"/>
              <a:t>, Maisie Chan (Bonnier Books)</a:t>
            </a:r>
            <a:br>
              <a:rPr lang="en-GB" b="1" i="0" baseline="0" dirty="0"/>
            </a:br>
            <a:r>
              <a:rPr lang="en-GB" b="0" i="0" baseline="0" dirty="0"/>
              <a:t>Follow 12-year-old Lizzie and her quest to get her beloved Grandad from their Glasgow home to the Tower Ballroom in Blackpool. Join Lizzie’s adventure alongside a makeshift goddess, and unconventional motorcycle gang, and some fabulous costumes!</a:t>
            </a:r>
            <a:br>
              <a:rPr lang="en-GB" b="0" i="0" baseline="0" dirty="0"/>
            </a:br>
            <a:br>
              <a:rPr lang="en-GB" b="0" i="0" baseline="0" dirty="0"/>
            </a:br>
            <a:r>
              <a:rPr lang="en-GB" b="1" i="1" baseline="0" dirty="0"/>
              <a:t>Cardboard Cowboys</a:t>
            </a:r>
            <a:r>
              <a:rPr lang="en-GB" b="1" i="0" baseline="0" dirty="0"/>
              <a:t>, Brian </a:t>
            </a:r>
            <a:r>
              <a:rPr lang="en-GB" b="1" i="0" baseline="0" dirty="0" err="1"/>
              <a:t>Conaghan</a:t>
            </a:r>
            <a:r>
              <a:rPr lang="en-GB" b="1" i="0" baseline="0" dirty="0"/>
              <a:t> (Bloomsbury)</a:t>
            </a:r>
            <a:br>
              <a:rPr lang="en-GB" b="1" i="0" baseline="0" dirty="0"/>
            </a:br>
            <a:r>
              <a:rPr lang="en-GB" b="0" i="0" baseline="0" dirty="0"/>
              <a:t>Lenny spends his days </a:t>
            </a:r>
            <a:r>
              <a:rPr lang="en-GB" sz="1200" b="0" i="0" u="none" strike="noStrike" kern="1200" baseline="0" dirty="0">
                <a:solidFill>
                  <a:schemeClr val="tx1"/>
                </a:solidFill>
                <a:latin typeface="+mn-lt"/>
                <a:ea typeface="+mn-ea"/>
                <a:cs typeface="+mn-cs"/>
              </a:rPr>
              <a:t>plonked down on a bench by the canal, where he can think in peace, instead of going to school. An </a:t>
            </a:r>
            <a:r>
              <a:rPr lang="en-GB" sz="1200" b="0" i="0" u="none" strike="noStrike" kern="1200" baseline="0" dirty="0" err="1">
                <a:solidFill>
                  <a:schemeClr val="tx1"/>
                </a:solidFill>
                <a:latin typeface="+mn-lt"/>
                <a:ea typeface="+mn-ea"/>
                <a:cs typeface="+mn-cs"/>
              </a:rPr>
              <a:t>Irn</a:t>
            </a:r>
            <a:r>
              <a:rPr lang="en-GB"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Bru</a:t>
            </a:r>
            <a:r>
              <a:rPr lang="en-GB" sz="1200" b="0" i="0" u="none" strike="noStrike" kern="1200" baseline="0" dirty="0">
                <a:solidFill>
                  <a:schemeClr val="tx1"/>
                </a:solidFill>
                <a:latin typeface="+mn-lt"/>
                <a:ea typeface="+mn-ea"/>
                <a:cs typeface="+mn-cs"/>
              </a:rPr>
              <a:t> can, flung into the canal, sparks a peculiar friendship between Lenny and Bruce – a man who lives in a cardboard shelter – culminating in a genuine story of human connection</a:t>
            </a:r>
            <a:br>
              <a:rPr lang="en-GB" b="0" i="0" baseline="0" dirty="0"/>
            </a:br>
            <a:br>
              <a:rPr lang="en-GB" b="0" i="0" baseline="0" dirty="0"/>
            </a:br>
            <a:r>
              <a:rPr lang="en-GB" b="1" i="1" baseline="0" dirty="0"/>
              <a:t>The </a:t>
            </a:r>
            <a:r>
              <a:rPr lang="en-GB" b="1" i="1" baseline="0" dirty="0" err="1"/>
              <a:t>Rewilders</a:t>
            </a:r>
            <a:r>
              <a:rPr lang="en-GB" b="1" i="0" baseline="0" dirty="0"/>
              <a:t>, Lindsay </a:t>
            </a:r>
            <a:r>
              <a:rPr lang="en-GB" b="1" i="0" baseline="0" dirty="0" err="1"/>
              <a:t>Littleson</a:t>
            </a:r>
            <a:r>
              <a:rPr lang="en-GB" b="1" i="0" baseline="0" dirty="0"/>
              <a:t> (</a:t>
            </a:r>
            <a:r>
              <a:rPr lang="en-GB" b="1" i="0" baseline="0" dirty="0" err="1"/>
              <a:t>Cranachan</a:t>
            </a:r>
            <a:r>
              <a:rPr lang="en-GB" b="1" i="0" baseline="0" dirty="0"/>
              <a:t>)</a:t>
            </a:r>
            <a:br>
              <a:rPr lang="en-GB" b="1" i="0" baseline="0" dirty="0"/>
            </a:br>
            <a:r>
              <a:rPr lang="en-GB" b="0" i="0" baseline="0" dirty="0"/>
              <a:t>Esme’s ‘boring’ trip to her nan’s house in the Highlands turns into a dangerous mission to reintroduce a wild lynx kitten to its natural habitat. Accompanied by only her sworn enemy and the sound of the howling wolves outside their tent, can Esme play her part in rewilding Scotland? A gripping and thoughtful tale from start to end.</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10</a:t>
            </a:fld>
            <a:endParaRPr lang="en-GB"/>
          </a:p>
        </p:txBody>
      </p:sp>
    </p:spTree>
    <p:extLst>
      <p:ext uri="{BB962C8B-B14F-4D97-AF65-F5344CB8AC3E}">
        <p14:creationId xmlns:p14="http://schemas.microsoft.com/office/powerpoint/2010/main" val="1815499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baseline="0" dirty="0"/>
              <a:t>Only On the Weekends</a:t>
            </a:r>
            <a:r>
              <a:rPr lang="en-GB" b="1" i="0" baseline="0" dirty="0"/>
              <a:t>, Dean Atta (Hodder Children’s Books)</a:t>
            </a:r>
            <a:br>
              <a:rPr lang="en-GB" b="1" i="0" baseline="0" dirty="0"/>
            </a:br>
            <a:r>
              <a:rPr lang="en-GB" b="0" i="0" baseline="0" dirty="0"/>
              <a:t>Hopeless romantic Mack is struggling with the fact his boyfriend isn’t ready to come out. He is taken about when he moves to Scotland and meets Fin – who is outspoken about his sexuality and being transgender. Written in verse, this lyrical exploration of the self exemplifies the highs and lows of LGBTQ+ first love.</a:t>
            </a:r>
            <a:br>
              <a:rPr lang="en-GB" b="0" i="0" baseline="0" dirty="0"/>
            </a:br>
            <a:br>
              <a:rPr lang="en-GB" b="0" i="0" baseline="0" dirty="0"/>
            </a:br>
            <a:r>
              <a:rPr lang="en-GB" b="1" i="1" baseline="0" dirty="0"/>
              <a:t>Know My Place</a:t>
            </a:r>
            <a:r>
              <a:rPr lang="en-GB" b="1" i="0" baseline="0" dirty="0"/>
              <a:t>, Eve Ainsworth (Barrington Stoke)</a:t>
            </a:r>
            <a:br>
              <a:rPr lang="en-GB" b="1" i="0" baseline="0" dirty="0"/>
            </a:br>
            <a:r>
              <a:rPr lang="en-GB" b="0" i="0" baseline="0" dirty="0"/>
              <a:t>Amy has been in foster care since she was six. She’s lived with multiple families before ending up with the Dawson’s. Amy can’t understand the point of ‘setting in’ when there’s every change she’ll have to move again. Will they ever be able to earn her trust? This dyslexia-friendly read is heartfelt and ultimately uplifting.</a:t>
            </a:r>
            <a:br>
              <a:rPr lang="en-GB" b="0" i="0" baseline="0" dirty="0"/>
            </a:br>
            <a:br>
              <a:rPr lang="en-GB" b="0" i="0" baseline="0" dirty="0"/>
            </a:br>
            <a:r>
              <a:rPr lang="en-GB" b="1" i="1" baseline="0" dirty="0"/>
              <a:t>The Summer We Turned Green</a:t>
            </a:r>
            <a:r>
              <a:rPr lang="en-GB" b="1" i="0" baseline="0" dirty="0"/>
              <a:t>, William Sutcliffe (Bloomsbury)</a:t>
            </a:r>
            <a:br>
              <a:rPr lang="en-GB" b="1" i="0" baseline="0" dirty="0"/>
            </a:br>
            <a:r>
              <a:rPr lang="en-GB" b="0" i="0" baseline="0" dirty="0"/>
              <a:t>The hilarious tale of a family split down the middle by a commune of environmental protesters moving in across the road. When Luke’s older sister joins the protests, the rest of the family has a decision to make! Their lives following the status quo might be about to get turned on their heads…</a:t>
            </a:r>
            <a:endParaRPr lang="en-GB" b="1" i="1" dirty="0"/>
          </a:p>
        </p:txBody>
      </p:sp>
      <p:sp>
        <p:nvSpPr>
          <p:cNvPr id="4" name="Slide Number Placeholder 3"/>
          <p:cNvSpPr>
            <a:spLocks noGrp="1"/>
          </p:cNvSpPr>
          <p:nvPr>
            <p:ph type="sldNum" sz="quarter" idx="10"/>
          </p:nvPr>
        </p:nvSpPr>
        <p:spPr/>
        <p:txBody>
          <a:bodyPr/>
          <a:lstStyle/>
          <a:p>
            <a:fld id="{D7BA2F3C-F94A-4DAC-AD1B-112D6DCB4B31}" type="slidenum">
              <a:rPr lang="en-GB" smtClean="0"/>
              <a:t>11</a:t>
            </a:fld>
            <a:endParaRPr lang="en-GB"/>
          </a:p>
        </p:txBody>
      </p:sp>
    </p:spTree>
    <p:extLst>
      <p:ext uri="{BB962C8B-B14F-4D97-AF65-F5344CB8AC3E}">
        <p14:creationId xmlns:p14="http://schemas.microsoft.com/office/powerpoint/2010/main" val="330730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4" name="Content Placeholder 3"/>
          <p:cNvSpPr>
            <a:spLocks noGrp="1"/>
          </p:cNvSpPr>
          <p:nvPr>
            <p:ph sz="half" idx="2"/>
          </p:nvPr>
        </p:nvSpPr>
        <p:spPr>
          <a:xfrm>
            <a:off x="457201" y="1535113"/>
            <a:ext cx="2592386" cy="3951288"/>
          </a:xfrm>
          <a:prstGeom prst="rect">
            <a:avLst/>
          </a:prstGeom>
        </p:spPr>
        <p:txBody>
          <a:bodyPr vert="horz"/>
          <a:lstStyle>
            <a:lvl1pPr>
              <a:defRPr sz="2400">
                <a:latin typeface="Arial" panose="020B0604020202020204" pitchFamily="34" charset="0"/>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8" name="Content Placeholder 7">
            <a:extLst>
              <a:ext uri="{FF2B5EF4-FFF2-40B4-BE49-F238E27FC236}">
                <a16:creationId xmlns:a16="http://schemas.microsoft.com/office/drawing/2014/main" id="{4E82312A-C749-2FF6-8958-77A84FCFB77D}"/>
              </a:ext>
            </a:extLst>
          </p:cNvPr>
          <p:cNvSpPr>
            <a:spLocks noGrp="1"/>
          </p:cNvSpPr>
          <p:nvPr>
            <p:ph sz="quarter" idx="10"/>
          </p:nvPr>
        </p:nvSpPr>
        <p:spPr>
          <a:xfrm>
            <a:off x="3275807"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0" name="Content Placeholder 9">
            <a:extLst>
              <a:ext uri="{FF2B5EF4-FFF2-40B4-BE49-F238E27FC236}">
                <a16:creationId xmlns:a16="http://schemas.microsoft.com/office/drawing/2014/main" id="{D35B88CE-E50A-7C22-72BA-D66420636FAF}"/>
              </a:ext>
            </a:extLst>
          </p:cNvPr>
          <p:cNvSpPr>
            <a:spLocks noGrp="1"/>
          </p:cNvSpPr>
          <p:nvPr>
            <p:ph sz="quarter" idx="11"/>
          </p:nvPr>
        </p:nvSpPr>
        <p:spPr>
          <a:xfrm>
            <a:off x="6107245" y="1535113"/>
            <a:ext cx="2592386" cy="395128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US"/>
              <a:t>Edit Master text styles</a:t>
            </a:r>
          </a:p>
        </p:txBody>
      </p:sp>
      <p:sp>
        <p:nvSpPr>
          <p:cNvPr id="12" name="Text Placeholder 11">
            <a:extLst>
              <a:ext uri="{FF2B5EF4-FFF2-40B4-BE49-F238E27FC236}">
                <a16:creationId xmlns:a16="http://schemas.microsoft.com/office/drawing/2014/main" id="{D235E4C2-50E5-BEB3-D467-C30B3F854FFB}"/>
              </a:ext>
            </a:extLst>
          </p:cNvPr>
          <p:cNvSpPr>
            <a:spLocks noGrp="1"/>
          </p:cNvSpPr>
          <p:nvPr>
            <p:ph type="body" sz="quarter" idx="12"/>
          </p:nvPr>
        </p:nvSpPr>
        <p:spPr>
          <a:xfrm>
            <a:off x="435506" y="5603876"/>
            <a:ext cx="2614081" cy="598487"/>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4" name="Text Placeholder 13">
            <a:extLst>
              <a:ext uri="{FF2B5EF4-FFF2-40B4-BE49-F238E27FC236}">
                <a16:creationId xmlns:a16="http://schemas.microsoft.com/office/drawing/2014/main" id="{00A9C224-3B18-2372-D0A6-39AC1F4FD4AB}"/>
              </a:ext>
            </a:extLst>
          </p:cNvPr>
          <p:cNvSpPr>
            <a:spLocks noGrp="1"/>
          </p:cNvSpPr>
          <p:nvPr>
            <p:ph type="body" sz="quarter" idx="13"/>
          </p:nvPr>
        </p:nvSpPr>
        <p:spPr>
          <a:xfrm>
            <a:off x="3276600" y="5603875"/>
            <a:ext cx="2590800"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
        <p:nvSpPr>
          <p:cNvPr id="16" name="Text Placeholder 15">
            <a:extLst>
              <a:ext uri="{FF2B5EF4-FFF2-40B4-BE49-F238E27FC236}">
                <a16:creationId xmlns:a16="http://schemas.microsoft.com/office/drawing/2014/main" id="{E165867E-8131-E74C-DD51-2393E864A19E}"/>
              </a:ext>
            </a:extLst>
          </p:cNvPr>
          <p:cNvSpPr>
            <a:spLocks noGrp="1"/>
          </p:cNvSpPr>
          <p:nvPr>
            <p:ph type="body" sz="quarter" idx="14"/>
          </p:nvPr>
        </p:nvSpPr>
        <p:spPr>
          <a:xfrm>
            <a:off x="6094413" y="5603875"/>
            <a:ext cx="2509837" cy="598488"/>
          </a:xfrm>
          <a:prstGeom prst="rect">
            <a:avLst/>
          </a:prstGeom>
        </p:spPr>
        <p:txBody>
          <a:bodyPr/>
          <a:lstStyle>
            <a:lvl1pPr>
              <a:defRPr sz="2000">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9368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4.jp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hyperlink" Target="http://scottishbooktrust.com/learning" TargetMode="External"/><Relationship Id="rId7"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s://www.scottishbooktrust.com/learning-resources/using-bookzilla-in-your-school" TargetMode="External"/><Relationship Id="rId5" Type="http://schemas.openxmlformats.org/officeDocument/2006/relationships/hyperlink" Target="https://www.scottishbooktrust.com/book-lists" TargetMode="External"/><Relationship Id="rId4" Type="http://schemas.openxmlformats.org/officeDocument/2006/relationships/hyperlink" Target="https://www.scottishbooktrust.com/learning-and-resources/clpl-for-learning-professional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gif"/><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Book Discovery Guide</a:t>
            </a:r>
          </a:p>
        </p:txBody>
      </p:sp>
      <p:sp>
        <p:nvSpPr>
          <p:cNvPr id="3" name="Subtitle 2"/>
          <p:cNvSpPr>
            <a:spLocks noGrp="1"/>
          </p:cNvSpPr>
          <p:nvPr>
            <p:ph type="subTitle" idx="1"/>
          </p:nvPr>
        </p:nvSpPr>
        <p:spPr>
          <a:xfrm>
            <a:off x="1371600" y="3505200"/>
            <a:ext cx="6400800" cy="1752600"/>
          </a:xfrm>
        </p:spPr>
        <p:txBody>
          <a:bodyPr>
            <a:noAutofit/>
          </a:bodyPr>
          <a:lstStyle/>
          <a:p>
            <a:r>
              <a:rPr lang="en-US" sz="2800" dirty="0">
                <a:solidFill>
                  <a:schemeClr val="bg1"/>
                </a:solidFill>
                <a:latin typeface="Arial" panose="020B0604020202020204" pitchFamily="34" charset="0"/>
                <a:cs typeface="Arial" panose="020B0604020202020204" pitchFamily="34" charset="0"/>
              </a:rPr>
              <a:t>Issue 5: May 2023</a:t>
            </a:r>
            <a:endParaRPr lang="en-US" sz="2800" dirty="0">
              <a:latin typeface="Arial" panose="020B0604020202020204" pitchFamily="34" charset="0"/>
              <a:cs typeface="Arial" panose="020B0604020202020204" pitchFamily="34" charset="0"/>
            </a:endParaRPr>
          </a:p>
        </p:txBody>
      </p:sp>
      <p:sp>
        <p:nvSpPr>
          <p:cNvPr id="5" name="TextBox 4">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scottishbooktrust.com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Read Scottish Teen Books (Part 1)</a:t>
            </a:r>
          </a:p>
        </p:txBody>
      </p:sp>
      <p:pic>
        <p:nvPicPr>
          <p:cNvPr id="7" name="Content Placeholder 6" descr="Cover of Keep Dancing, Lizzie Chu"/>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52" y="1649035"/>
            <a:ext cx="2391007" cy="366719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P5+</a:t>
            </a:r>
          </a:p>
        </p:txBody>
      </p:sp>
      <p:pic>
        <p:nvPicPr>
          <p:cNvPr id="8" name="Content Placeholder 7" descr="Cover of Cardboard Cowboys"/>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3287908" y="1607478"/>
            <a:ext cx="2409019" cy="3687425"/>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P6+</a:t>
            </a:r>
          </a:p>
        </p:txBody>
      </p:sp>
      <p:pic>
        <p:nvPicPr>
          <p:cNvPr id="13" name="Content Placeholder 12" descr="Cover of The Rewilders"/>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6070938" y="1630035"/>
            <a:ext cx="2389494" cy="366486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214255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600" b="1" dirty="0">
                <a:latin typeface="Arial" panose="020B0604020202020204" pitchFamily="34" charset="0"/>
                <a:cs typeface="Arial" panose="020B0604020202020204" pitchFamily="34" charset="0"/>
              </a:rPr>
              <a:t>Read Scottish Teen Books (Part 2)</a:t>
            </a:r>
          </a:p>
        </p:txBody>
      </p:sp>
      <p:pic>
        <p:nvPicPr>
          <p:cNvPr id="7" name="Content Placeholder 6" descr="Cover of Only on the Weekend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52" y="1651079"/>
            <a:ext cx="2391007" cy="3663102"/>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S1+</a:t>
            </a:r>
          </a:p>
        </p:txBody>
      </p:sp>
      <p:pic>
        <p:nvPicPr>
          <p:cNvPr id="8" name="Content Placeholder 7" descr="Cover of Know My Place"/>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87908" y="1615785"/>
            <a:ext cx="2409019" cy="3670811"/>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S2+</a:t>
            </a:r>
          </a:p>
        </p:txBody>
      </p:sp>
      <p:pic>
        <p:nvPicPr>
          <p:cNvPr id="13" name="Content Placeholder 12" descr="Cover of The Summer We Turned Green"/>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6070938" y="1630035"/>
            <a:ext cx="2389493" cy="3664868"/>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S2+</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59778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sz="4400" b="1" dirty="0">
                <a:latin typeface="Arial" panose="020B0604020202020204" pitchFamily="34" charset="0"/>
                <a:cs typeface="Arial" panose="020B0604020202020204" pitchFamily="34" charset="0"/>
              </a:rPr>
              <a:t>Guest picks: Julie Paterson and Gail Abraham</a:t>
            </a:r>
          </a:p>
        </p:txBody>
      </p:sp>
      <p:pic>
        <p:nvPicPr>
          <p:cNvPr id="7" name="Content Placeholder 6" descr="Cover of Little People, Big Dreams: Dolly Parton"/>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539552" y="2052495"/>
            <a:ext cx="2391007" cy="286027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P1-4</a:t>
            </a:r>
          </a:p>
        </p:txBody>
      </p:sp>
      <p:pic>
        <p:nvPicPr>
          <p:cNvPr id="8" name="Content Placeholder 7" descr="Cover of Jonathan the Magic Pony"/>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87908" y="2246681"/>
            <a:ext cx="2409019" cy="2409019"/>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EY+</a:t>
            </a:r>
          </a:p>
        </p:txBody>
      </p:sp>
      <p:pic>
        <p:nvPicPr>
          <p:cNvPr id="13" name="Content Placeholder 12" descr="Cover of Never Show a T-Rex a Book"/>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070938" y="2049091"/>
            <a:ext cx="2389493" cy="282675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EY+</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772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FAQs: Picture books for sensory storytelling</a:t>
            </a:r>
            <a:endParaRPr lang="en-US" sz="4400" b="1" dirty="0">
              <a:latin typeface="Arial" panose="020B0604020202020204" pitchFamily="34" charset="0"/>
              <a:cs typeface="Arial" panose="020B0604020202020204" pitchFamily="34" charset="0"/>
            </a:endParaRPr>
          </a:p>
        </p:txBody>
      </p:sp>
      <p:pic>
        <p:nvPicPr>
          <p:cNvPr id="7" name="Content Placeholder 6" descr="Cover of Dig, Dig, Digge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57200" y="2211785"/>
            <a:ext cx="2592388" cy="259794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EY+</a:t>
            </a:r>
          </a:p>
        </p:txBody>
      </p:sp>
      <p:pic>
        <p:nvPicPr>
          <p:cNvPr id="8" name="Content Placeholder 7" descr="Cover of Stone Soup"/>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318271" y="1620302"/>
            <a:ext cx="2507457" cy="378090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P1+</a:t>
            </a:r>
          </a:p>
        </p:txBody>
      </p:sp>
      <p:pic>
        <p:nvPicPr>
          <p:cNvPr id="13" name="Content Placeholder 12" descr="Cover of Ready for Spaghetti"/>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07113" y="2159125"/>
            <a:ext cx="2592387" cy="270326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41254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FAQs: What to read after Julia Donaldson</a:t>
            </a:r>
            <a:endParaRPr lang="en-US" sz="4400" b="1" dirty="0">
              <a:latin typeface="Arial" panose="020B0604020202020204" pitchFamily="34" charset="0"/>
              <a:cs typeface="Arial" panose="020B0604020202020204" pitchFamily="34" charset="0"/>
            </a:endParaRPr>
          </a:p>
        </p:txBody>
      </p:sp>
      <p:pic>
        <p:nvPicPr>
          <p:cNvPr id="7" name="Content Placeholder 6" descr="Cover of I Send You a Hug"/>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57200" y="2214562"/>
            <a:ext cx="2592388" cy="2592388"/>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EY+</a:t>
            </a:r>
          </a:p>
        </p:txBody>
      </p:sp>
      <p:pic>
        <p:nvPicPr>
          <p:cNvPr id="8" name="Content Placeholder 7" descr="Cover of The Littlest Yak: The New Arrival"/>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318271" y="2250758"/>
            <a:ext cx="2507457" cy="2519994"/>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EY+</a:t>
            </a:r>
          </a:p>
        </p:txBody>
      </p:sp>
      <p:pic>
        <p:nvPicPr>
          <p:cNvPr id="13" name="Content Placeholder 12" descr="Cover of The Stompysaurus"/>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70619" y="2159125"/>
            <a:ext cx="2465375" cy="270326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EY+</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710312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sz="4800" b="1" dirty="0">
                <a:latin typeface="Arial" panose="020B0604020202020204" pitchFamily="34" charset="0"/>
                <a:cs typeface="Arial" panose="020B0604020202020204" pitchFamily="34" charset="0"/>
              </a:rPr>
              <a:t>Find out more:</a:t>
            </a:r>
          </a:p>
        </p:txBody>
      </p:sp>
      <p:sp>
        <p:nvSpPr>
          <p:cNvPr id="9" name="Vertical Text Placeholder 8"/>
          <p:cNvSpPr>
            <a:spLocks noGrp="1"/>
          </p:cNvSpPr>
          <p:nvPr>
            <p:ph type="body" orient="vert" idx="1"/>
          </p:nvPr>
        </p:nvSpPr>
        <p:spPr>
          <a:xfrm>
            <a:off x="457200" y="1340768"/>
            <a:ext cx="8229600" cy="4495800"/>
          </a:xfrm>
        </p:spPr>
        <p:txBody>
          <a:bodyPr vert="horz">
            <a:noAutofit/>
          </a:bodyPr>
          <a:lstStyle/>
          <a:p>
            <a:r>
              <a:rPr lang="en-US" sz="3600" dirty="0">
                <a:latin typeface="Helvetica Neue"/>
              </a:rPr>
              <a:t>Learn about </a:t>
            </a:r>
            <a:r>
              <a:rPr lang="en-US" sz="3600" dirty="0">
                <a:latin typeface="Helvetica Neue"/>
                <a:hlinkClick r:id="rId3"/>
              </a:rPr>
              <a:t>our schools </a:t>
            </a:r>
            <a:r>
              <a:rPr lang="en-US" sz="3600" dirty="0" err="1">
                <a:latin typeface="Helvetica Neue"/>
                <a:hlinkClick r:id="rId3"/>
              </a:rPr>
              <a:t>programmes</a:t>
            </a:r>
            <a:r>
              <a:rPr lang="en-US" sz="3600" dirty="0">
                <a:latin typeface="Helvetica Neue"/>
                <a:hlinkClick r:id="rId3"/>
              </a:rPr>
              <a:t> and learning resources</a:t>
            </a:r>
            <a:endParaRPr lang="en-US" sz="3600" dirty="0">
              <a:latin typeface="Helvetica Neue"/>
            </a:endParaRPr>
          </a:p>
          <a:p>
            <a:r>
              <a:rPr lang="en-US" sz="3600" dirty="0">
                <a:latin typeface="Helvetica Neue"/>
              </a:rPr>
              <a:t>Register for </a:t>
            </a:r>
            <a:r>
              <a:rPr lang="en-US" sz="3600" dirty="0">
                <a:latin typeface="Helvetica Neue"/>
                <a:hlinkClick r:id="rId4"/>
              </a:rPr>
              <a:t>our upcoming CLPL sessions</a:t>
            </a:r>
            <a:endParaRPr lang="en-US" sz="3600" dirty="0">
              <a:latin typeface="Helvetica Neue"/>
            </a:endParaRPr>
          </a:p>
          <a:p>
            <a:r>
              <a:rPr lang="en-US" sz="3600" dirty="0">
                <a:latin typeface="Helvetica Neue"/>
              </a:rPr>
              <a:t>Find more book recommendations with our </a:t>
            </a:r>
            <a:r>
              <a:rPr lang="en-US" sz="3600" dirty="0">
                <a:latin typeface="Helvetica Neue"/>
                <a:hlinkClick r:id="rId5"/>
              </a:rPr>
              <a:t>book lists</a:t>
            </a:r>
            <a:r>
              <a:rPr lang="en-US" sz="3600" dirty="0">
                <a:latin typeface="Helvetica Neue"/>
              </a:rPr>
              <a:t> or our </a:t>
            </a:r>
            <a:r>
              <a:rPr lang="en-US" sz="3600" dirty="0">
                <a:latin typeface="Helvetica Neue"/>
                <a:hlinkClick r:id="rId6"/>
              </a:rPr>
              <a:t>Bookzilla app</a:t>
            </a:r>
            <a:endParaRPr lang="en-US" sz="3600" dirty="0">
              <a:latin typeface="Helvetica Neue"/>
            </a:endParaRP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67681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1"/>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1371600" y="3048000"/>
            <a:ext cx="6400800" cy="2209800"/>
          </a:xfrm>
        </p:spPr>
        <p:txBody>
          <a:bodyPr>
            <a:noAutofit/>
          </a:bodyPr>
          <a:lstStyle/>
          <a:p>
            <a:r>
              <a:rPr lang="en-US" sz="2800" dirty="0" err="1">
                <a:solidFill>
                  <a:schemeClr val="bg1"/>
                </a:solidFill>
                <a:latin typeface="Arial" panose="020B0604020202020204" pitchFamily="34" charset="0"/>
                <a:cs typeface="Arial" panose="020B0604020202020204" pitchFamily="34" charset="0"/>
              </a:rPr>
              <a:t>scottishbooktrust.com</a:t>
            </a:r>
            <a:endParaRPr lang="en-US" sz="2800" dirty="0">
              <a:solidFill>
                <a:schemeClr val="bg1"/>
              </a:solidFill>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Picture 5" descr="Facebook, Twitter and Instagram logos">
            <a:extLst>
              <a:ext uri="{FF2B5EF4-FFF2-40B4-BE49-F238E27FC236}">
                <a16:creationId xmlns:a16="http://schemas.microsoft.com/office/drawing/2014/main" id="{F8C8987D-29C7-4EF0-8382-997CA00CD58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918726" y="3653398"/>
            <a:ext cx="1306547" cy="402483"/>
          </a:xfrm>
          <a:prstGeom prst="rect">
            <a:avLst/>
          </a:prstGeom>
        </p:spPr>
      </p:pic>
      <p:sp>
        <p:nvSpPr>
          <p:cNvPr id="12" name="Rectangle 11">
            <a:extLst>
              <a:ext uri="{C183D7F6-B498-43B3-948B-1728B52AA6E4}">
                <adec:decorative xmlns:adec="http://schemas.microsoft.com/office/drawing/2017/decorative" val="1"/>
              </a:ext>
            </a:extLst>
          </p:cNvPr>
          <p:cNvSpPr/>
          <p:nvPr/>
        </p:nvSpPr>
        <p:spPr>
          <a:xfrm>
            <a:off x="381000" y="6172200"/>
            <a:ext cx="4388225" cy="375703"/>
          </a:xfrm>
          <a:prstGeom prst="rect">
            <a:avLst/>
          </a:prstGeom>
        </p:spPr>
        <p:txBody>
          <a:bodyPr wrap="square">
            <a:spAutoFit/>
          </a:bodyPr>
          <a:lstStyle/>
          <a:p>
            <a:r>
              <a:rPr lang="en-GB" sz="900" dirty="0">
                <a:solidFill>
                  <a:schemeClr val="bg1"/>
                </a:solidFill>
                <a:latin typeface="Arial" panose="020B0604020202020204" pitchFamily="34" charset="0"/>
                <a:cs typeface="Arial" panose="020B0604020202020204" pitchFamily="34" charset="0"/>
              </a:rPr>
              <a:t>Scottish Book Trust is a national charity changing lives through reading and writing. Registered company SC184248 | Scottish charity SC027669</a:t>
            </a:r>
            <a:endParaRPr lang="en-GB"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How to use this PowerPoint</a:t>
            </a:r>
          </a:p>
        </p:txBody>
      </p:sp>
      <p:sp>
        <p:nvSpPr>
          <p:cNvPr id="9" name="Vertical Text Placeholder 8"/>
          <p:cNvSpPr>
            <a:spLocks noGrp="1"/>
          </p:cNvSpPr>
          <p:nvPr>
            <p:ph type="body" orient="vert" idx="1"/>
          </p:nvPr>
        </p:nvSpPr>
        <p:spPr>
          <a:xfrm>
            <a:off x="457200" y="1295401"/>
            <a:ext cx="8229600" cy="4495800"/>
          </a:xfrm>
        </p:spPr>
        <p:txBody>
          <a:bodyPr vert="horz">
            <a:normAutofit/>
          </a:bodyPr>
          <a:lstStyle/>
          <a:p>
            <a:pPr marL="0" indent="0">
              <a:buNone/>
            </a:pPr>
            <a:r>
              <a:rPr lang="en-US" sz="2800" dirty="0">
                <a:latin typeface="Helvetica Neue"/>
              </a:rPr>
              <a:t>This PowerPoint version of the Book Discovery Guide (Issue 5, May 2023) allows you to share the guide with your colleagues.</a:t>
            </a:r>
            <a:br>
              <a:rPr lang="en-US" sz="2800" dirty="0">
                <a:latin typeface="Helvetica Neue"/>
              </a:rPr>
            </a:br>
            <a:br>
              <a:rPr lang="en-US" sz="2800" dirty="0">
                <a:latin typeface="Helvetica Neue"/>
              </a:rPr>
            </a:br>
            <a:r>
              <a:rPr lang="en-US" sz="2800" dirty="0">
                <a:latin typeface="Helvetica Neue"/>
              </a:rPr>
              <a:t>Each slide will contain the covers and, where applicable, age ratings of the books.</a:t>
            </a:r>
            <a:br>
              <a:rPr lang="en-US" sz="2800" dirty="0">
                <a:latin typeface="Helvetica Neue"/>
              </a:rPr>
            </a:br>
            <a:br>
              <a:rPr lang="en-US" sz="2800" dirty="0">
                <a:latin typeface="Helvetica Neue"/>
              </a:rPr>
            </a:br>
            <a:r>
              <a:rPr lang="en-US" sz="2800" b="1" dirty="0">
                <a:latin typeface="Helvetica Neue"/>
              </a:rPr>
              <a:t>Click “Notes” at the bottom of your window to find the blurbs for each book.</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What is Book Discovery Guide?</a:t>
            </a:r>
          </a:p>
        </p:txBody>
      </p:sp>
      <p:sp>
        <p:nvSpPr>
          <p:cNvPr id="9" name="Vertical Text Placeholder 8"/>
          <p:cNvSpPr>
            <a:spLocks noGrp="1"/>
          </p:cNvSpPr>
          <p:nvPr>
            <p:ph type="body" orient="vert" idx="1"/>
          </p:nvPr>
        </p:nvSpPr>
        <p:spPr>
          <a:xfrm>
            <a:off x="457200" y="1340769"/>
            <a:ext cx="8229600" cy="4450432"/>
          </a:xfrm>
        </p:spPr>
        <p:txBody>
          <a:bodyPr vert="horz">
            <a:normAutofit/>
          </a:bodyPr>
          <a:lstStyle/>
          <a:p>
            <a:pPr marL="0" indent="0">
              <a:buNone/>
            </a:pPr>
            <a:r>
              <a:rPr lang="en-US" sz="2800" dirty="0">
                <a:latin typeface="Arial" panose="020B0604020202020204" pitchFamily="34" charset="0"/>
                <a:cs typeface="Arial" panose="020B0604020202020204" pitchFamily="34" charset="0"/>
              </a:rPr>
              <a:t>Book Discovery Guide is our guide to help you find high-quality contemporary books for pupils of all ages and reading levels.</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Each issue contains our top picks across themes, staff picks, guest recommendations and responses to frequently asked questions.</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190412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nchorCtr="0">
            <a:normAutofit fontScale="90000"/>
          </a:bodyPr>
          <a:lstStyle/>
          <a:p>
            <a:pPr algn="l"/>
            <a:r>
              <a:rPr lang="en-US" b="1" dirty="0">
                <a:latin typeface="Arial" panose="020B0604020202020204" pitchFamily="34" charset="0"/>
                <a:cs typeface="Arial" panose="020B0604020202020204" pitchFamily="34" charset="0"/>
              </a:rPr>
              <a:t>The importance of contemporary books in your classroom:</a:t>
            </a:r>
          </a:p>
        </p:txBody>
      </p:sp>
      <p:sp>
        <p:nvSpPr>
          <p:cNvPr id="9" name="Vertical Text Placeholder 8"/>
          <p:cNvSpPr>
            <a:spLocks noGrp="1"/>
          </p:cNvSpPr>
          <p:nvPr>
            <p:ph type="body" orient="vert" idx="1"/>
          </p:nvPr>
        </p:nvSpPr>
        <p:spPr>
          <a:xfrm>
            <a:off x="457200" y="1772815"/>
            <a:ext cx="8229600" cy="4018385"/>
          </a:xfrm>
        </p:spPr>
        <p:txBody>
          <a:bodyPr vert="horz">
            <a:normAutofit lnSpcReduction="10000"/>
          </a:bodyPr>
          <a:lstStyle/>
          <a:p>
            <a:r>
              <a:rPr lang="en-US" sz="2800" dirty="0">
                <a:latin typeface="Arial" panose="020B0604020202020204" pitchFamily="34" charset="0"/>
                <a:cs typeface="Arial" panose="020B0604020202020204" pitchFamily="34" charset="0"/>
              </a:rPr>
              <a:t>More representative, which allows pupils to see themselves on page</a:t>
            </a: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Read about a wide range of experiences relevant to today (for example, climate change, refugee crisis, technology and the Internet)</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Language is up-to-date, making it easier to follow</a:t>
            </a:r>
          </a:p>
        </p:txBody>
      </p:sp>
      <p:sp>
        <p:nvSpPr>
          <p:cNvPr id="6" name="TextBox 5">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5" name="Picture 4" descr="Scottish Book Trust logo">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246067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4000" b="1" dirty="0">
                <a:latin typeface="Arial" panose="020B0604020202020204" pitchFamily="34" charset="0"/>
                <a:cs typeface="Arial" panose="020B0604020202020204" pitchFamily="34" charset="0"/>
              </a:rPr>
              <a:t>New from Scottish publishers and authors</a:t>
            </a:r>
          </a:p>
        </p:txBody>
      </p:sp>
      <p:pic>
        <p:nvPicPr>
          <p:cNvPr id="7" name="Content Placeholder 6" descr="Cover of Haarvill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7346" y="1657025"/>
            <a:ext cx="2432095" cy="370746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P6+</a:t>
            </a:r>
          </a:p>
        </p:txBody>
      </p:sp>
      <p:pic>
        <p:nvPicPr>
          <p:cNvPr id="8" name="Content Placeholder 7" descr="Cover of Like a Curse"/>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3283880" y="1535113"/>
            <a:ext cx="2576239" cy="3951286"/>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P5+</a:t>
            </a:r>
          </a:p>
        </p:txBody>
      </p:sp>
      <p:pic>
        <p:nvPicPr>
          <p:cNvPr id="13" name="Content Placeholder 12" descr="Cover of Looking for Emily"/>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16042" y="1536388"/>
            <a:ext cx="2574528" cy="394873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416174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normAutofit/>
          </a:bodyPr>
          <a:lstStyle/>
          <a:p>
            <a:pPr algn="l"/>
            <a:r>
              <a:rPr lang="en-US" sz="3200" b="1" dirty="0">
                <a:latin typeface="Arial" panose="020B0604020202020204" pitchFamily="34" charset="0"/>
                <a:cs typeface="Arial" panose="020B0604020202020204" pitchFamily="34" charset="0"/>
              </a:rPr>
              <a:t>Top picks from Authors Live and Scottish Friendly Children’s Book Tour (1)</a:t>
            </a:r>
          </a:p>
        </p:txBody>
      </p:sp>
      <p:pic>
        <p:nvPicPr>
          <p:cNvPr id="7" name="Content Placeholder 6" descr="Cover of So You Think You've Got it Bad?"/>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57200" y="1790371"/>
            <a:ext cx="2592388" cy="3440770"/>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P3-P6</a:t>
            </a:r>
          </a:p>
        </p:txBody>
      </p:sp>
      <p:pic>
        <p:nvPicPr>
          <p:cNvPr id="8" name="Content Placeholder 7" descr="Cover of While the Storm Rages"/>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3283880" y="1535113"/>
            <a:ext cx="2576239"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P5+</a:t>
            </a:r>
          </a:p>
        </p:txBody>
      </p:sp>
      <p:pic>
        <p:nvPicPr>
          <p:cNvPr id="13" name="Content Placeholder 12" descr="Cover of Hedgewitch"/>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80105" y="1535113"/>
            <a:ext cx="2446402" cy="3951287"/>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P5+</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200334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sz="3200" b="1" dirty="0">
                <a:latin typeface="Arial" panose="020B0604020202020204" pitchFamily="34" charset="0"/>
                <a:cs typeface="Arial" panose="020B0604020202020204" pitchFamily="34" charset="0"/>
              </a:rPr>
              <a:t>Top picks from Authors Live and Scottish Friendly Children’s Book Tour (2)</a:t>
            </a:r>
          </a:p>
        </p:txBody>
      </p:sp>
      <p:pic>
        <p:nvPicPr>
          <p:cNvPr id="7" name="Content Placeholder 6" descr="Cover of The Colour of Hop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9226" y="1535113"/>
            <a:ext cx="2568336" cy="3951287"/>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S1+</a:t>
            </a:r>
          </a:p>
        </p:txBody>
      </p:sp>
      <p:pic>
        <p:nvPicPr>
          <p:cNvPr id="8" name="Content Placeholder 7" descr="Cover of Courage Out Loud"/>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76600" y="1993034"/>
            <a:ext cx="2590800" cy="3035445"/>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P2-6</a:t>
            </a:r>
          </a:p>
        </p:txBody>
      </p:sp>
      <p:pic>
        <p:nvPicPr>
          <p:cNvPr id="13" name="Content Placeholder 12" descr="Cover of Corpse Talk: Groundbreaking Women"/>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07113" y="1594905"/>
            <a:ext cx="2592387" cy="3831703"/>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P4-7</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83173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Staff picks: Clara Owen</a:t>
            </a:r>
            <a:endParaRPr lang="en-US" sz="4400" b="1" dirty="0">
              <a:latin typeface="Arial" panose="020B0604020202020204" pitchFamily="34" charset="0"/>
              <a:cs typeface="Arial" panose="020B0604020202020204" pitchFamily="34" charset="0"/>
            </a:endParaRPr>
          </a:p>
        </p:txBody>
      </p:sp>
      <p:pic>
        <p:nvPicPr>
          <p:cNvPr id="7" name="Content Placeholder 6" descr="Cover of The False Rose"/>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457200" y="1657025"/>
            <a:ext cx="2592388" cy="3707463"/>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P6+</a:t>
            </a:r>
          </a:p>
        </p:txBody>
      </p:sp>
      <p:pic>
        <p:nvPicPr>
          <p:cNvPr id="8" name="Content Placeholder 7" descr="Cover of When I See Blue"/>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83880" y="1535113"/>
            <a:ext cx="2576239" cy="3951287"/>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P7+</a:t>
            </a:r>
          </a:p>
        </p:txBody>
      </p:sp>
      <p:pic>
        <p:nvPicPr>
          <p:cNvPr id="13" name="Content Placeholder 12" descr="Cover of Needle"/>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07113" y="1536388"/>
            <a:ext cx="2592387" cy="394873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95360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7">
            <a:extLst>
              <a:ext uri="{FF2B5EF4-FFF2-40B4-BE49-F238E27FC236}">
                <a16:creationId xmlns:a16="http://schemas.microsoft.com/office/drawing/2014/main" id="{C3A32566-1BF5-477E-8A37-636A71F507E2}"/>
              </a:ext>
            </a:extLst>
          </p:cNvPr>
          <p:cNvSpPr>
            <a:spLocks noGrp="1"/>
          </p:cNvSpPr>
          <p:nvPr>
            <p:ph type="title"/>
          </p:nvPr>
        </p:nvSpPr>
        <p:spPr/>
        <p:txBody>
          <a:bodyPr anchor="t" anchorCtr="0"/>
          <a:lstStyle/>
          <a:p>
            <a:pPr algn="l"/>
            <a:r>
              <a:rPr lang="en-US" b="1" dirty="0">
                <a:latin typeface="Arial" panose="020B0604020202020204" pitchFamily="34" charset="0"/>
                <a:cs typeface="Arial" panose="020B0604020202020204" pitchFamily="34" charset="0"/>
              </a:rPr>
              <a:t>Staff picks: Helen Symington</a:t>
            </a:r>
            <a:endParaRPr lang="en-US" sz="4400" b="1" dirty="0">
              <a:latin typeface="Arial" panose="020B0604020202020204" pitchFamily="34" charset="0"/>
              <a:cs typeface="Arial" panose="020B0604020202020204" pitchFamily="34" charset="0"/>
            </a:endParaRPr>
          </a:p>
        </p:txBody>
      </p:sp>
      <p:pic>
        <p:nvPicPr>
          <p:cNvPr id="7" name="Content Placeholder 6" descr="Cover of Around the World in 80 Festival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941514"/>
            <a:ext cx="2592388" cy="3138484"/>
          </a:xfrm>
        </p:spPr>
      </p:pic>
      <p:sp>
        <p:nvSpPr>
          <p:cNvPr id="5" name="Text Placeholder 4">
            <a:extLst>
              <a:ext uri="{FF2B5EF4-FFF2-40B4-BE49-F238E27FC236}">
                <a16:creationId xmlns:a16="http://schemas.microsoft.com/office/drawing/2014/main" id="{41262504-7610-8E20-B00C-2F613F4E85EA}"/>
              </a:ext>
            </a:extLst>
          </p:cNvPr>
          <p:cNvSpPr>
            <a:spLocks noGrp="1"/>
          </p:cNvSpPr>
          <p:nvPr>
            <p:ph type="body" sz="quarter" idx="12"/>
          </p:nvPr>
        </p:nvSpPr>
        <p:spPr/>
        <p:txBody>
          <a:bodyPr/>
          <a:lstStyle/>
          <a:p>
            <a:pPr marL="0" indent="0" algn="ctr">
              <a:buNone/>
            </a:pPr>
            <a:r>
              <a:rPr lang="en-GB" sz="3200" b="1" dirty="0"/>
              <a:t>P2-4</a:t>
            </a:r>
          </a:p>
        </p:txBody>
      </p:sp>
      <p:pic>
        <p:nvPicPr>
          <p:cNvPr id="8" name="Content Placeholder 7" descr="Cover of Carnival of the Clocks"/>
          <p:cNvPicPr>
            <a:picLocks noGrp="1" noChangeAspect="1"/>
          </p:cNvPicPr>
          <p:nvPr>
            <p:ph sz="quarter" idx="10"/>
          </p:nvPr>
        </p:nvPicPr>
        <p:blipFill>
          <a:blip r:embed="rId4" cstate="screen">
            <a:extLst>
              <a:ext uri="{28A0092B-C50C-407E-A947-70E740481C1C}">
                <a14:useLocalDpi xmlns:a14="http://schemas.microsoft.com/office/drawing/2010/main" val="0"/>
              </a:ext>
            </a:extLst>
          </a:blip>
          <a:stretch>
            <a:fillRect/>
          </a:stretch>
        </p:blipFill>
        <p:spPr>
          <a:xfrm>
            <a:off x="3283880" y="1793264"/>
            <a:ext cx="2576239" cy="3434985"/>
          </a:xfrm>
        </p:spPr>
      </p:pic>
      <p:sp>
        <p:nvSpPr>
          <p:cNvPr id="6" name="Text Placeholder 5">
            <a:extLst>
              <a:ext uri="{FF2B5EF4-FFF2-40B4-BE49-F238E27FC236}">
                <a16:creationId xmlns:a16="http://schemas.microsoft.com/office/drawing/2014/main" id="{1182E515-2C28-A9D9-F224-4EE1E8D17F57}"/>
              </a:ext>
            </a:extLst>
          </p:cNvPr>
          <p:cNvSpPr>
            <a:spLocks noGrp="1"/>
          </p:cNvSpPr>
          <p:nvPr>
            <p:ph type="body" sz="quarter" idx="13"/>
          </p:nvPr>
        </p:nvSpPr>
        <p:spPr/>
        <p:txBody>
          <a:bodyPr/>
          <a:lstStyle/>
          <a:p>
            <a:pPr marL="0" indent="0" algn="ctr">
              <a:buNone/>
            </a:pPr>
            <a:r>
              <a:rPr lang="en-GB" sz="3200" b="1" dirty="0"/>
              <a:t>P2-4</a:t>
            </a:r>
          </a:p>
        </p:txBody>
      </p:sp>
      <p:pic>
        <p:nvPicPr>
          <p:cNvPr id="13" name="Content Placeholder 12" descr="Cover of The Power of Architechture"/>
          <p:cNvPicPr>
            <a:picLocks noGrp="1" noChangeAspect="1"/>
          </p:cNvPicPr>
          <p:nvPr>
            <p:ph sz="quarter" idx="11"/>
          </p:nvPr>
        </p:nvPicPr>
        <p:blipFill>
          <a:blip r:embed="rId5" cstate="screen">
            <a:extLst>
              <a:ext uri="{28A0092B-C50C-407E-A947-70E740481C1C}">
                <a14:useLocalDpi xmlns:a14="http://schemas.microsoft.com/office/drawing/2010/main" val="0"/>
              </a:ext>
            </a:extLst>
          </a:blip>
          <a:stretch>
            <a:fillRect/>
          </a:stretch>
        </p:blipFill>
        <p:spPr>
          <a:xfrm>
            <a:off x="6107113" y="1782498"/>
            <a:ext cx="2592387" cy="3456516"/>
          </a:xfrm>
        </p:spPr>
      </p:pic>
      <p:sp>
        <p:nvSpPr>
          <p:cNvPr id="12" name="Text Placeholder 11">
            <a:extLst>
              <a:ext uri="{FF2B5EF4-FFF2-40B4-BE49-F238E27FC236}">
                <a16:creationId xmlns:a16="http://schemas.microsoft.com/office/drawing/2014/main" id="{397B70D1-51AA-64FB-E65E-3F6D5952A069}"/>
              </a:ext>
            </a:extLst>
          </p:cNvPr>
          <p:cNvSpPr>
            <a:spLocks noGrp="1"/>
          </p:cNvSpPr>
          <p:nvPr>
            <p:ph type="body" sz="quarter" idx="14"/>
          </p:nvPr>
        </p:nvSpPr>
        <p:spPr/>
        <p:txBody>
          <a:bodyPr/>
          <a:lstStyle/>
          <a:p>
            <a:pPr marL="0" indent="0" algn="ctr">
              <a:buNone/>
            </a:pPr>
            <a:r>
              <a:rPr lang="en-GB" sz="3200" b="1" dirty="0"/>
              <a:t>P4-S1</a:t>
            </a:r>
          </a:p>
        </p:txBody>
      </p:sp>
      <p:sp>
        <p:nvSpPr>
          <p:cNvPr id="10" name="TextBox 9">
            <a:extLst>
              <a:ext uri="{C183D7F6-B498-43B3-948B-1728B52AA6E4}">
                <adec:decorative xmlns:adec="http://schemas.microsoft.com/office/drawing/2017/decorative" val="1"/>
              </a:ext>
            </a:extLst>
          </p:cNvPr>
          <p:cNvSpPr txBox="1"/>
          <p:nvPr/>
        </p:nvSpPr>
        <p:spPr>
          <a:xfrm>
            <a:off x="381000" y="6172200"/>
            <a:ext cx="2743200"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scottishbooktrust.com</a:t>
            </a:r>
          </a:p>
        </p:txBody>
      </p:sp>
      <p:pic>
        <p:nvPicPr>
          <p:cNvPr id="9" name="Picture 8" descr="Scottish Book Trust logo">
            <a:extLs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244408" y="6093296"/>
            <a:ext cx="658416" cy="441014"/>
          </a:xfrm>
          <a:prstGeom prst="rect">
            <a:avLst/>
          </a:prstGeom>
        </p:spPr>
      </p:pic>
    </p:spTree>
    <p:extLst>
      <p:ext uri="{BB962C8B-B14F-4D97-AF65-F5344CB8AC3E}">
        <p14:creationId xmlns:p14="http://schemas.microsoft.com/office/powerpoint/2010/main" val="3349346893"/>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41C7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36CD995-24A4-4451-AE8B-3607F214D541}" vid="{D1805F6D-B644-492B-A8E2-722CB09986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785B6A84FF374FB0FF4EC4BB9AFA49" ma:contentTypeVersion="17" ma:contentTypeDescription="Create a new document." ma:contentTypeScope="" ma:versionID="fe2467033a5e5d2c117aed06dfa06ce3">
  <xsd:schema xmlns:xsd="http://www.w3.org/2001/XMLSchema" xmlns:xs="http://www.w3.org/2001/XMLSchema" xmlns:p="http://schemas.microsoft.com/office/2006/metadata/properties" xmlns:ns2="6b42feb5-42f4-4875-917d-a8fcb0477ae8" xmlns:ns3="e8fe8bb9-e0d4-4ac3-b920-326070b987fc" targetNamespace="http://schemas.microsoft.com/office/2006/metadata/properties" ma:root="true" ma:fieldsID="7c5c06e51a01776446ff626aee56b012" ns2:_="" ns3:_="">
    <xsd:import namespace="6b42feb5-42f4-4875-917d-a8fcb0477ae8"/>
    <xsd:import namespace="e8fe8bb9-e0d4-4ac3-b920-326070b987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42feb5-42f4-4875-917d-a8fcb0477a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4b56ac4-af9b-4662-9143-bdd5b02ef649}" ma:internalName="TaxCatchAll" ma:showField="CatchAllData" ma:web="6b42feb5-42f4-4875-917d-a8fcb0477a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fe8bb9-e0d4-4ac3-b920-326070b987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60978a-abcb-4ac2-a434-47d9e95336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b42feb5-42f4-4875-917d-a8fcb0477ae8" xsi:nil="true"/>
    <lcf76f155ced4ddcb4097134ff3c332f xmlns="e8fe8bb9-e0d4-4ac3-b920-326070b987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74CFAA-E66A-46A4-B23E-2FC0A1CD8209}">
  <ds:schemaRefs>
    <ds:schemaRef ds:uri="http://schemas.microsoft.com/sharepoint/v3/contenttype/forms"/>
  </ds:schemaRefs>
</ds:datastoreItem>
</file>

<file path=customXml/itemProps2.xml><?xml version="1.0" encoding="utf-8"?>
<ds:datastoreItem xmlns:ds="http://schemas.openxmlformats.org/officeDocument/2006/customXml" ds:itemID="{F14C3C92-EFA1-48ED-AA53-00B3E4014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42feb5-42f4-4875-917d-a8fcb0477ae8"/>
    <ds:schemaRef ds:uri="e8fe8bb9-e0d4-4ac3-b920-326070b98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BACC0F-54E0-43AF-8A2D-4B03D919CD8D}">
  <ds:schemaRefs>
    <ds:schemaRef ds:uri="http://purl.org/dc/elements/1.1/"/>
    <ds:schemaRef ds:uri="http://schemas.microsoft.com/office/2006/metadata/properties"/>
    <ds:schemaRef ds:uri="6b42feb5-42f4-4875-917d-a8fcb0477a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8fe8bb9-e0d4-4ac3-b920-326070b987f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SBT Presentation Templates - Arial - 2022 update</Template>
  <TotalTime>203</TotalTime>
  <Words>2445</Words>
  <Application>Microsoft Office PowerPoint</Application>
  <PresentationFormat>On-screen Show (4:3)</PresentationFormat>
  <Paragraphs>101</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Helvetica Neue</vt:lpstr>
      <vt:lpstr>Office Theme</vt:lpstr>
      <vt:lpstr>Book Discovery Guide</vt:lpstr>
      <vt:lpstr>How to use this PowerPoint</vt:lpstr>
      <vt:lpstr>What is Book Discovery Guide?</vt:lpstr>
      <vt:lpstr>The importance of contemporary books in your classroom:</vt:lpstr>
      <vt:lpstr>New from Scottish publishers and authors</vt:lpstr>
      <vt:lpstr>Top picks from Authors Live and Scottish Friendly Children’s Book Tour (1)</vt:lpstr>
      <vt:lpstr>Top picks from Authors Live and Scottish Friendly Children’s Book Tour (2)</vt:lpstr>
      <vt:lpstr>Staff picks: Clara Owen</vt:lpstr>
      <vt:lpstr>Staff picks: Helen Symington</vt:lpstr>
      <vt:lpstr>Read Scottish Teen Books (Part 1)</vt:lpstr>
      <vt:lpstr>Read Scottish Teen Books (Part 2)</vt:lpstr>
      <vt:lpstr>Guest picks: Julie Paterson and Gail Abraham</vt:lpstr>
      <vt:lpstr>FAQs: Picture books for sensory storytelling</vt:lpstr>
      <vt:lpstr>FAQs: What to read after Julia Donaldson</vt:lpstr>
      <vt:lpstr>Find out more:</vt:lpstr>
      <vt:lpstr>Thank you</vt:lpstr>
    </vt:vector>
  </TitlesOfParts>
  <Company>nroi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Discovery Guide, issue 5</dc:title>
  <dc:creator>Catherine Wilson Garry</dc:creator>
  <cp:lastModifiedBy>Becky McRitchie</cp:lastModifiedBy>
  <cp:revision>28</cp:revision>
  <dcterms:created xsi:type="dcterms:W3CDTF">2023-04-17T13:56:09Z</dcterms:created>
  <dcterms:modified xsi:type="dcterms:W3CDTF">2023-05-05T08:50:53Z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0x010100F8785B6A84FF374FB0FF4EC4BB9AFA49</vt:lpwstr>
  </property>
  <property fmtid="{D5CDD505-2E9C-101B-9397-08002B2CF9AE}" pid="3" name="Order">
    <vt:r8>737600</vt:r8>
  </property>
  <property fmtid="{D5CDD505-2E9C-101B-9397-08002B2CF9AE}" pid="4" name="MediaServiceImageTags">
    <vt:lpwstr/>
  </property>
</Properties>
</file>